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34" r:id="rId14"/>
    <p:sldId id="420" r:id="rId15"/>
    <p:sldId id="422" r:id="rId16"/>
    <p:sldId id="435" r:id="rId17"/>
    <p:sldId id="431" r:id="rId18"/>
    <p:sldId id="432" r:id="rId19"/>
    <p:sldId id="433" r:id="rId20"/>
    <p:sldId id="424" r:id="rId21"/>
    <p:sldId id="425" r:id="rId22"/>
    <p:sldId id="426" r:id="rId23"/>
    <p:sldId id="427" r:id="rId24"/>
    <p:sldId id="428" r:id="rId25"/>
    <p:sldId id="429" r:id="rId26"/>
    <p:sldId id="43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208671" y="200465"/>
            <a:ext cx="11774659" cy="6457071"/>
          </a:xfrm>
          <a:prstGeom prst="rect">
            <a:avLst/>
          </a:prstGeom>
          <a:solidFill>
            <a:schemeClr val="bg1"/>
          </a:solidFill>
          <a:ln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208671" y="200465"/>
            <a:ext cx="11774659" cy="6457071"/>
          </a:xfrm>
          <a:prstGeom prst="rect">
            <a:avLst/>
          </a:prstGeom>
          <a:solidFill>
            <a:schemeClr val="bg1"/>
          </a:solidFill>
          <a:ln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208671" y="200465"/>
            <a:ext cx="11774659" cy="6457071"/>
          </a:xfrm>
          <a:prstGeom prst="rect">
            <a:avLst/>
          </a:prstGeom>
          <a:solidFill>
            <a:schemeClr val="bg1"/>
          </a:solidFill>
          <a:ln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8635-6EF0-48A9-BEBC-9BFD5C78C83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4463-BFB4-4031-97F2-74F86E36B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37322" y="4577503"/>
            <a:ext cx="2925111" cy="400110"/>
          </a:xfrm>
          <a:prstGeom prst="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9568" y="4577503"/>
            <a:ext cx="2925111" cy="400110"/>
          </a:xfrm>
          <a:prstGeom prst="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87269" y="4591791"/>
            <a:ext cx="22252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林定康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0887" y="4591791"/>
            <a:ext cx="21024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陈文杰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98905" y="2929890"/>
            <a:ext cx="9394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R" panose="00020600040101010101" pitchFamily="18" charset="-122"/>
              </a:rPr>
              <a:t>一个基于数据库的卡牌类游戏设计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25040" y="1599028"/>
            <a:ext cx="5141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卡牌游戏！</a:t>
            </a:r>
          </a:p>
        </p:txBody>
      </p:sp>
      <p:sp>
        <p:nvSpPr>
          <p:cNvPr id="2" name="矩形 1"/>
          <p:cNvSpPr/>
          <p:nvPr/>
        </p:nvSpPr>
        <p:spPr>
          <a:xfrm>
            <a:off x="2737322" y="5220123"/>
            <a:ext cx="2925111" cy="400110"/>
          </a:xfrm>
          <a:prstGeom prst="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7269" y="5234411"/>
            <a:ext cx="22252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帅奕航</a:t>
            </a:r>
          </a:p>
        </p:txBody>
      </p:sp>
      <p:sp>
        <p:nvSpPr>
          <p:cNvPr id="7" name="矩形 6"/>
          <p:cNvSpPr/>
          <p:nvPr/>
        </p:nvSpPr>
        <p:spPr>
          <a:xfrm>
            <a:off x="6530177" y="5234093"/>
            <a:ext cx="2925111" cy="400110"/>
          </a:xfrm>
          <a:prstGeom prst="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3464" y="5234411"/>
            <a:ext cx="22252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白雪童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84969" y="2932177"/>
            <a:ext cx="498848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数据库实施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19138" y="170876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4E535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7" y="323557"/>
            <a:ext cx="192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实施过程</a:t>
            </a:r>
          </a:p>
        </p:txBody>
      </p:sp>
      <p:sp>
        <p:nvSpPr>
          <p:cNvPr id="3" name="圆角矩形 1"/>
          <p:cNvSpPr/>
          <p:nvPr/>
        </p:nvSpPr>
        <p:spPr>
          <a:xfrm>
            <a:off x="899795" y="2562860"/>
            <a:ext cx="1950085" cy="586739"/>
          </a:xfrm>
          <a:prstGeom prst="round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9500" y="2609850"/>
            <a:ext cx="1524000" cy="46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01</a:t>
            </a:r>
          </a:p>
        </p:txBody>
      </p:sp>
      <p:sp>
        <p:nvSpPr>
          <p:cNvPr id="5" name="圆角矩形 5"/>
          <p:cNvSpPr/>
          <p:nvPr/>
        </p:nvSpPr>
        <p:spPr>
          <a:xfrm>
            <a:off x="3714115" y="4498340"/>
            <a:ext cx="1950085" cy="586739"/>
          </a:xfrm>
          <a:prstGeom prst="round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93820" y="4545330"/>
            <a:ext cx="1524000" cy="46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02</a:t>
            </a:r>
          </a:p>
        </p:txBody>
      </p:sp>
      <p:sp>
        <p:nvSpPr>
          <p:cNvPr id="7" name="圆角矩形 8"/>
          <p:cNvSpPr/>
          <p:nvPr/>
        </p:nvSpPr>
        <p:spPr>
          <a:xfrm>
            <a:off x="6528435" y="1496060"/>
            <a:ext cx="1950085" cy="586739"/>
          </a:xfrm>
          <a:prstGeom prst="roundRect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8140" y="1543050"/>
            <a:ext cx="1524000" cy="46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03</a:t>
            </a:r>
          </a:p>
        </p:txBody>
      </p:sp>
      <p:sp>
        <p:nvSpPr>
          <p:cNvPr id="9" name="圆角矩形 11"/>
          <p:cNvSpPr/>
          <p:nvPr/>
        </p:nvSpPr>
        <p:spPr>
          <a:xfrm>
            <a:off x="9342755" y="3351530"/>
            <a:ext cx="1950085" cy="586739"/>
          </a:xfrm>
          <a:prstGeom prst="round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22460" y="3398520"/>
            <a:ext cx="1524000" cy="46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04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849880" y="2837180"/>
            <a:ext cx="863600" cy="1958340"/>
            <a:chOff x="4488" y="5028"/>
            <a:chExt cx="1360" cy="308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5684520" y="1801495"/>
            <a:ext cx="863600" cy="2994025"/>
            <a:chOff x="4488" y="5028"/>
            <a:chExt cx="1360" cy="308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8479155" y="1802130"/>
            <a:ext cx="863600" cy="1823085"/>
            <a:chOff x="4488" y="5028"/>
            <a:chExt cx="1360" cy="308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879476" y="3421065"/>
            <a:ext cx="1971040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根据数据字典建立数据库并插入数据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26632" y="2393669"/>
            <a:ext cx="1971040" cy="43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建立视图机制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321801" y="4230688"/>
            <a:ext cx="1971040" cy="190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进行数据安全性控制，建立游戏的管理模式，主要通过对用户的授权来实现。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678555" y="2010088"/>
            <a:ext cx="1971040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进行数据库完整性控制，包括主体完整性、参照完整性、自定义的完整性、断言、触发器。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30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6" y="323557"/>
            <a:ext cx="3498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数据库完整性控制</a:t>
            </a:r>
          </a:p>
        </p:txBody>
      </p:sp>
      <p:sp>
        <p:nvSpPr>
          <p:cNvPr id="3" name="任意多边形 6"/>
          <p:cNvSpPr/>
          <p:nvPr/>
        </p:nvSpPr>
        <p:spPr>
          <a:xfrm>
            <a:off x="6097587" y="1550172"/>
            <a:ext cx="4848226" cy="1126271"/>
          </a:xfrm>
          <a:custGeom>
            <a:avLst/>
            <a:gdLst>
              <a:gd name="connsiteX0" fmla="*/ 0 w 7976"/>
              <a:gd name="connsiteY0" fmla="*/ 3484 h 3484"/>
              <a:gd name="connsiteX1" fmla="*/ 1575 w 7976"/>
              <a:gd name="connsiteY1" fmla="*/ 25 h 3484"/>
              <a:gd name="connsiteX2" fmla="*/ 7976 w 7976"/>
              <a:gd name="connsiteY2" fmla="*/ 0 h 3484"/>
              <a:gd name="connsiteX0-1" fmla="*/ 0 w 10000"/>
              <a:gd name="connsiteY0-2" fmla="*/ 10000 h 10000"/>
              <a:gd name="connsiteX1-3" fmla="*/ 1975 w 10000"/>
              <a:gd name="connsiteY1-4" fmla="*/ 72 h 10000"/>
              <a:gd name="connsiteX2-5" fmla="*/ 10000 w 10000"/>
              <a:gd name="connsiteY2-6" fmla="*/ 0 h 10000"/>
              <a:gd name="connsiteX0-7" fmla="*/ 0 w 10000"/>
              <a:gd name="connsiteY0-8" fmla="*/ 10000 h 10000"/>
              <a:gd name="connsiteX1-9" fmla="*/ 1975 w 10000"/>
              <a:gd name="connsiteY1-10" fmla="*/ 72 h 10000"/>
              <a:gd name="connsiteX2-11" fmla="*/ 10000 w 10000"/>
              <a:gd name="connsiteY2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975" y="72"/>
                </a:lnTo>
                <a:lnTo>
                  <a:pt x="10000" y="0"/>
                </a:lnTo>
              </a:path>
            </a:pathLst>
          </a:custGeom>
          <a:noFill/>
          <a:ln w="12700"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054726" y="5087183"/>
            <a:ext cx="4848226" cy="369332"/>
          </a:xfrm>
          <a:custGeom>
            <a:avLst/>
            <a:gdLst>
              <a:gd name="connsiteX0" fmla="*/ 0 w 7976"/>
              <a:gd name="connsiteY0" fmla="*/ 3484 h 3484"/>
              <a:gd name="connsiteX1" fmla="*/ 1575 w 7976"/>
              <a:gd name="connsiteY1" fmla="*/ 25 h 3484"/>
              <a:gd name="connsiteX2" fmla="*/ 7976 w 7976"/>
              <a:gd name="connsiteY2" fmla="*/ 0 h 3484"/>
              <a:gd name="connsiteX0-1" fmla="*/ 0 w 10000"/>
              <a:gd name="connsiteY0-2" fmla="*/ 10000 h 10000"/>
              <a:gd name="connsiteX1-3" fmla="*/ 1975 w 10000"/>
              <a:gd name="connsiteY1-4" fmla="*/ 72 h 10000"/>
              <a:gd name="connsiteX2-5" fmla="*/ 10000 w 10000"/>
              <a:gd name="connsiteY2-6" fmla="*/ 0 h 10000"/>
              <a:gd name="connsiteX0-7" fmla="*/ 0 w 10000"/>
              <a:gd name="connsiteY0-8" fmla="*/ 10000 h 10000"/>
              <a:gd name="connsiteX1-9" fmla="*/ 1975 w 10000"/>
              <a:gd name="connsiteY1-10" fmla="*/ 72 h 10000"/>
              <a:gd name="connsiteX2-11" fmla="*/ 10000 w 10000"/>
              <a:gd name="connsiteY2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975" y="72"/>
                </a:lnTo>
                <a:lnTo>
                  <a:pt x="10000" y="0"/>
                </a:lnTo>
              </a:path>
            </a:pathLst>
          </a:custGeom>
          <a:noFill/>
          <a:ln w="12700"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任意多边形 6"/>
          <p:cNvSpPr/>
          <p:nvPr/>
        </p:nvSpPr>
        <p:spPr>
          <a:xfrm flipH="1">
            <a:off x="933448" y="4238623"/>
            <a:ext cx="4848226" cy="1201737"/>
          </a:xfrm>
          <a:custGeom>
            <a:avLst/>
            <a:gdLst>
              <a:gd name="connsiteX0" fmla="*/ 0 w 7976"/>
              <a:gd name="connsiteY0" fmla="*/ 3484 h 3484"/>
              <a:gd name="connsiteX1" fmla="*/ 1575 w 7976"/>
              <a:gd name="connsiteY1" fmla="*/ 25 h 3484"/>
              <a:gd name="connsiteX2" fmla="*/ 7976 w 7976"/>
              <a:gd name="connsiteY2" fmla="*/ 0 h 3484"/>
              <a:gd name="connsiteX0-1" fmla="*/ 0 w 10000"/>
              <a:gd name="connsiteY0-2" fmla="*/ 10000 h 10000"/>
              <a:gd name="connsiteX1-3" fmla="*/ 1975 w 10000"/>
              <a:gd name="connsiteY1-4" fmla="*/ 72 h 10000"/>
              <a:gd name="connsiteX2-5" fmla="*/ 10000 w 10000"/>
              <a:gd name="connsiteY2-6" fmla="*/ 0 h 10000"/>
              <a:gd name="connsiteX0-7" fmla="*/ 0 w 10000"/>
              <a:gd name="connsiteY0-8" fmla="*/ 10000 h 10000"/>
              <a:gd name="connsiteX1-9" fmla="*/ 1975 w 10000"/>
              <a:gd name="connsiteY1-10" fmla="*/ 72 h 10000"/>
              <a:gd name="connsiteX2-11" fmla="*/ 10000 w 10000"/>
              <a:gd name="connsiteY2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975" y="72"/>
                </a:lnTo>
                <a:lnTo>
                  <a:pt x="10000" y="0"/>
                </a:lnTo>
              </a:path>
            </a:pathLst>
          </a:custGeom>
          <a:noFill/>
          <a:ln w="12700"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20"/>
          <p:cNvSpPr txBox="1"/>
          <p:nvPr/>
        </p:nvSpPr>
        <p:spPr>
          <a:xfrm flipH="1">
            <a:off x="755649" y="1538603"/>
            <a:ext cx="1997075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主体完整性</a:t>
            </a:r>
          </a:p>
        </p:txBody>
      </p:sp>
      <p:sp>
        <p:nvSpPr>
          <p:cNvPr id="11" name="任意多边形 6"/>
          <p:cNvSpPr/>
          <p:nvPr/>
        </p:nvSpPr>
        <p:spPr>
          <a:xfrm flipH="1">
            <a:off x="755648" y="2000248"/>
            <a:ext cx="4848226" cy="2212975"/>
          </a:xfrm>
          <a:custGeom>
            <a:avLst/>
            <a:gdLst>
              <a:gd name="connsiteX0" fmla="*/ 0 w 7976"/>
              <a:gd name="connsiteY0" fmla="*/ 3484 h 3484"/>
              <a:gd name="connsiteX1" fmla="*/ 1575 w 7976"/>
              <a:gd name="connsiteY1" fmla="*/ 25 h 3484"/>
              <a:gd name="connsiteX2" fmla="*/ 7976 w 7976"/>
              <a:gd name="connsiteY2" fmla="*/ 0 h 3484"/>
              <a:gd name="connsiteX0-1" fmla="*/ 0 w 10000"/>
              <a:gd name="connsiteY0-2" fmla="*/ 10000 h 10000"/>
              <a:gd name="connsiteX1-3" fmla="*/ 1975 w 10000"/>
              <a:gd name="connsiteY1-4" fmla="*/ 72 h 10000"/>
              <a:gd name="connsiteX2-5" fmla="*/ 10000 w 10000"/>
              <a:gd name="connsiteY2-6" fmla="*/ 0 h 10000"/>
              <a:gd name="connsiteX0-7" fmla="*/ 0 w 10000"/>
              <a:gd name="connsiteY0-8" fmla="*/ 10000 h 10000"/>
              <a:gd name="connsiteX1-9" fmla="*/ 1975 w 10000"/>
              <a:gd name="connsiteY1-10" fmla="*/ 72 h 10000"/>
              <a:gd name="connsiteX2-11" fmla="*/ 10000 w 10000"/>
              <a:gd name="connsiteY2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975" y="72"/>
                </a:lnTo>
                <a:lnTo>
                  <a:pt x="10000" y="0"/>
                </a:lnTo>
              </a:path>
            </a:pathLst>
          </a:custGeom>
          <a:noFill/>
          <a:ln w="12700"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3" descr="2609113B0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012" y="2265360"/>
            <a:ext cx="1984375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22"/>
          <p:cNvSpPr txBox="1"/>
          <p:nvPr/>
        </p:nvSpPr>
        <p:spPr>
          <a:xfrm flipH="1">
            <a:off x="933448" y="4341810"/>
            <a:ext cx="3807227" cy="830997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在表格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cha_type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type_relation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中，对人物的类型做的限制，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在表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skill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中，对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process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进行了限制。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20"/>
          <p:cNvSpPr txBox="1"/>
          <p:nvPr/>
        </p:nvSpPr>
        <p:spPr>
          <a:xfrm flipH="1">
            <a:off x="933448" y="3776978"/>
            <a:ext cx="3071836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用户定义的完整性</a:t>
            </a:r>
          </a:p>
        </p:txBody>
      </p:sp>
      <p:sp>
        <p:nvSpPr>
          <p:cNvPr id="16" name="文本框 22"/>
          <p:cNvSpPr txBox="1"/>
          <p:nvPr/>
        </p:nvSpPr>
        <p:spPr>
          <a:xfrm flipH="1">
            <a:off x="7404101" y="5190369"/>
            <a:ext cx="3498850" cy="97469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figure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player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表进行了限制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，要求人物的等级在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1-6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之间，并且人物的某项属性不能超过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 flipH="1">
            <a:off x="7404101" y="4625537"/>
            <a:ext cx="1997075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4.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触发器</a:t>
            </a:r>
          </a:p>
        </p:txBody>
      </p:sp>
      <p:sp>
        <p:nvSpPr>
          <p:cNvPr id="18" name="文本框 22"/>
          <p:cNvSpPr txBox="1"/>
          <p:nvPr/>
        </p:nvSpPr>
        <p:spPr>
          <a:xfrm flipH="1">
            <a:off x="7446962" y="1770817"/>
            <a:ext cx="3498850" cy="1303498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对数据库附加了三条断言，前两条限制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figure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player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表的记录条数都不允许超过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100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。第三条限制了对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type_relation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表进行的添加操作。</a:t>
            </a:r>
          </a:p>
        </p:txBody>
      </p:sp>
      <p:sp>
        <p:nvSpPr>
          <p:cNvPr id="19" name="文本框 20"/>
          <p:cNvSpPr txBox="1"/>
          <p:nvPr/>
        </p:nvSpPr>
        <p:spPr>
          <a:xfrm flipH="1">
            <a:off x="7446962" y="1088527"/>
            <a:ext cx="1997075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3.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断言</a:t>
            </a:r>
          </a:p>
        </p:txBody>
      </p:sp>
      <p:sp>
        <p:nvSpPr>
          <p:cNvPr id="20" name="文本框 22">
            <a:extLst>
              <a:ext uri="{FF2B5EF4-FFF2-40B4-BE49-F238E27FC236}">
                <a16:creationId xmlns:a16="http://schemas.microsoft.com/office/drawing/2014/main" id="{800348CF-3D02-4F99-B307-3F0C1DA9909E}"/>
              </a:ext>
            </a:extLst>
          </p:cNvPr>
          <p:cNvSpPr txBox="1"/>
          <p:nvPr/>
        </p:nvSpPr>
        <p:spPr>
          <a:xfrm flipH="1">
            <a:off x="755647" y="2243318"/>
            <a:ext cx="3807227" cy="830997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solidFill>
                  <a:prstClr val="black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每一个表中都设置了一个专门用来标志每一条记录的序号，并将其设置为了主键，确保了数据库的实体完整性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solidFill>
                <a:prstClr val="black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7" y="323557"/>
            <a:ext cx="259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建立视图机制</a:t>
            </a:r>
          </a:p>
        </p:txBody>
      </p:sp>
      <p:sp>
        <p:nvSpPr>
          <p:cNvPr id="6" name="任意多边形 2"/>
          <p:cNvSpPr/>
          <p:nvPr/>
        </p:nvSpPr>
        <p:spPr>
          <a:xfrm>
            <a:off x="228599" y="2362820"/>
            <a:ext cx="1703705" cy="505460"/>
          </a:xfrm>
          <a:custGeom>
            <a:avLst/>
            <a:gdLst>
              <a:gd name="connsiteX0" fmla="*/ 6 w 3034"/>
              <a:gd name="connsiteY0" fmla="*/ 0 h 796"/>
              <a:gd name="connsiteX1" fmla="*/ 2553 w 3034"/>
              <a:gd name="connsiteY1" fmla="*/ 0 h 796"/>
              <a:gd name="connsiteX2" fmla="*/ 3034 w 3034"/>
              <a:gd name="connsiteY2" fmla="*/ 794 h 796"/>
              <a:gd name="connsiteX3" fmla="*/ 0 w 3034"/>
              <a:gd name="connsiteY3" fmla="*/ 796 h 796"/>
              <a:gd name="connsiteX4" fmla="*/ 6 w 3034"/>
              <a:gd name="connsiteY4" fmla="*/ 0 h 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" h="796">
                <a:moveTo>
                  <a:pt x="6" y="0"/>
                </a:moveTo>
                <a:lnTo>
                  <a:pt x="2553" y="0"/>
                </a:lnTo>
                <a:lnTo>
                  <a:pt x="3034" y="794"/>
                </a:lnTo>
                <a:lnTo>
                  <a:pt x="0" y="796"/>
                </a:lnTo>
                <a:lnTo>
                  <a:pt x="6" y="0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 15"/>
          <p:cNvSpPr/>
          <p:nvPr/>
        </p:nvSpPr>
        <p:spPr>
          <a:xfrm rot="10800000" flipH="1">
            <a:off x="10042525" y="4320525"/>
            <a:ext cx="1944688" cy="514350"/>
          </a:xfrm>
          <a:custGeom>
            <a:avLst/>
            <a:gdLst>
              <a:gd name="connsiteX0" fmla="*/ 0 w 3384"/>
              <a:gd name="connsiteY0" fmla="*/ 809 h 810"/>
              <a:gd name="connsiteX1" fmla="*/ 481 w 3384"/>
              <a:gd name="connsiteY1" fmla="*/ 15 h 810"/>
              <a:gd name="connsiteX2" fmla="*/ 3384 w 3384"/>
              <a:gd name="connsiteY2" fmla="*/ 0 h 810"/>
              <a:gd name="connsiteX3" fmla="*/ 3384 w 3384"/>
              <a:gd name="connsiteY3" fmla="*/ 810 h 810"/>
              <a:gd name="connsiteX4" fmla="*/ 0 w 3384"/>
              <a:gd name="connsiteY4" fmla="*/ 809 h 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" h="810">
                <a:moveTo>
                  <a:pt x="0" y="809"/>
                </a:moveTo>
                <a:lnTo>
                  <a:pt x="481" y="15"/>
                </a:lnTo>
                <a:lnTo>
                  <a:pt x="3384" y="0"/>
                </a:lnTo>
                <a:lnTo>
                  <a:pt x="3384" y="810"/>
                </a:lnTo>
                <a:lnTo>
                  <a:pt x="0" y="809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文本框 22">
            <a:extLst>
              <a:ext uri="{FF2B5EF4-FFF2-40B4-BE49-F238E27FC236}">
                <a16:creationId xmlns:a16="http://schemas.microsoft.com/office/drawing/2014/main" id="{5550DDF3-B819-4424-A815-E9B3B6EC07A3}"/>
              </a:ext>
            </a:extLst>
          </p:cNvPr>
          <p:cNvSpPr txBox="1"/>
          <p:nvPr/>
        </p:nvSpPr>
        <p:spPr>
          <a:xfrm flipH="1">
            <a:off x="2451284" y="2460058"/>
            <a:ext cx="3498850" cy="1972976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生成的视图中仅仅提供了前端代码所需要的数据表，一方面便于前端开发者直接调用，简化操作，另一方面在之后的数据库维护和进一步开发中，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有利于保证数据的机密或安全。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43C2D5A-AA57-4640-845D-59D329E0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244" y="723667"/>
            <a:ext cx="2179509" cy="4450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6" y="323557"/>
            <a:ext cx="3373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数据库安全性控制</a:t>
            </a:r>
          </a:p>
        </p:txBody>
      </p:sp>
      <p:sp>
        <p:nvSpPr>
          <p:cNvPr id="6" name="任意多边形 2"/>
          <p:cNvSpPr/>
          <p:nvPr/>
        </p:nvSpPr>
        <p:spPr>
          <a:xfrm>
            <a:off x="228599" y="2362820"/>
            <a:ext cx="1703705" cy="505460"/>
          </a:xfrm>
          <a:custGeom>
            <a:avLst/>
            <a:gdLst>
              <a:gd name="connsiteX0" fmla="*/ 6 w 3034"/>
              <a:gd name="connsiteY0" fmla="*/ 0 h 796"/>
              <a:gd name="connsiteX1" fmla="*/ 2553 w 3034"/>
              <a:gd name="connsiteY1" fmla="*/ 0 h 796"/>
              <a:gd name="connsiteX2" fmla="*/ 3034 w 3034"/>
              <a:gd name="connsiteY2" fmla="*/ 794 h 796"/>
              <a:gd name="connsiteX3" fmla="*/ 0 w 3034"/>
              <a:gd name="connsiteY3" fmla="*/ 796 h 796"/>
              <a:gd name="connsiteX4" fmla="*/ 6 w 3034"/>
              <a:gd name="connsiteY4" fmla="*/ 0 h 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" h="796">
                <a:moveTo>
                  <a:pt x="6" y="0"/>
                </a:moveTo>
                <a:lnTo>
                  <a:pt x="2553" y="0"/>
                </a:lnTo>
                <a:lnTo>
                  <a:pt x="3034" y="794"/>
                </a:lnTo>
                <a:lnTo>
                  <a:pt x="0" y="796"/>
                </a:lnTo>
                <a:lnTo>
                  <a:pt x="6" y="0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 15"/>
          <p:cNvSpPr/>
          <p:nvPr/>
        </p:nvSpPr>
        <p:spPr>
          <a:xfrm rot="10800000" flipH="1">
            <a:off x="10042525" y="4903735"/>
            <a:ext cx="1944688" cy="514350"/>
          </a:xfrm>
          <a:custGeom>
            <a:avLst/>
            <a:gdLst>
              <a:gd name="connsiteX0" fmla="*/ 0 w 3384"/>
              <a:gd name="connsiteY0" fmla="*/ 809 h 810"/>
              <a:gd name="connsiteX1" fmla="*/ 481 w 3384"/>
              <a:gd name="connsiteY1" fmla="*/ 15 h 810"/>
              <a:gd name="connsiteX2" fmla="*/ 3384 w 3384"/>
              <a:gd name="connsiteY2" fmla="*/ 0 h 810"/>
              <a:gd name="connsiteX3" fmla="*/ 3384 w 3384"/>
              <a:gd name="connsiteY3" fmla="*/ 810 h 810"/>
              <a:gd name="connsiteX4" fmla="*/ 0 w 3384"/>
              <a:gd name="connsiteY4" fmla="*/ 809 h 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" h="810">
                <a:moveTo>
                  <a:pt x="0" y="809"/>
                </a:moveTo>
                <a:lnTo>
                  <a:pt x="481" y="15"/>
                </a:lnTo>
                <a:lnTo>
                  <a:pt x="3384" y="0"/>
                </a:lnTo>
                <a:lnTo>
                  <a:pt x="3384" y="810"/>
                </a:lnTo>
                <a:lnTo>
                  <a:pt x="0" y="809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文本框 22">
            <a:extLst>
              <a:ext uri="{FF2B5EF4-FFF2-40B4-BE49-F238E27FC236}">
                <a16:creationId xmlns:a16="http://schemas.microsoft.com/office/drawing/2014/main" id="{5550DDF3-B819-4424-A815-E9B3B6EC07A3}"/>
              </a:ext>
            </a:extLst>
          </p:cNvPr>
          <p:cNvSpPr txBox="1"/>
          <p:nvPr/>
        </p:nvSpPr>
        <p:spPr>
          <a:xfrm flipH="1">
            <a:off x="506436" y="1040130"/>
            <a:ext cx="3498850" cy="310983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确定管理模式：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6A2AF8-D98A-493A-AFC8-110FF933F318}"/>
              </a:ext>
            </a:extLst>
          </p:cNvPr>
          <p:cNvSpPr/>
          <p:nvPr/>
        </p:nvSpPr>
        <p:spPr>
          <a:xfrm>
            <a:off x="2564229" y="1667577"/>
            <a:ext cx="143818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开发人员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5AFF406-3B7E-4AF1-821C-AFEC550E4C65}"/>
              </a:ext>
            </a:extLst>
          </p:cNvPr>
          <p:cNvCxnSpPr>
            <a:stCxn id="2" idx="2"/>
          </p:cNvCxnSpPr>
          <p:nvPr/>
        </p:nvCxnSpPr>
        <p:spPr>
          <a:xfrm flipH="1">
            <a:off x="3274443" y="2067687"/>
            <a:ext cx="0" cy="7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1446B42-C6D2-4082-AC2C-F4DC0FBEABBA}"/>
              </a:ext>
            </a:extLst>
          </p:cNvPr>
          <p:cNvSpPr/>
          <p:nvPr/>
        </p:nvSpPr>
        <p:spPr>
          <a:xfrm>
            <a:off x="2564229" y="2824943"/>
            <a:ext cx="143818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管理人员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1AA8F8-A23B-405B-B547-17681E415DC6}"/>
              </a:ext>
            </a:extLst>
          </p:cNvPr>
          <p:cNvCxnSpPr>
            <a:stCxn id="11" idx="3"/>
          </p:cNvCxnSpPr>
          <p:nvPr/>
        </p:nvCxnSpPr>
        <p:spPr>
          <a:xfrm flipV="1">
            <a:off x="4002412" y="2248554"/>
            <a:ext cx="773547" cy="77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CB7FB13-762E-4129-B34E-60D54235CDFA}"/>
              </a:ext>
            </a:extLst>
          </p:cNvPr>
          <p:cNvCxnSpPr>
            <a:stCxn id="11" idx="3"/>
          </p:cNvCxnSpPr>
          <p:nvPr/>
        </p:nvCxnSpPr>
        <p:spPr>
          <a:xfrm>
            <a:off x="4002412" y="3024998"/>
            <a:ext cx="801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6FE897-2954-447D-947D-1C44AAB35319}"/>
              </a:ext>
            </a:extLst>
          </p:cNvPr>
          <p:cNvCxnSpPr>
            <a:stCxn id="11" idx="3"/>
          </p:cNvCxnSpPr>
          <p:nvPr/>
        </p:nvCxnSpPr>
        <p:spPr>
          <a:xfrm>
            <a:off x="4002412" y="3024998"/>
            <a:ext cx="707559" cy="83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A2CC75-6AED-439D-B001-5C1C502BE79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83321" y="3225053"/>
            <a:ext cx="0" cy="83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0FE7347-8C44-4D72-9147-20E4BB620CD0}"/>
              </a:ext>
            </a:extLst>
          </p:cNvPr>
          <p:cNvSpPr/>
          <p:nvPr/>
        </p:nvSpPr>
        <p:spPr>
          <a:xfrm>
            <a:off x="2564229" y="4072589"/>
            <a:ext cx="143818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游戏体验者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966B66-E47E-4B2E-A373-F681065FB6AA}"/>
              </a:ext>
            </a:extLst>
          </p:cNvPr>
          <p:cNvSpPr/>
          <p:nvPr/>
        </p:nvSpPr>
        <p:spPr>
          <a:xfrm>
            <a:off x="4804239" y="2048499"/>
            <a:ext cx="143818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卡牌管理员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874AE2-DEFB-4616-AFE6-DBC651FA926A}"/>
              </a:ext>
            </a:extLst>
          </p:cNvPr>
          <p:cNvSpPr/>
          <p:nvPr/>
        </p:nvSpPr>
        <p:spPr>
          <a:xfrm>
            <a:off x="4804239" y="2824943"/>
            <a:ext cx="143818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技能管理员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FF5026-BC0C-4430-8F5E-B8159141AB02}"/>
              </a:ext>
            </a:extLst>
          </p:cNvPr>
          <p:cNvSpPr/>
          <p:nvPr/>
        </p:nvSpPr>
        <p:spPr>
          <a:xfrm>
            <a:off x="4804239" y="3660482"/>
            <a:ext cx="143818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角色管理员</a:t>
            </a:r>
          </a:p>
        </p:txBody>
      </p:sp>
      <p:sp>
        <p:nvSpPr>
          <p:cNvPr id="25" name="文本框 22">
            <a:extLst>
              <a:ext uri="{FF2B5EF4-FFF2-40B4-BE49-F238E27FC236}">
                <a16:creationId xmlns:a16="http://schemas.microsoft.com/office/drawing/2014/main" id="{276F1EED-9031-41E6-B574-17218404DA73}"/>
              </a:ext>
            </a:extLst>
          </p:cNvPr>
          <p:cNvSpPr txBox="1"/>
          <p:nvPr/>
        </p:nvSpPr>
        <p:spPr>
          <a:xfrm flipH="1">
            <a:off x="6543675" y="1019218"/>
            <a:ext cx="3498850" cy="310983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不同的授权：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7B13D72-1472-467C-8A1D-28ADF9B0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663" y="1592089"/>
            <a:ext cx="4877223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3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84969" y="2932177"/>
            <a:ext cx="498848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后端设计</a:t>
            </a:r>
          </a:p>
        </p:txBody>
      </p:sp>
      <p:sp>
        <p:nvSpPr>
          <p:cNvPr id="22" name="矩形 21"/>
          <p:cNvSpPr/>
          <p:nvPr/>
        </p:nvSpPr>
        <p:spPr>
          <a:xfrm>
            <a:off x="5037941" y="3645896"/>
            <a:ext cx="493551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Back End Design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19138" y="1708765"/>
            <a:ext cx="4154905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kumimoji="0" lang="en-US" sz="19900" b="0" i="0" u="none" strike="noStrike" kern="1200" cap="none" spc="0" normalizeH="0" baseline="0" noProof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7" y="323557"/>
            <a:ext cx="1922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后端设计</a:t>
            </a:r>
          </a:p>
        </p:txBody>
      </p:sp>
      <p:sp>
        <p:nvSpPr>
          <p:cNvPr id="3" name="圆角矩形 1"/>
          <p:cNvSpPr/>
          <p:nvPr/>
        </p:nvSpPr>
        <p:spPr>
          <a:xfrm>
            <a:off x="899795" y="2562860"/>
            <a:ext cx="1950085" cy="586739"/>
          </a:xfrm>
          <a:prstGeom prst="round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2607310"/>
            <a:ext cx="1981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数据库连接</a:t>
            </a:r>
          </a:p>
        </p:txBody>
      </p:sp>
      <p:sp>
        <p:nvSpPr>
          <p:cNvPr id="5" name="圆角矩形 5"/>
          <p:cNvSpPr/>
          <p:nvPr/>
        </p:nvSpPr>
        <p:spPr>
          <a:xfrm>
            <a:off x="3763010" y="4610100"/>
            <a:ext cx="2075815" cy="681990"/>
          </a:xfrm>
          <a:prstGeom prst="round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3795" y="4728845"/>
            <a:ext cx="2217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面向对象编程</a:t>
            </a:r>
          </a:p>
        </p:txBody>
      </p:sp>
      <p:sp>
        <p:nvSpPr>
          <p:cNvPr id="7" name="圆角矩形 8"/>
          <p:cNvSpPr/>
          <p:nvPr/>
        </p:nvSpPr>
        <p:spPr>
          <a:xfrm>
            <a:off x="6528435" y="1496060"/>
            <a:ext cx="1950085" cy="586739"/>
          </a:xfrm>
          <a:prstGeom prst="roundRect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8140" y="1543050"/>
            <a:ext cx="152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链接前端</a:t>
            </a:r>
          </a:p>
        </p:txBody>
      </p:sp>
      <p:sp>
        <p:nvSpPr>
          <p:cNvPr id="9" name="圆角矩形 11"/>
          <p:cNvSpPr/>
          <p:nvPr/>
        </p:nvSpPr>
        <p:spPr>
          <a:xfrm>
            <a:off x="9301480" y="2844800"/>
            <a:ext cx="2338070" cy="1013460"/>
          </a:xfrm>
          <a:prstGeom prst="round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43390" y="2936875"/>
            <a:ext cx="22548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数据库数据与应用数据交互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849880" y="2837180"/>
            <a:ext cx="863600" cy="1958340"/>
            <a:chOff x="4488" y="5028"/>
            <a:chExt cx="1360" cy="308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5684520" y="1801495"/>
            <a:ext cx="863600" cy="2994025"/>
            <a:chOff x="4488" y="5028"/>
            <a:chExt cx="1360" cy="308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8479155" y="1802130"/>
            <a:ext cx="863600" cy="1823085"/>
            <a:chOff x="4488" y="5028"/>
            <a:chExt cx="1360" cy="308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rgbClr val="4E5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909956" y="3351215"/>
            <a:ext cx="197104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利用 pymssql 中的 GetConnect()函数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连接本地的数据库 DBMS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，编写查询语句，读取 MBG 数据库中 player、figure、card、skill 等数据表。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同时根据需要做表连接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返回查询结果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，在 Python 内存中生成相应的 DataFrame（数据框）结 构数据，为程序的运行提供基本的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数据支撑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39840" y="2382520"/>
            <a:ext cx="242379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采用模块化编程，由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”__main___”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函数实现统一调度，也相应地为前端提供相应的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功能接口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。编写 info_show_( )系列函数，为前端界面信息的展示提供相应的获取渠道。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例如，前端需要显示人物当前的信息，那么可以调用我的内置函数，获得人物的名称、 发量、攻击值、防御值、类型等属性，并映射到 QT 界面进行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实时展示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55760" y="3888740"/>
            <a:ext cx="2633980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数据库管理系统涉及到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更新操作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，所以我们还编写程序实现对数据库的实时更新，具体形成了玩家“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存档/读档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”的游戏功能。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在玩家通过一个场景后，玩家可以选择存档并退 出，这时后端利用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Python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将缓存中的数据写入数据库相应的存档表中。玩家再次进入 游戏时可以选择读档，同时 Python 读入上次存储的数据，便于用户继续游戏。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763011" y="423641"/>
            <a:ext cx="1971040" cy="429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ER图中：实体、实体属性、实体之间关系，数据库系统的抽象建构。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在后端程序设计时，将人物、技能、类型、卡牌等抽象为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面向对象程序设计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中的“类”概念，在 Python 中生成了“Role”、“Skill”、“Card”等 Class，每个类都对应有自己的数据成员，也对应有自己的成员函数，从而完成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类的封装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。同时利用数据库中的数据记录，完成相应类的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实例的创建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。总的看来</a:t>
            </a:r>
            <a:r>
              <a:rPr kumimoji="0" lang="zh-CN" altLang="en-US" sz="12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面向对象编程与 关系数据库的原理有异曲同工之妙。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sng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010920"/>
            <a:ext cx="2499995" cy="126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7" y="323557"/>
            <a:ext cx="1922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后端设计</a:t>
            </a:r>
          </a:p>
        </p:txBody>
      </p:sp>
      <p:sp>
        <p:nvSpPr>
          <p:cNvPr id="3" name="任意多边形 9"/>
          <p:cNvSpPr/>
          <p:nvPr/>
        </p:nvSpPr>
        <p:spPr>
          <a:xfrm rot="10800000" flipH="1">
            <a:off x="4478020" y="4323700"/>
            <a:ext cx="1351280" cy="504190"/>
          </a:xfrm>
          <a:custGeom>
            <a:avLst/>
            <a:gdLst>
              <a:gd name="connsiteX0" fmla="*/ 0 w 2128"/>
              <a:gd name="connsiteY0" fmla="*/ 794 h 794"/>
              <a:gd name="connsiteX1" fmla="*/ 481 w 2128"/>
              <a:gd name="connsiteY1" fmla="*/ 0 h 794"/>
              <a:gd name="connsiteX2" fmla="*/ 2128 w 2128"/>
              <a:gd name="connsiteY2" fmla="*/ 7 h 794"/>
              <a:gd name="connsiteX3" fmla="*/ 2128 w 2128"/>
              <a:gd name="connsiteY3" fmla="*/ 772 h 794"/>
              <a:gd name="connsiteX4" fmla="*/ 0 w 2128"/>
              <a:gd name="connsiteY4" fmla="*/ 794 h 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8" h="794">
                <a:moveTo>
                  <a:pt x="0" y="794"/>
                </a:moveTo>
                <a:lnTo>
                  <a:pt x="481" y="0"/>
                </a:lnTo>
                <a:lnTo>
                  <a:pt x="2128" y="7"/>
                </a:lnTo>
                <a:lnTo>
                  <a:pt x="2128" y="772"/>
                </a:lnTo>
                <a:lnTo>
                  <a:pt x="0" y="794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梯形 3"/>
          <p:cNvSpPr/>
          <p:nvPr/>
        </p:nvSpPr>
        <p:spPr>
          <a:xfrm>
            <a:off x="3193415" y="2362820"/>
            <a:ext cx="1367790" cy="504190"/>
          </a:xfrm>
          <a:prstGeom prst="trapezoid">
            <a:avLst>
              <a:gd name="adj" fmla="val 60569"/>
            </a:avLst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梯形 4"/>
          <p:cNvSpPr/>
          <p:nvPr/>
        </p:nvSpPr>
        <p:spPr>
          <a:xfrm rot="10800000" flipH="1">
            <a:off x="1861185" y="4326240"/>
            <a:ext cx="1432560" cy="504190"/>
          </a:xfrm>
          <a:prstGeom prst="trapezoid">
            <a:avLst>
              <a:gd name="adj" fmla="val 60569"/>
            </a:avLst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 2"/>
          <p:cNvSpPr/>
          <p:nvPr/>
        </p:nvSpPr>
        <p:spPr>
          <a:xfrm>
            <a:off x="228599" y="2362820"/>
            <a:ext cx="1703705" cy="505460"/>
          </a:xfrm>
          <a:custGeom>
            <a:avLst/>
            <a:gdLst>
              <a:gd name="connsiteX0" fmla="*/ 6 w 3034"/>
              <a:gd name="connsiteY0" fmla="*/ 0 h 796"/>
              <a:gd name="connsiteX1" fmla="*/ 2553 w 3034"/>
              <a:gd name="connsiteY1" fmla="*/ 0 h 796"/>
              <a:gd name="connsiteX2" fmla="*/ 3034 w 3034"/>
              <a:gd name="connsiteY2" fmla="*/ 794 h 796"/>
              <a:gd name="connsiteX3" fmla="*/ 0 w 3034"/>
              <a:gd name="connsiteY3" fmla="*/ 796 h 796"/>
              <a:gd name="connsiteX4" fmla="*/ 6 w 3034"/>
              <a:gd name="connsiteY4" fmla="*/ 0 h 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" h="796">
                <a:moveTo>
                  <a:pt x="6" y="0"/>
                </a:moveTo>
                <a:lnTo>
                  <a:pt x="2553" y="0"/>
                </a:lnTo>
                <a:lnTo>
                  <a:pt x="3034" y="794"/>
                </a:lnTo>
                <a:lnTo>
                  <a:pt x="0" y="796"/>
                </a:lnTo>
                <a:lnTo>
                  <a:pt x="6" y="0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16200000">
            <a:off x="651510" y="3337545"/>
            <a:ext cx="2480945" cy="504190"/>
          </a:xfrm>
          <a:prstGeom prst="parallelogram">
            <a:avLst>
              <a:gd name="adj" fmla="val 6106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平行四边形 7"/>
          <p:cNvSpPr/>
          <p:nvPr/>
        </p:nvSpPr>
        <p:spPr>
          <a:xfrm rot="16200000" flipV="1">
            <a:off x="2011045" y="3336910"/>
            <a:ext cx="2479040" cy="504190"/>
          </a:xfrm>
          <a:prstGeom prst="parallelogram">
            <a:avLst>
              <a:gd name="adj" fmla="val 6106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16200000">
            <a:off x="3296285" y="3337545"/>
            <a:ext cx="2480945" cy="504190"/>
          </a:xfrm>
          <a:prstGeom prst="parallelogram">
            <a:avLst>
              <a:gd name="adj" fmla="val 6106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5989955" y="2349485"/>
            <a:ext cx="1367790" cy="504190"/>
          </a:xfrm>
          <a:prstGeom prst="trapezoid">
            <a:avLst>
              <a:gd name="adj" fmla="val 60569"/>
            </a:avLst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平行四边形 10"/>
          <p:cNvSpPr/>
          <p:nvPr/>
        </p:nvSpPr>
        <p:spPr>
          <a:xfrm rot="16200000" flipV="1">
            <a:off x="4807585" y="3323575"/>
            <a:ext cx="2479040" cy="504190"/>
          </a:xfrm>
          <a:prstGeom prst="parallelogram">
            <a:avLst>
              <a:gd name="adj" fmla="val 6106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 rot="10800000" flipH="1">
            <a:off x="7261225" y="4308460"/>
            <a:ext cx="1351280" cy="504190"/>
          </a:xfrm>
          <a:custGeom>
            <a:avLst/>
            <a:gdLst>
              <a:gd name="connsiteX0" fmla="*/ 0 w 2128"/>
              <a:gd name="connsiteY0" fmla="*/ 794 h 794"/>
              <a:gd name="connsiteX1" fmla="*/ 481 w 2128"/>
              <a:gd name="connsiteY1" fmla="*/ 0 h 794"/>
              <a:gd name="connsiteX2" fmla="*/ 2128 w 2128"/>
              <a:gd name="connsiteY2" fmla="*/ 7 h 794"/>
              <a:gd name="connsiteX3" fmla="*/ 2128 w 2128"/>
              <a:gd name="connsiteY3" fmla="*/ 772 h 794"/>
              <a:gd name="connsiteX4" fmla="*/ 0 w 2128"/>
              <a:gd name="connsiteY4" fmla="*/ 794 h 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8" h="794">
                <a:moveTo>
                  <a:pt x="0" y="794"/>
                </a:moveTo>
                <a:lnTo>
                  <a:pt x="481" y="0"/>
                </a:lnTo>
                <a:lnTo>
                  <a:pt x="2128" y="7"/>
                </a:lnTo>
                <a:lnTo>
                  <a:pt x="2128" y="772"/>
                </a:lnTo>
                <a:lnTo>
                  <a:pt x="0" y="794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平行四边形 12"/>
          <p:cNvSpPr/>
          <p:nvPr/>
        </p:nvSpPr>
        <p:spPr>
          <a:xfrm rot="16200000">
            <a:off x="6079490" y="3322305"/>
            <a:ext cx="2480945" cy="504190"/>
          </a:xfrm>
          <a:prstGeom prst="parallelogram">
            <a:avLst>
              <a:gd name="adj" fmla="val 6106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梯形 13"/>
          <p:cNvSpPr/>
          <p:nvPr/>
        </p:nvSpPr>
        <p:spPr>
          <a:xfrm>
            <a:off x="8771255" y="2362185"/>
            <a:ext cx="1367790" cy="504190"/>
          </a:xfrm>
          <a:prstGeom prst="trapezoid">
            <a:avLst>
              <a:gd name="adj" fmla="val 60569"/>
            </a:avLst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平行四边形 15"/>
          <p:cNvSpPr/>
          <p:nvPr/>
        </p:nvSpPr>
        <p:spPr>
          <a:xfrm rot="16200000" flipV="1">
            <a:off x="7588885" y="3336275"/>
            <a:ext cx="2479040" cy="504190"/>
          </a:xfrm>
          <a:prstGeom prst="parallelogram">
            <a:avLst>
              <a:gd name="adj" fmla="val 6106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 15"/>
          <p:cNvSpPr/>
          <p:nvPr/>
        </p:nvSpPr>
        <p:spPr>
          <a:xfrm rot="10800000" flipH="1">
            <a:off x="10042525" y="4320525"/>
            <a:ext cx="1944688" cy="514350"/>
          </a:xfrm>
          <a:custGeom>
            <a:avLst/>
            <a:gdLst>
              <a:gd name="connsiteX0" fmla="*/ 0 w 3384"/>
              <a:gd name="connsiteY0" fmla="*/ 809 h 810"/>
              <a:gd name="connsiteX1" fmla="*/ 481 w 3384"/>
              <a:gd name="connsiteY1" fmla="*/ 15 h 810"/>
              <a:gd name="connsiteX2" fmla="*/ 3384 w 3384"/>
              <a:gd name="connsiteY2" fmla="*/ 0 h 810"/>
              <a:gd name="connsiteX3" fmla="*/ 3384 w 3384"/>
              <a:gd name="connsiteY3" fmla="*/ 810 h 810"/>
              <a:gd name="connsiteX4" fmla="*/ 0 w 3384"/>
              <a:gd name="connsiteY4" fmla="*/ 809 h 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" h="810">
                <a:moveTo>
                  <a:pt x="0" y="809"/>
                </a:moveTo>
                <a:lnTo>
                  <a:pt x="481" y="15"/>
                </a:lnTo>
                <a:lnTo>
                  <a:pt x="3384" y="0"/>
                </a:lnTo>
                <a:lnTo>
                  <a:pt x="3384" y="810"/>
                </a:lnTo>
                <a:lnTo>
                  <a:pt x="0" y="809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16200000">
            <a:off x="8860790" y="3335005"/>
            <a:ext cx="2480945" cy="504190"/>
          </a:xfrm>
          <a:prstGeom prst="parallelogram">
            <a:avLst>
              <a:gd name="adj" fmla="val 6106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1033780" y="4982210"/>
            <a:ext cx="254063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【人物、卡牌、技能初始化】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文本框 22"/>
          <p:cNvSpPr txBox="1"/>
          <p:nvPr/>
        </p:nvSpPr>
        <p:spPr>
          <a:xfrm flipH="1">
            <a:off x="2260600" y="4337670"/>
            <a:ext cx="63373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01</a:t>
            </a:r>
          </a:p>
        </p:txBody>
      </p:sp>
      <p:sp>
        <p:nvSpPr>
          <p:cNvPr id="21" name="文本框 22"/>
          <p:cNvSpPr txBox="1"/>
          <p:nvPr/>
        </p:nvSpPr>
        <p:spPr>
          <a:xfrm flipH="1">
            <a:off x="4114800" y="4982195"/>
            <a:ext cx="228536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【随机抽牌、发牌】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card_shuffle( )；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get_card( )</a:t>
            </a:r>
          </a:p>
        </p:txBody>
      </p:sp>
      <p:sp>
        <p:nvSpPr>
          <p:cNvPr id="22" name="文本框 22"/>
          <p:cNvSpPr txBox="1"/>
          <p:nvPr/>
        </p:nvSpPr>
        <p:spPr>
          <a:xfrm flipH="1">
            <a:off x="4940935" y="4323065"/>
            <a:ext cx="63373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03</a:t>
            </a:r>
          </a:p>
        </p:txBody>
      </p:sp>
      <p:sp>
        <p:nvSpPr>
          <p:cNvPr id="23" name="文本框 22"/>
          <p:cNvSpPr txBox="1"/>
          <p:nvPr/>
        </p:nvSpPr>
        <p:spPr>
          <a:xfrm flipH="1">
            <a:off x="6920865" y="4982195"/>
            <a:ext cx="228536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【结果反馈】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info_show_role( 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info_show_card( 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info_show_skill( );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4" name="文本框 22"/>
          <p:cNvSpPr txBox="1"/>
          <p:nvPr/>
        </p:nvSpPr>
        <p:spPr>
          <a:xfrm flipH="1">
            <a:off x="7746365" y="4337670"/>
            <a:ext cx="63373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05</a:t>
            </a:r>
          </a:p>
        </p:txBody>
      </p:sp>
      <p:sp>
        <p:nvSpPr>
          <p:cNvPr id="25" name="文本框 22"/>
          <p:cNvSpPr txBox="1"/>
          <p:nvPr/>
        </p:nvSpPr>
        <p:spPr>
          <a:xfrm flipH="1">
            <a:off x="2763520" y="1217930"/>
            <a:ext cx="250380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【场景更换与玩家匹配】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match_role( 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story_telling( 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change_scene( );</a:t>
            </a:r>
          </a:p>
        </p:txBody>
      </p:sp>
      <p:sp>
        <p:nvSpPr>
          <p:cNvPr id="26" name="文本框 22"/>
          <p:cNvSpPr txBox="1"/>
          <p:nvPr/>
        </p:nvSpPr>
        <p:spPr>
          <a:xfrm flipH="1">
            <a:off x="3574415" y="2363455"/>
            <a:ext cx="63373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02</a:t>
            </a:r>
          </a:p>
        </p:txBody>
      </p:sp>
      <p:sp>
        <p:nvSpPr>
          <p:cNvPr id="27" name="文本框 22"/>
          <p:cNvSpPr txBox="1"/>
          <p:nvPr/>
        </p:nvSpPr>
        <p:spPr>
          <a:xfrm flipH="1">
            <a:off x="6357620" y="2362820"/>
            <a:ext cx="63373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04</a:t>
            </a:r>
          </a:p>
        </p:txBody>
      </p:sp>
      <p:sp>
        <p:nvSpPr>
          <p:cNvPr id="28" name="文本框 22"/>
          <p:cNvSpPr txBox="1"/>
          <p:nvPr/>
        </p:nvSpPr>
        <p:spPr>
          <a:xfrm flipH="1">
            <a:off x="9137650" y="2362820"/>
            <a:ext cx="63373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06</a:t>
            </a:r>
          </a:p>
        </p:txBody>
      </p:sp>
      <p:sp>
        <p:nvSpPr>
          <p:cNvPr id="29" name="文本框 22"/>
          <p:cNvSpPr txBox="1"/>
          <p:nvPr/>
        </p:nvSpPr>
        <p:spPr>
          <a:xfrm flipH="1">
            <a:off x="5574665" y="1217915"/>
            <a:ext cx="228536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【人物战斗】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①技能使用：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use_skill();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②卡牌使用：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use_card();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" name="文本框 22"/>
          <p:cNvSpPr txBox="1"/>
          <p:nvPr/>
        </p:nvSpPr>
        <p:spPr>
          <a:xfrm flipH="1">
            <a:off x="8380095" y="1179195"/>
            <a:ext cx="3050540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【数据库连接与数据交互】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GetConnect()；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cur.execute("select * from player")；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cur.execute("</a:t>
            </a:r>
            <a:r>
              <a:rPr lang="en-US" altLang="zh-CN" sz="14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insert </a:t>
            </a:r>
            <a:r>
              <a:rPr lang="zh-CN" altLang="en-US" sz="14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14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into ...</a:t>
            </a:r>
            <a:r>
              <a:rPr lang="zh-CN" altLang="en-US" sz="14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文本框 22"/>
          <p:cNvSpPr txBox="1"/>
          <p:nvPr/>
        </p:nvSpPr>
        <p:spPr>
          <a:xfrm flipH="1">
            <a:off x="1161415" y="5368275"/>
            <a:ext cx="228536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gne_card();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gne_role();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gne_skill();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54965" y="953770"/>
            <a:ext cx="59442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1600" b="1" u="sng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“自顶向下，模块化设计”</a:t>
            </a:r>
            <a:endParaRPr lang="zh-CN" altLang="en-US" sz="1600" u="sng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7" y="323557"/>
            <a:ext cx="192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研究目标</a:t>
            </a:r>
          </a:p>
        </p:txBody>
      </p:sp>
      <p:sp>
        <p:nvSpPr>
          <p:cNvPr id="3" name="矩形 2"/>
          <p:cNvSpPr/>
          <p:nvPr/>
        </p:nvSpPr>
        <p:spPr>
          <a:xfrm>
            <a:off x="3479165" y="1545590"/>
            <a:ext cx="8382635" cy="93599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1315" y="2481580"/>
            <a:ext cx="8382635" cy="880745"/>
          </a:xfrm>
          <a:prstGeom prst="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79165" y="3365500"/>
            <a:ext cx="8382635" cy="93599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315" y="4301490"/>
            <a:ext cx="8382635" cy="935990"/>
          </a:xfrm>
          <a:prstGeom prst="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显示器"/>
          <p:cNvSpPr/>
          <p:nvPr/>
        </p:nvSpPr>
        <p:spPr bwMode="auto">
          <a:xfrm>
            <a:off x="3336290" y="1323975"/>
            <a:ext cx="5519420" cy="457708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3649980" y="1675130"/>
            <a:ext cx="489267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9" name="Freeform 17"/>
          <p:cNvSpPr/>
          <p:nvPr/>
        </p:nvSpPr>
        <p:spPr>
          <a:xfrm>
            <a:off x="11269028" y="1763395"/>
            <a:ext cx="268605" cy="509905"/>
          </a:xfrm>
          <a:custGeom>
            <a:avLst/>
            <a:gdLst/>
            <a:ahLst/>
            <a:cxnLst>
              <a:cxn ang="0">
                <a:pos x="270" y="0"/>
              </a:cxn>
              <a:cxn ang="0">
                <a:pos x="270" y="252"/>
              </a:cxn>
              <a:cxn ang="0">
                <a:pos x="246" y="262"/>
              </a:cxn>
              <a:cxn ang="0">
                <a:pos x="226" y="282"/>
              </a:cxn>
              <a:cxn ang="0">
                <a:pos x="211" y="307"/>
              </a:cxn>
              <a:cxn ang="0">
                <a:pos x="207" y="335"/>
              </a:cxn>
              <a:cxn ang="0">
                <a:pos x="209" y="353"/>
              </a:cxn>
              <a:cxn ang="0">
                <a:pos x="222" y="384"/>
              </a:cxn>
              <a:cxn ang="0">
                <a:pos x="246" y="408"/>
              </a:cxn>
              <a:cxn ang="0">
                <a:pos x="277" y="421"/>
              </a:cxn>
              <a:cxn ang="0">
                <a:pos x="295" y="423"/>
              </a:cxn>
              <a:cxn ang="0">
                <a:pos x="329" y="414"/>
              </a:cxn>
              <a:cxn ang="0">
                <a:pos x="356" y="396"/>
              </a:cxn>
              <a:cxn ang="0">
                <a:pos x="374" y="370"/>
              </a:cxn>
              <a:cxn ang="0">
                <a:pos x="382" y="335"/>
              </a:cxn>
              <a:cxn ang="0">
                <a:pos x="380" y="321"/>
              </a:cxn>
              <a:cxn ang="0">
                <a:pos x="372" y="294"/>
              </a:cxn>
              <a:cxn ang="0">
                <a:pos x="356" y="272"/>
              </a:cxn>
              <a:cxn ang="0">
                <a:pos x="333" y="256"/>
              </a:cxn>
              <a:cxn ang="0">
                <a:pos x="321" y="0"/>
              </a:cxn>
              <a:cxn ang="0">
                <a:pos x="407" y="0"/>
              </a:cxn>
              <a:cxn ang="0">
                <a:pos x="598" y="343"/>
              </a:cxn>
              <a:cxn ang="0">
                <a:pos x="565" y="398"/>
              </a:cxn>
              <a:cxn ang="0">
                <a:pos x="537" y="457"/>
              </a:cxn>
              <a:cxn ang="0">
                <a:pos x="516" y="516"/>
              </a:cxn>
              <a:cxn ang="0">
                <a:pos x="500" y="579"/>
              </a:cxn>
              <a:cxn ang="0">
                <a:pos x="608" y="699"/>
              </a:cxn>
              <a:cxn ang="0">
                <a:pos x="533" y="959"/>
              </a:cxn>
              <a:cxn ang="0">
                <a:pos x="250" y="701"/>
              </a:cxn>
              <a:cxn ang="0">
                <a:pos x="157" y="959"/>
              </a:cxn>
              <a:cxn ang="0">
                <a:pos x="69" y="699"/>
              </a:cxn>
              <a:cxn ang="0">
                <a:pos x="14" y="579"/>
              </a:cxn>
              <a:cxn ang="0">
                <a:pos x="100" y="579"/>
              </a:cxn>
              <a:cxn ang="0">
                <a:pos x="83" y="516"/>
              </a:cxn>
              <a:cxn ang="0">
                <a:pos x="63" y="457"/>
              </a:cxn>
              <a:cxn ang="0">
                <a:pos x="35" y="398"/>
              </a:cxn>
              <a:cxn ang="0">
                <a:pos x="0" y="343"/>
              </a:cxn>
              <a:cxn ang="0">
                <a:pos x="193" y="0"/>
              </a:cxn>
            </a:cxnLst>
            <a:rect l="0" t="0" r="0" b="0"/>
            <a:pathLst>
              <a:path w="608" h="959">
                <a:moveTo>
                  <a:pt x="193" y="0"/>
                </a:moveTo>
                <a:lnTo>
                  <a:pt x="270" y="0"/>
                </a:lnTo>
                <a:lnTo>
                  <a:pt x="270" y="252"/>
                </a:lnTo>
                <a:lnTo>
                  <a:pt x="270" y="252"/>
                </a:lnTo>
                <a:lnTo>
                  <a:pt x="256" y="256"/>
                </a:lnTo>
                <a:lnTo>
                  <a:pt x="246" y="262"/>
                </a:lnTo>
                <a:lnTo>
                  <a:pt x="234" y="272"/>
                </a:lnTo>
                <a:lnTo>
                  <a:pt x="226" y="282"/>
                </a:lnTo>
                <a:lnTo>
                  <a:pt x="218" y="294"/>
                </a:lnTo>
                <a:lnTo>
                  <a:pt x="211" y="307"/>
                </a:lnTo>
                <a:lnTo>
                  <a:pt x="207" y="321"/>
                </a:lnTo>
                <a:lnTo>
                  <a:pt x="207" y="335"/>
                </a:lnTo>
                <a:lnTo>
                  <a:pt x="207" y="335"/>
                </a:lnTo>
                <a:lnTo>
                  <a:pt x="209" y="353"/>
                </a:lnTo>
                <a:lnTo>
                  <a:pt x="214" y="370"/>
                </a:lnTo>
                <a:lnTo>
                  <a:pt x="222" y="384"/>
                </a:lnTo>
                <a:lnTo>
                  <a:pt x="232" y="396"/>
                </a:lnTo>
                <a:lnTo>
                  <a:pt x="246" y="408"/>
                </a:lnTo>
                <a:lnTo>
                  <a:pt x="260" y="414"/>
                </a:lnTo>
                <a:lnTo>
                  <a:pt x="277" y="421"/>
                </a:lnTo>
                <a:lnTo>
                  <a:pt x="295" y="423"/>
                </a:lnTo>
                <a:lnTo>
                  <a:pt x="295" y="423"/>
                </a:lnTo>
                <a:lnTo>
                  <a:pt x="311" y="421"/>
                </a:lnTo>
                <a:lnTo>
                  <a:pt x="329" y="414"/>
                </a:lnTo>
                <a:lnTo>
                  <a:pt x="344" y="408"/>
                </a:lnTo>
                <a:lnTo>
                  <a:pt x="356" y="396"/>
                </a:lnTo>
                <a:lnTo>
                  <a:pt x="366" y="384"/>
                </a:lnTo>
                <a:lnTo>
                  <a:pt x="374" y="370"/>
                </a:lnTo>
                <a:lnTo>
                  <a:pt x="380" y="353"/>
                </a:lnTo>
                <a:lnTo>
                  <a:pt x="382" y="335"/>
                </a:lnTo>
                <a:lnTo>
                  <a:pt x="382" y="335"/>
                </a:lnTo>
                <a:lnTo>
                  <a:pt x="380" y="321"/>
                </a:lnTo>
                <a:lnTo>
                  <a:pt x="378" y="307"/>
                </a:lnTo>
                <a:lnTo>
                  <a:pt x="372" y="294"/>
                </a:lnTo>
                <a:lnTo>
                  <a:pt x="364" y="282"/>
                </a:lnTo>
                <a:lnTo>
                  <a:pt x="356" y="272"/>
                </a:lnTo>
                <a:lnTo>
                  <a:pt x="346" y="264"/>
                </a:lnTo>
                <a:lnTo>
                  <a:pt x="333" y="256"/>
                </a:lnTo>
                <a:lnTo>
                  <a:pt x="321" y="252"/>
                </a:lnTo>
                <a:lnTo>
                  <a:pt x="321" y="0"/>
                </a:lnTo>
                <a:lnTo>
                  <a:pt x="407" y="0"/>
                </a:lnTo>
                <a:lnTo>
                  <a:pt x="407" y="0"/>
                </a:lnTo>
                <a:lnTo>
                  <a:pt x="598" y="343"/>
                </a:lnTo>
                <a:lnTo>
                  <a:pt x="598" y="343"/>
                </a:lnTo>
                <a:lnTo>
                  <a:pt x="581" y="372"/>
                </a:lnTo>
                <a:lnTo>
                  <a:pt x="565" y="398"/>
                </a:lnTo>
                <a:lnTo>
                  <a:pt x="551" y="429"/>
                </a:lnTo>
                <a:lnTo>
                  <a:pt x="537" y="457"/>
                </a:lnTo>
                <a:lnTo>
                  <a:pt x="527" y="488"/>
                </a:lnTo>
                <a:lnTo>
                  <a:pt x="516" y="516"/>
                </a:lnTo>
                <a:lnTo>
                  <a:pt x="508" y="549"/>
                </a:lnTo>
                <a:lnTo>
                  <a:pt x="500" y="579"/>
                </a:lnTo>
                <a:lnTo>
                  <a:pt x="608" y="579"/>
                </a:lnTo>
                <a:lnTo>
                  <a:pt x="608" y="699"/>
                </a:lnTo>
                <a:lnTo>
                  <a:pt x="533" y="699"/>
                </a:lnTo>
                <a:lnTo>
                  <a:pt x="533" y="959"/>
                </a:lnTo>
                <a:lnTo>
                  <a:pt x="250" y="959"/>
                </a:lnTo>
                <a:lnTo>
                  <a:pt x="250" y="701"/>
                </a:lnTo>
                <a:lnTo>
                  <a:pt x="157" y="701"/>
                </a:lnTo>
                <a:lnTo>
                  <a:pt x="157" y="959"/>
                </a:lnTo>
                <a:lnTo>
                  <a:pt x="69" y="959"/>
                </a:lnTo>
                <a:lnTo>
                  <a:pt x="69" y="699"/>
                </a:lnTo>
                <a:lnTo>
                  <a:pt x="14" y="699"/>
                </a:lnTo>
                <a:lnTo>
                  <a:pt x="14" y="579"/>
                </a:lnTo>
                <a:lnTo>
                  <a:pt x="100" y="579"/>
                </a:lnTo>
                <a:lnTo>
                  <a:pt x="100" y="579"/>
                </a:lnTo>
                <a:lnTo>
                  <a:pt x="92" y="549"/>
                </a:lnTo>
                <a:lnTo>
                  <a:pt x="83" y="516"/>
                </a:lnTo>
                <a:lnTo>
                  <a:pt x="73" y="488"/>
                </a:lnTo>
                <a:lnTo>
                  <a:pt x="63" y="457"/>
                </a:lnTo>
                <a:lnTo>
                  <a:pt x="49" y="429"/>
                </a:lnTo>
                <a:lnTo>
                  <a:pt x="35" y="398"/>
                </a:lnTo>
                <a:lnTo>
                  <a:pt x="18" y="372"/>
                </a:lnTo>
                <a:lnTo>
                  <a:pt x="0" y="343"/>
                </a:lnTo>
                <a:lnTo>
                  <a:pt x="0" y="343"/>
                </a:lnTo>
                <a:lnTo>
                  <a:pt x="193" y="0"/>
                </a:lnTo>
                <a:lnTo>
                  <a:pt x="193" y="0"/>
                </a:lnTo>
                <a:close/>
              </a:path>
            </a:pathLst>
          </a:custGeom>
          <a:solidFill>
            <a:srgbClr val="4E535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9460230" y="1752600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目标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一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3649980" y="2570480"/>
            <a:ext cx="489267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2" name="文本框 22"/>
          <p:cNvSpPr txBox="1"/>
          <p:nvPr/>
        </p:nvSpPr>
        <p:spPr>
          <a:xfrm flipH="1">
            <a:off x="3649980" y="3503295"/>
            <a:ext cx="489267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3" name="文本框 22"/>
          <p:cNvSpPr txBox="1"/>
          <p:nvPr/>
        </p:nvSpPr>
        <p:spPr>
          <a:xfrm flipH="1">
            <a:off x="3649980" y="4398645"/>
            <a:ext cx="489267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9503410" y="3572510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目标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834390" y="2645410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目标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二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845185" y="4473575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目标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四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Freeform 8"/>
          <p:cNvSpPr>
            <a:spLocks noEditPoints="1"/>
          </p:cNvSpPr>
          <p:nvPr/>
        </p:nvSpPr>
        <p:spPr>
          <a:xfrm>
            <a:off x="526415" y="2608580"/>
            <a:ext cx="441325" cy="596265"/>
          </a:xfrm>
          <a:custGeom>
            <a:avLst/>
            <a:gdLst/>
            <a:ahLst/>
            <a:cxnLst>
              <a:cxn ang="0">
                <a:pos x="1082" y="0"/>
              </a:cxn>
              <a:cxn ang="0">
                <a:pos x="1058" y="34"/>
              </a:cxn>
              <a:cxn ang="0">
                <a:pos x="995" y="101"/>
              </a:cxn>
              <a:cxn ang="0">
                <a:pos x="922" y="160"/>
              </a:cxn>
              <a:cxn ang="0">
                <a:pos x="839" y="215"/>
              </a:cxn>
              <a:cxn ang="0">
                <a:pos x="750" y="259"/>
              </a:cxn>
              <a:cxn ang="0">
                <a:pos x="657" y="296"/>
              </a:cxn>
              <a:cxn ang="0">
                <a:pos x="563" y="322"/>
              </a:cxn>
              <a:cxn ang="0">
                <a:pos x="472" y="334"/>
              </a:cxn>
              <a:cxn ang="0">
                <a:pos x="0" y="336"/>
              </a:cxn>
              <a:cxn ang="0">
                <a:pos x="428" y="574"/>
              </a:cxn>
              <a:cxn ang="0">
                <a:pos x="472" y="576"/>
              </a:cxn>
              <a:cxn ang="0">
                <a:pos x="563" y="588"/>
              </a:cxn>
              <a:cxn ang="0">
                <a:pos x="657" y="614"/>
              </a:cxn>
              <a:cxn ang="0">
                <a:pos x="750" y="651"/>
              </a:cxn>
              <a:cxn ang="0">
                <a:pos x="839" y="695"/>
              </a:cxn>
              <a:cxn ang="0">
                <a:pos x="922" y="750"/>
              </a:cxn>
              <a:cxn ang="0">
                <a:pos x="995" y="809"/>
              </a:cxn>
              <a:cxn ang="0">
                <a:pos x="1058" y="876"/>
              </a:cxn>
              <a:cxn ang="0">
                <a:pos x="1082" y="549"/>
              </a:cxn>
              <a:cxn ang="0">
                <a:pos x="1164" y="361"/>
              </a:cxn>
              <a:cxn ang="0">
                <a:pos x="476" y="614"/>
              </a:cxn>
              <a:cxn ang="0">
                <a:pos x="79" y="614"/>
              </a:cxn>
              <a:cxn ang="0">
                <a:pos x="93" y="653"/>
              </a:cxn>
              <a:cxn ang="0">
                <a:pos x="121" y="703"/>
              </a:cxn>
              <a:cxn ang="0">
                <a:pos x="142" y="730"/>
              </a:cxn>
              <a:cxn ang="0">
                <a:pos x="168" y="754"/>
              </a:cxn>
              <a:cxn ang="0">
                <a:pos x="200" y="772"/>
              </a:cxn>
              <a:cxn ang="0">
                <a:pos x="626" y="1281"/>
              </a:cxn>
              <a:cxn ang="0">
                <a:pos x="385" y="748"/>
              </a:cxn>
              <a:cxn ang="0">
                <a:pos x="428" y="705"/>
              </a:cxn>
              <a:cxn ang="0">
                <a:pos x="456" y="663"/>
              </a:cxn>
              <a:cxn ang="0">
                <a:pos x="470" y="628"/>
              </a:cxn>
              <a:cxn ang="0">
                <a:pos x="476" y="614"/>
              </a:cxn>
            </a:cxnLst>
            <a:rect l="0" t="0" r="0" b="0"/>
            <a:pathLst>
              <a:path w="1164" h="1281">
                <a:moveTo>
                  <a:pt x="1082" y="361"/>
                </a:moveTo>
                <a:lnTo>
                  <a:pt x="1082" y="0"/>
                </a:lnTo>
                <a:lnTo>
                  <a:pt x="1082" y="0"/>
                </a:lnTo>
                <a:lnTo>
                  <a:pt x="1058" y="34"/>
                </a:lnTo>
                <a:lnTo>
                  <a:pt x="1028" y="69"/>
                </a:lnTo>
                <a:lnTo>
                  <a:pt x="995" y="101"/>
                </a:lnTo>
                <a:lnTo>
                  <a:pt x="961" y="132"/>
                </a:lnTo>
                <a:lnTo>
                  <a:pt x="922" y="160"/>
                </a:lnTo>
                <a:lnTo>
                  <a:pt x="882" y="188"/>
                </a:lnTo>
                <a:lnTo>
                  <a:pt x="839" y="215"/>
                </a:lnTo>
                <a:lnTo>
                  <a:pt x="794" y="239"/>
                </a:lnTo>
                <a:lnTo>
                  <a:pt x="750" y="259"/>
                </a:lnTo>
                <a:lnTo>
                  <a:pt x="703" y="280"/>
                </a:lnTo>
                <a:lnTo>
                  <a:pt x="657" y="296"/>
                </a:lnTo>
                <a:lnTo>
                  <a:pt x="610" y="310"/>
                </a:lnTo>
                <a:lnTo>
                  <a:pt x="563" y="322"/>
                </a:lnTo>
                <a:lnTo>
                  <a:pt x="517" y="330"/>
                </a:lnTo>
                <a:lnTo>
                  <a:pt x="472" y="334"/>
                </a:lnTo>
                <a:lnTo>
                  <a:pt x="428" y="336"/>
                </a:lnTo>
                <a:lnTo>
                  <a:pt x="0" y="336"/>
                </a:lnTo>
                <a:lnTo>
                  <a:pt x="0" y="574"/>
                </a:lnTo>
                <a:lnTo>
                  <a:pt x="428" y="574"/>
                </a:lnTo>
                <a:lnTo>
                  <a:pt x="428" y="574"/>
                </a:lnTo>
                <a:lnTo>
                  <a:pt x="472" y="576"/>
                </a:lnTo>
                <a:lnTo>
                  <a:pt x="517" y="580"/>
                </a:lnTo>
                <a:lnTo>
                  <a:pt x="563" y="588"/>
                </a:lnTo>
                <a:lnTo>
                  <a:pt x="610" y="600"/>
                </a:lnTo>
                <a:lnTo>
                  <a:pt x="657" y="614"/>
                </a:lnTo>
                <a:lnTo>
                  <a:pt x="703" y="630"/>
                </a:lnTo>
                <a:lnTo>
                  <a:pt x="750" y="651"/>
                </a:lnTo>
                <a:lnTo>
                  <a:pt x="794" y="671"/>
                </a:lnTo>
                <a:lnTo>
                  <a:pt x="839" y="695"/>
                </a:lnTo>
                <a:lnTo>
                  <a:pt x="882" y="722"/>
                </a:lnTo>
                <a:lnTo>
                  <a:pt x="922" y="750"/>
                </a:lnTo>
                <a:lnTo>
                  <a:pt x="961" y="778"/>
                </a:lnTo>
                <a:lnTo>
                  <a:pt x="995" y="809"/>
                </a:lnTo>
                <a:lnTo>
                  <a:pt x="1028" y="841"/>
                </a:lnTo>
                <a:lnTo>
                  <a:pt x="1058" y="876"/>
                </a:lnTo>
                <a:lnTo>
                  <a:pt x="1082" y="910"/>
                </a:lnTo>
                <a:lnTo>
                  <a:pt x="1082" y="549"/>
                </a:lnTo>
                <a:lnTo>
                  <a:pt x="1164" y="549"/>
                </a:lnTo>
                <a:lnTo>
                  <a:pt x="1164" y="361"/>
                </a:lnTo>
                <a:lnTo>
                  <a:pt x="1082" y="361"/>
                </a:lnTo>
                <a:close/>
                <a:moveTo>
                  <a:pt x="476" y="614"/>
                </a:moveTo>
                <a:lnTo>
                  <a:pt x="79" y="614"/>
                </a:lnTo>
                <a:lnTo>
                  <a:pt x="79" y="614"/>
                </a:lnTo>
                <a:lnTo>
                  <a:pt x="85" y="632"/>
                </a:lnTo>
                <a:lnTo>
                  <a:pt x="93" y="653"/>
                </a:lnTo>
                <a:lnTo>
                  <a:pt x="105" y="677"/>
                </a:lnTo>
                <a:lnTo>
                  <a:pt x="121" y="703"/>
                </a:lnTo>
                <a:lnTo>
                  <a:pt x="129" y="718"/>
                </a:lnTo>
                <a:lnTo>
                  <a:pt x="142" y="730"/>
                </a:lnTo>
                <a:lnTo>
                  <a:pt x="154" y="742"/>
                </a:lnTo>
                <a:lnTo>
                  <a:pt x="168" y="754"/>
                </a:lnTo>
                <a:lnTo>
                  <a:pt x="184" y="764"/>
                </a:lnTo>
                <a:lnTo>
                  <a:pt x="200" y="772"/>
                </a:lnTo>
                <a:lnTo>
                  <a:pt x="432" y="1281"/>
                </a:lnTo>
                <a:lnTo>
                  <a:pt x="626" y="1281"/>
                </a:lnTo>
                <a:lnTo>
                  <a:pt x="385" y="748"/>
                </a:lnTo>
                <a:lnTo>
                  <a:pt x="385" y="748"/>
                </a:lnTo>
                <a:lnTo>
                  <a:pt x="409" y="728"/>
                </a:lnTo>
                <a:lnTo>
                  <a:pt x="428" y="705"/>
                </a:lnTo>
                <a:lnTo>
                  <a:pt x="444" y="683"/>
                </a:lnTo>
                <a:lnTo>
                  <a:pt x="456" y="663"/>
                </a:lnTo>
                <a:lnTo>
                  <a:pt x="464" y="645"/>
                </a:lnTo>
                <a:lnTo>
                  <a:pt x="470" y="628"/>
                </a:lnTo>
                <a:lnTo>
                  <a:pt x="476" y="614"/>
                </a:lnTo>
                <a:lnTo>
                  <a:pt x="476" y="61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9" name="组合 17"/>
          <p:cNvGrpSpPr/>
          <p:nvPr/>
        </p:nvGrpSpPr>
        <p:grpSpPr>
          <a:xfrm>
            <a:off x="526415" y="4473575"/>
            <a:ext cx="322580" cy="525145"/>
            <a:chOff x="0" y="0"/>
            <a:chExt cx="1787525" cy="2432051"/>
          </a:xfrm>
          <a:solidFill>
            <a:schemeClr val="bg1"/>
          </a:solidFill>
        </p:grpSpPr>
        <p:sp>
          <p:nvSpPr>
            <p:cNvPr id="20" name="Freeform 12"/>
            <p:cNvSpPr/>
            <p:nvPr/>
          </p:nvSpPr>
          <p:spPr>
            <a:xfrm>
              <a:off x="933450" y="338138"/>
              <a:ext cx="854075" cy="2093913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91" y="0"/>
                </a:cxn>
                <a:cxn ang="0">
                  <a:pos x="187" y="24"/>
                </a:cxn>
                <a:cxn ang="0">
                  <a:pos x="179" y="48"/>
                </a:cxn>
                <a:cxn ang="0">
                  <a:pos x="179" y="48"/>
                </a:cxn>
                <a:cxn ang="0">
                  <a:pos x="158" y="91"/>
                </a:cxn>
                <a:cxn ang="0">
                  <a:pos x="120" y="168"/>
                </a:cxn>
                <a:cxn ang="0">
                  <a:pos x="0" y="393"/>
                </a:cxn>
                <a:cxn ang="0">
                  <a:pos x="0" y="393"/>
                </a:cxn>
                <a:cxn ang="0">
                  <a:pos x="167" y="701"/>
                </a:cxn>
                <a:cxn ang="0">
                  <a:pos x="254" y="857"/>
                </a:cxn>
                <a:cxn ang="0">
                  <a:pos x="337" y="1005"/>
                </a:cxn>
                <a:cxn ang="0">
                  <a:pos x="410" y="1133"/>
                </a:cxn>
                <a:cxn ang="0">
                  <a:pos x="471" y="1234"/>
                </a:cxn>
                <a:cxn ang="0">
                  <a:pos x="495" y="1271"/>
                </a:cxn>
                <a:cxn ang="0">
                  <a:pos x="515" y="1299"/>
                </a:cxn>
                <a:cxn ang="0">
                  <a:pos x="527" y="1315"/>
                </a:cxn>
                <a:cxn ang="0">
                  <a:pos x="534" y="1319"/>
                </a:cxn>
                <a:cxn ang="0">
                  <a:pos x="536" y="1319"/>
                </a:cxn>
                <a:cxn ang="0">
                  <a:pos x="536" y="1319"/>
                </a:cxn>
                <a:cxn ang="0">
                  <a:pos x="538" y="1315"/>
                </a:cxn>
                <a:cxn ang="0">
                  <a:pos x="538" y="1307"/>
                </a:cxn>
                <a:cxn ang="0">
                  <a:pos x="534" y="1273"/>
                </a:cxn>
                <a:cxn ang="0">
                  <a:pos x="523" y="1222"/>
                </a:cxn>
                <a:cxn ang="0">
                  <a:pos x="507" y="1155"/>
                </a:cxn>
                <a:cxn ang="0">
                  <a:pos x="465" y="985"/>
                </a:cxn>
                <a:cxn ang="0">
                  <a:pos x="412" y="778"/>
                </a:cxn>
                <a:cxn ang="0">
                  <a:pos x="351" y="559"/>
                </a:cxn>
                <a:cxn ang="0">
                  <a:pos x="290" y="342"/>
                </a:cxn>
                <a:cxn ang="0">
                  <a:pos x="235" y="150"/>
                </a:cxn>
                <a:cxn ang="0">
                  <a:pos x="191" y="0"/>
                </a:cxn>
                <a:cxn ang="0">
                  <a:pos x="191" y="0"/>
                </a:cxn>
              </a:cxnLst>
              <a:rect l="0" t="0" r="0" b="0"/>
              <a:pathLst>
                <a:path w="538" h="1319">
                  <a:moveTo>
                    <a:pt x="191" y="0"/>
                  </a:moveTo>
                  <a:lnTo>
                    <a:pt x="191" y="0"/>
                  </a:lnTo>
                  <a:lnTo>
                    <a:pt x="187" y="24"/>
                  </a:lnTo>
                  <a:lnTo>
                    <a:pt x="179" y="48"/>
                  </a:lnTo>
                  <a:lnTo>
                    <a:pt x="179" y="48"/>
                  </a:lnTo>
                  <a:lnTo>
                    <a:pt x="158" y="91"/>
                  </a:lnTo>
                  <a:lnTo>
                    <a:pt x="120" y="16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67" y="701"/>
                  </a:lnTo>
                  <a:lnTo>
                    <a:pt x="254" y="857"/>
                  </a:lnTo>
                  <a:lnTo>
                    <a:pt x="337" y="1005"/>
                  </a:lnTo>
                  <a:lnTo>
                    <a:pt x="410" y="1133"/>
                  </a:lnTo>
                  <a:lnTo>
                    <a:pt x="471" y="1234"/>
                  </a:lnTo>
                  <a:lnTo>
                    <a:pt x="495" y="1271"/>
                  </a:lnTo>
                  <a:lnTo>
                    <a:pt x="515" y="1299"/>
                  </a:lnTo>
                  <a:lnTo>
                    <a:pt x="527" y="1315"/>
                  </a:lnTo>
                  <a:lnTo>
                    <a:pt x="534" y="1319"/>
                  </a:lnTo>
                  <a:lnTo>
                    <a:pt x="536" y="1319"/>
                  </a:lnTo>
                  <a:lnTo>
                    <a:pt x="536" y="1319"/>
                  </a:lnTo>
                  <a:lnTo>
                    <a:pt x="538" y="1315"/>
                  </a:lnTo>
                  <a:lnTo>
                    <a:pt x="538" y="1307"/>
                  </a:lnTo>
                  <a:lnTo>
                    <a:pt x="534" y="1273"/>
                  </a:lnTo>
                  <a:lnTo>
                    <a:pt x="523" y="1222"/>
                  </a:lnTo>
                  <a:lnTo>
                    <a:pt x="507" y="1155"/>
                  </a:lnTo>
                  <a:lnTo>
                    <a:pt x="465" y="985"/>
                  </a:lnTo>
                  <a:lnTo>
                    <a:pt x="412" y="778"/>
                  </a:lnTo>
                  <a:lnTo>
                    <a:pt x="351" y="559"/>
                  </a:lnTo>
                  <a:lnTo>
                    <a:pt x="290" y="342"/>
                  </a:lnTo>
                  <a:lnTo>
                    <a:pt x="235" y="150"/>
                  </a:lnTo>
                  <a:lnTo>
                    <a:pt x="191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Freeform 13"/>
            <p:cNvSpPr/>
            <p:nvPr/>
          </p:nvSpPr>
          <p:spPr>
            <a:xfrm>
              <a:off x="0" y="0"/>
              <a:ext cx="1165225" cy="2432050"/>
            </a:xfrm>
            <a:custGeom>
              <a:avLst/>
              <a:gdLst/>
              <a:ahLst/>
              <a:cxnLst>
                <a:cxn ang="0">
                  <a:pos x="621" y="12"/>
                </a:cxn>
                <a:cxn ang="0">
                  <a:pos x="566" y="0"/>
                </a:cxn>
                <a:cxn ang="0">
                  <a:pos x="566" y="87"/>
                </a:cxn>
                <a:cxn ang="0">
                  <a:pos x="596" y="99"/>
                </a:cxn>
                <a:cxn ang="0">
                  <a:pos x="619" y="121"/>
                </a:cxn>
                <a:cxn ang="0">
                  <a:pos x="635" y="148"/>
                </a:cxn>
                <a:cxn ang="0">
                  <a:pos x="641" y="180"/>
                </a:cxn>
                <a:cxn ang="0">
                  <a:pos x="639" y="200"/>
                </a:cxn>
                <a:cxn ang="0">
                  <a:pos x="625" y="233"/>
                </a:cxn>
                <a:cxn ang="0">
                  <a:pos x="598" y="259"/>
                </a:cxn>
                <a:cxn ang="0">
                  <a:pos x="566" y="273"/>
                </a:cxn>
                <a:cxn ang="0">
                  <a:pos x="546" y="275"/>
                </a:cxn>
                <a:cxn ang="0">
                  <a:pos x="509" y="267"/>
                </a:cxn>
                <a:cxn ang="0">
                  <a:pos x="479" y="247"/>
                </a:cxn>
                <a:cxn ang="0">
                  <a:pos x="459" y="217"/>
                </a:cxn>
                <a:cxn ang="0">
                  <a:pos x="450" y="180"/>
                </a:cxn>
                <a:cxn ang="0">
                  <a:pos x="452" y="164"/>
                </a:cxn>
                <a:cxn ang="0">
                  <a:pos x="463" y="133"/>
                </a:cxn>
                <a:cxn ang="0">
                  <a:pos x="483" y="109"/>
                </a:cxn>
                <a:cxn ang="0">
                  <a:pos x="509" y="93"/>
                </a:cxn>
                <a:cxn ang="0">
                  <a:pos x="525" y="0"/>
                </a:cxn>
                <a:cxn ang="0">
                  <a:pos x="503" y="6"/>
                </a:cxn>
                <a:cxn ang="0">
                  <a:pos x="459" y="24"/>
                </a:cxn>
                <a:cxn ang="0">
                  <a:pos x="420" y="52"/>
                </a:cxn>
                <a:cxn ang="0">
                  <a:pos x="392" y="91"/>
                </a:cxn>
                <a:cxn ang="0">
                  <a:pos x="379" y="113"/>
                </a:cxn>
                <a:cxn ang="0">
                  <a:pos x="351" y="200"/>
                </a:cxn>
                <a:cxn ang="0">
                  <a:pos x="236" y="600"/>
                </a:cxn>
                <a:cxn ang="0">
                  <a:pos x="98" y="1103"/>
                </a:cxn>
                <a:cxn ang="0">
                  <a:pos x="23" y="1405"/>
                </a:cxn>
                <a:cxn ang="0">
                  <a:pos x="0" y="1516"/>
                </a:cxn>
                <a:cxn ang="0">
                  <a:pos x="2" y="1532"/>
                </a:cxn>
                <a:cxn ang="0">
                  <a:pos x="4" y="1532"/>
                </a:cxn>
                <a:cxn ang="0">
                  <a:pos x="17" y="1522"/>
                </a:cxn>
                <a:cxn ang="0">
                  <a:pos x="79" y="1429"/>
                </a:cxn>
                <a:cxn ang="0">
                  <a:pos x="236" y="1159"/>
                </a:cxn>
                <a:cxn ang="0">
                  <a:pos x="487" y="703"/>
                </a:cxn>
                <a:cxn ang="0">
                  <a:pos x="682" y="334"/>
                </a:cxn>
                <a:cxn ang="0">
                  <a:pos x="722" y="251"/>
                </a:cxn>
                <a:cxn ang="0">
                  <a:pos x="728" y="235"/>
                </a:cxn>
                <a:cxn ang="0">
                  <a:pos x="734" y="198"/>
                </a:cxn>
                <a:cxn ang="0">
                  <a:pos x="734" y="162"/>
                </a:cxn>
                <a:cxn ang="0">
                  <a:pos x="726" y="127"/>
                </a:cxn>
                <a:cxn ang="0">
                  <a:pos x="712" y="95"/>
                </a:cxn>
                <a:cxn ang="0">
                  <a:pos x="694" y="65"/>
                </a:cxn>
                <a:cxn ang="0">
                  <a:pos x="667" y="40"/>
                </a:cxn>
                <a:cxn ang="0">
                  <a:pos x="637" y="20"/>
                </a:cxn>
                <a:cxn ang="0">
                  <a:pos x="621" y="12"/>
                </a:cxn>
              </a:cxnLst>
              <a:rect l="0" t="0" r="0" b="0"/>
              <a:pathLst>
                <a:path w="734" h="1532">
                  <a:moveTo>
                    <a:pt x="621" y="12"/>
                  </a:moveTo>
                  <a:lnTo>
                    <a:pt x="621" y="12"/>
                  </a:lnTo>
                  <a:lnTo>
                    <a:pt x="592" y="4"/>
                  </a:lnTo>
                  <a:lnTo>
                    <a:pt x="566" y="0"/>
                  </a:lnTo>
                  <a:lnTo>
                    <a:pt x="566" y="87"/>
                  </a:lnTo>
                  <a:lnTo>
                    <a:pt x="566" y="87"/>
                  </a:lnTo>
                  <a:lnTo>
                    <a:pt x="582" y="93"/>
                  </a:lnTo>
                  <a:lnTo>
                    <a:pt x="596" y="99"/>
                  </a:lnTo>
                  <a:lnTo>
                    <a:pt x="609" y="109"/>
                  </a:lnTo>
                  <a:lnTo>
                    <a:pt x="619" y="121"/>
                  </a:lnTo>
                  <a:lnTo>
                    <a:pt x="629" y="133"/>
                  </a:lnTo>
                  <a:lnTo>
                    <a:pt x="635" y="148"/>
                  </a:lnTo>
                  <a:lnTo>
                    <a:pt x="639" y="164"/>
                  </a:lnTo>
                  <a:lnTo>
                    <a:pt x="641" y="180"/>
                  </a:lnTo>
                  <a:lnTo>
                    <a:pt x="641" y="180"/>
                  </a:lnTo>
                  <a:lnTo>
                    <a:pt x="639" y="200"/>
                  </a:lnTo>
                  <a:lnTo>
                    <a:pt x="633" y="217"/>
                  </a:lnTo>
                  <a:lnTo>
                    <a:pt x="625" y="233"/>
                  </a:lnTo>
                  <a:lnTo>
                    <a:pt x="613" y="247"/>
                  </a:lnTo>
                  <a:lnTo>
                    <a:pt x="598" y="259"/>
                  </a:lnTo>
                  <a:lnTo>
                    <a:pt x="582" y="267"/>
                  </a:lnTo>
                  <a:lnTo>
                    <a:pt x="566" y="273"/>
                  </a:lnTo>
                  <a:lnTo>
                    <a:pt x="546" y="275"/>
                  </a:lnTo>
                  <a:lnTo>
                    <a:pt x="546" y="275"/>
                  </a:lnTo>
                  <a:lnTo>
                    <a:pt x="527" y="273"/>
                  </a:lnTo>
                  <a:lnTo>
                    <a:pt x="509" y="267"/>
                  </a:lnTo>
                  <a:lnTo>
                    <a:pt x="493" y="259"/>
                  </a:lnTo>
                  <a:lnTo>
                    <a:pt x="479" y="247"/>
                  </a:lnTo>
                  <a:lnTo>
                    <a:pt x="467" y="233"/>
                  </a:lnTo>
                  <a:lnTo>
                    <a:pt x="459" y="217"/>
                  </a:lnTo>
                  <a:lnTo>
                    <a:pt x="452" y="200"/>
                  </a:lnTo>
                  <a:lnTo>
                    <a:pt x="450" y="180"/>
                  </a:lnTo>
                  <a:lnTo>
                    <a:pt x="450" y="180"/>
                  </a:lnTo>
                  <a:lnTo>
                    <a:pt x="452" y="164"/>
                  </a:lnTo>
                  <a:lnTo>
                    <a:pt x="457" y="148"/>
                  </a:lnTo>
                  <a:lnTo>
                    <a:pt x="463" y="133"/>
                  </a:lnTo>
                  <a:lnTo>
                    <a:pt x="473" y="121"/>
                  </a:lnTo>
                  <a:lnTo>
                    <a:pt x="483" y="109"/>
                  </a:lnTo>
                  <a:lnTo>
                    <a:pt x="495" y="99"/>
                  </a:lnTo>
                  <a:lnTo>
                    <a:pt x="509" y="93"/>
                  </a:lnTo>
                  <a:lnTo>
                    <a:pt x="525" y="87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03" y="6"/>
                  </a:lnTo>
                  <a:lnTo>
                    <a:pt x="481" y="12"/>
                  </a:lnTo>
                  <a:lnTo>
                    <a:pt x="459" y="24"/>
                  </a:lnTo>
                  <a:lnTo>
                    <a:pt x="438" y="36"/>
                  </a:lnTo>
                  <a:lnTo>
                    <a:pt x="420" y="52"/>
                  </a:lnTo>
                  <a:lnTo>
                    <a:pt x="404" y="71"/>
                  </a:lnTo>
                  <a:lnTo>
                    <a:pt x="392" y="91"/>
                  </a:lnTo>
                  <a:lnTo>
                    <a:pt x="379" y="113"/>
                  </a:lnTo>
                  <a:lnTo>
                    <a:pt x="379" y="113"/>
                  </a:lnTo>
                  <a:lnTo>
                    <a:pt x="369" y="144"/>
                  </a:lnTo>
                  <a:lnTo>
                    <a:pt x="351" y="200"/>
                  </a:lnTo>
                  <a:lnTo>
                    <a:pt x="300" y="373"/>
                  </a:lnTo>
                  <a:lnTo>
                    <a:pt x="236" y="600"/>
                  </a:lnTo>
                  <a:lnTo>
                    <a:pt x="165" y="853"/>
                  </a:lnTo>
                  <a:lnTo>
                    <a:pt x="98" y="1103"/>
                  </a:lnTo>
                  <a:lnTo>
                    <a:pt x="43" y="1320"/>
                  </a:lnTo>
                  <a:lnTo>
                    <a:pt x="23" y="1405"/>
                  </a:lnTo>
                  <a:lnTo>
                    <a:pt x="8" y="1472"/>
                  </a:lnTo>
                  <a:lnTo>
                    <a:pt x="0" y="1516"/>
                  </a:lnTo>
                  <a:lnTo>
                    <a:pt x="0" y="1528"/>
                  </a:lnTo>
                  <a:lnTo>
                    <a:pt x="2" y="1532"/>
                  </a:lnTo>
                  <a:lnTo>
                    <a:pt x="2" y="1532"/>
                  </a:lnTo>
                  <a:lnTo>
                    <a:pt x="4" y="1532"/>
                  </a:lnTo>
                  <a:lnTo>
                    <a:pt x="8" y="1530"/>
                  </a:lnTo>
                  <a:lnTo>
                    <a:pt x="17" y="1522"/>
                  </a:lnTo>
                  <a:lnTo>
                    <a:pt x="43" y="1486"/>
                  </a:lnTo>
                  <a:lnTo>
                    <a:pt x="79" y="1429"/>
                  </a:lnTo>
                  <a:lnTo>
                    <a:pt x="124" y="1352"/>
                  </a:lnTo>
                  <a:lnTo>
                    <a:pt x="236" y="1159"/>
                  </a:lnTo>
                  <a:lnTo>
                    <a:pt x="361" y="932"/>
                  </a:lnTo>
                  <a:lnTo>
                    <a:pt x="487" y="703"/>
                  </a:lnTo>
                  <a:lnTo>
                    <a:pt x="598" y="494"/>
                  </a:lnTo>
                  <a:lnTo>
                    <a:pt x="682" y="334"/>
                  </a:lnTo>
                  <a:lnTo>
                    <a:pt x="708" y="281"/>
                  </a:lnTo>
                  <a:lnTo>
                    <a:pt x="722" y="251"/>
                  </a:lnTo>
                  <a:lnTo>
                    <a:pt x="722" y="251"/>
                  </a:lnTo>
                  <a:lnTo>
                    <a:pt x="728" y="235"/>
                  </a:lnTo>
                  <a:lnTo>
                    <a:pt x="732" y="217"/>
                  </a:lnTo>
                  <a:lnTo>
                    <a:pt x="734" y="198"/>
                  </a:lnTo>
                  <a:lnTo>
                    <a:pt x="734" y="180"/>
                  </a:lnTo>
                  <a:lnTo>
                    <a:pt x="734" y="162"/>
                  </a:lnTo>
                  <a:lnTo>
                    <a:pt x="730" y="144"/>
                  </a:lnTo>
                  <a:lnTo>
                    <a:pt x="726" y="127"/>
                  </a:lnTo>
                  <a:lnTo>
                    <a:pt x="720" y="111"/>
                  </a:lnTo>
                  <a:lnTo>
                    <a:pt x="712" y="95"/>
                  </a:lnTo>
                  <a:lnTo>
                    <a:pt x="704" y="79"/>
                  </a:lnTo>
                  <a:lnTo>
                    <a:pt x="694" y="65"/>
                  </a:lnTo>
                  <a:lnTo>
                    <a:pt x="682" y="52"/>
                  </a:lnTo>
                  <a:lnTo>
                    <a:pt x="667" y="40"/>
                  </a:lnTo>
                  <a:lnTo>
                    <a:pt x="653" y="30"/>
                  </a:lnTo>
                  <a:lnTo>
                    <a:pt x="637" y="20"/>
                  </a:lnTo>
                  <a:lnTo>
                    <a:pt x="621" y="12"/>
                  </a:lnTo>
                  <a:lnTo>
                    <a:pt x="621" y="12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2" name="Freeform 17"/>
          <p:cNvSpPr/>
          <p:nvPr/>
        </p:nvSpPr>
        <p:spPr>
          <a:xfrm>
            <a:off x="11301730" y="3456940"/>
            <a:ext cx="287655" cy="637540"/>
          </a:xfrm>
          <a:custGeom>
            <a:avLst/>
            <a:gdLst/>
            <a:ahLst/>
            <a:cxnLst>
              <a:cxn ang="0">
                <a:pos x="959" y="866"/>
              </a:cxn>
              <a:cxn ang="0">
                <a:pos x="890" y="836"/>
              </a:cxn>
              <a:cxn ang="0">
                <a:pos x="833" y="832"/>
              </a:cxn>
              <a:cxn ang="0">
                <a:pos x="760" y="856"/>
              </a:cxn>
              <a:cxn ang="0">
                <a:pos x="697" y="907"/>
              </a:cxn>
              <a:cxn ang="0">
                <a:pos x="657" y="988"/>
              </a:cxn>
              <a:cxn ang="0">
                <a:pos x="647" y="1614"/>
              </a:cxn>
              <a:cxn ang="0">
                <a:pos x="639" y="1685"/>
              </a:cxn>
              <a:cxn ang="0">
                <a:pos x="610" y="1754"/>
              </a:cxn>
              <a:cxn ang="0">
                <a:pos x="564" y="1797"/>
              </a:cxn>
              <a:cxn ang="0">
                <a:pos x="509" y="1813"/>
              </a:cxn>
              <a:cxn ang="0">
                <a:pos x="464" y="1811"/>
              </a:cxn>
              <a:cxn ang="0">
                <a:pos x="406" y="1785"/>
              </a:cxn>
              <a:cxn ang="0">
                <a:pos x="359" y="1730"/>
              </a:cxn>
              <a:cxn ang="0">
                <a:pos x="333" y="1647"/>
              </a:cxn>
              <a:cxn ang="0">
                <a:pos x="349" y="876"/>
              </a:cxn>
              <a:cxn ang="0">
                <a:pos x="410" y="692"/>
              </a:cxn>
              <a:cxn ang="0">
                <a:pos x="472" y="655"/>
              </a:cxn>
              <a:cxn ang="0">
                <a:pos x="519" y="605"/>
              </a:cxn>
              <a:cxn ang="0">
                <a:pos x="545" y="542"/>
              </a:cxn>
              <a:cxn ang="0">
                <a:pos x="472" y="258"/>
              </a:cxn>
              <a:cxn ang="0">
                <a:pos x="468" y="27"/>
              </a:cxn>
              <a:cxn ang="0">
                <a:pos x="442" y="4"/>
              </a:cxn>
              <a:cxn ang="0">
                <a:pos x="414" y="2"/>
              </a:cxn>
              <a:cxn ang="0">
                <a:pos x="383" y="21"/>
              </a:cxn>
              <a:cxn ang="0">
                <a:pos x="375" y="258"/>
              </a:cxn>
              <a:cxn ang="0">
                <a:pos x="178" y="35"/>
              </a:cxn>
              <a:cxn ang="0">
                <a:pos x="158" y="8"/>
              </a:cxn>
              <a:cxn ang="0">
                <a:pos x="130" y="0"/>
              </a:cxn>
              <a:cxn ang="0">
                <a:pos x="95" y="12"/>
              </a:cxn>
              <a:cxn ang="0">
                <a:pos x="81" y="43"/>
              </a:cxn>
              <a:cxn ang="0">
                <a:pos x="0" y="507"/>
              </a:cxn>
              <a:cxn ang="0">
                <a:pos x="14" y="574"/>
              </a:cxn>
              <a:cxn ang="0">
                <a:pos x="51" y="633"/>
              </a:cxn>
              <a:cxn ang="0">
                <a:pos x="107" y="678"/>
              </a:cxn>
              <a:cxn ang="0">
                <a:pos x="178" y="704"/>
              </a:cxn>
              <a:cxn ang="0">
                <a:pos x="237" y="1594"/>
              </a:cxn>
              <a:cxn ang="0">
                <a:pos x="260" y="1728"/>
              </a:cxn>
              <a:cxn ang="0">
                <a:pos x="318" y="1825"/>
              </a:cxn>
              <a:cxn ang="0">
                <a:pos x="399" y="1884"/>
              </a:cxn>
              <a:cxn ang="0">
                <a:pos x="495" y="1904"/>
              </a:cxn>
              <a:cxn ang="0">
                <a:pos x="562" y="1894"/>
              </a:cxn>
              <a:cxn ang="0">
                <a:pos x="643" y="1847"/>
              </a:cxn>
              <a:cxn ang="0">
                <a:pos x="706" y="1766"/>
              </a:cxn>
              <a:cxn ang="0">
                <a:pos x="736" y="1649"/>
              </a:cxn>
              <a:cxn ang="0">
                <a:pos x="738" y="1051"/>
              </a:cxn>
              <a:cxn ang="0">
                <a:pos x="752" y="992"/>
              </a:cxn>
              <a:cxn ang="0">
                <a:pos x="783" y="951"/>
              </a:cxn>
              <a:cxn ang="0">
                <a:pos x="854" y="921"/>
              </a:cxn>
              <a:cxn ang="0">
                <a:pos x="892" y="931"/>
              </a:cxn>
              <a:cxn ang="0">
                <a:pos x="919" y="951"/>
              </a:cxn>
              <a:cxn ang="0">
                <a:pos x="943" y="1000"/>
              </a:cxn>
              <a:cxn ang="0">
                <a:pos x="953" y="1545"/>
              </a:cxn>
              <a:cxn ang="0">
                <a:pos x="1042" y="1040"/>
              </a:cxn>
              <a:cxn ang="0">
                <a:pos x="1020" y="947"/>
              </a:cxn>
              <a:cxn ang="0">
                <a:pos x="987" y="892"/>
              </a:cxn>
            </a:cxnLst>
            <a:rect l="0" t="0" r="0" b="0"/>
            <a:pathLst>
              <a:path w="1042" h="1904">
                <a:moveTo>
                  <a:pt x="987" y="892"/>
                </a:moveTo>
                <a:lnTo>
                  <a:pt x="987" y="892"/>
                </a:lnTo>
                <a:lnTo>
                  <a:pt x="973" y="878"/>
                </a:lnTo>
                <a:lnTo>
                  <a:pt x="959" y="866"/>
                </a:lnTo>
                <a:lnTo>
                  <a:pt x="943" y="856"/>
                </a:lnTo>
                <a:lnTo>
                  <a:pt x="927" y="848"/>
                </a:lnTo>
                <a:lnTo>
                  <a:pt x="908" y="840"/>
                </a:lnTo>
                <a:lnTo>
                  <a:pt x="890" y="836"/>
                </a:lnTo>
                <a:lnTo>
                  <a:pt x="872" y="832"/>
                </a:lnTo>
                <a:lnTo>
                  <a:pt x="854" y="832"/>
                </a:lnTo>
                <a:lnTo>
                  <a:pt x="854" y="832"/>
                </a:lnTo>
                <a:lnTo>
                  <a:pt x="833" y="832"/>
                </a:lnTo>
                <a:lnTo>
                  <a:pt x="815" y="836"/>
                </a:lnTo>
                <a:lnTo>
                  <a:pt x="797" y="840"/>
                </a:lnTo>
                <a:lnTo>
                  <a:pt x="779" y="846"/>
                </a:lnTo>
                <a:lnTo>
                  <a:pt x="760" y="856"/>
                </a:lnTo>
                <a:lnTo>
                  <a:pt x="744" y="866"/>
                </a:lnTo>
                <a:lnTo>
                  <a:pt x="728" y="878"/>
                </a:lnTo>
                <a:lnTo>
                  <a:pt x="712" y="892"/>
                </a:lnTo>
                <a:lnTo>
                  <a:pt x="697" y="907"/>
                </a:lnTo>
                <a:lnTo>
                  <a:pt x="685" y="925"/>
                </a:lnTo>
                <a:lnTo>
                  <a:pt x="675" y="945"/>
                </a:lnTo>
                <a:lnTo>
                  <a:pt x="665" y="965"/>
                </a:lnTo>
                <a:lnTo>
                  <a:pt x="657" y="988"/>
                </a:lnTo>
                <a:lnTo>
                  <a:pt x="651" y="1012"/>
                </a:lnTo>
                <a:lnTo>
                  <a:pt x="649" y="1038"/>
                </a:lnTo>
                <a:lnTo>
                  <a:pt x="647" y="1067"/>
                </a:lnTo>
                <a:lnTo>
                  <a:pt x="647" y="1614"/>
                </a:lnTo>
                <a:lnTo>
                  <a:pt x="647" y="1614"/>
                </a:lnTo>
                <a:lnTo>
                  <a:pt x="647" y="1641"/>
                </a:lnTo>
                <a:lnTo>
                  <a:pt x="643" y="1663"/>
                </a:lnTo>
                <a:lnTo>
                  <a:pt x="639" y="1685"/>
                </a:lnTo>
                <a:lnTo>
                  <a:pt x="635" y="1703"/>
                </a:lnTo>
                <a:lnTo>
                  <a:pt x="627" y="1722"/>
                </a:lnTo>
                <a:lnTo>
                  <a:pt x="618" y="1738"/>
                </a:lnTo>
                <a:lnTo>
                  <a:pt x="610" y="1754"/>
                </a:lnTo>
                <a:lnTo>
                  <a:pt x="598" y="1766"/>
                </a:lnTo>
                <a:lnTo>
                  <a:pt x="588" y="1779"/>
                </a:lnTo>
                <a:lnTo>
                  <a:pt x="576" y="1789"/>
                </a:lnTo>
                <a:lnTo>
                  <a:pt x="564" y="1797"/>
                </a:lnTo>
                <a:lnTo>
                  <a:pt x="549" y="1803"/>
                </a:lnTo>
                <a:lnTo>
                  <a:pt x="535" y="1809"/>
                </a:lnTo>
                <a:lnTo>
                  <a:pt x="523" y="1811"/>
                </a:lnTo>
                <a:lnTo>
                  <a:pt x="509" y="1813"/>
                </a:lnTo>
                <a:lnTo>
                  <a:pt x="495" y="1815"/>
                </a:lnTo>
                <a:lnTo>
                  <a:pt x="495" y="1815"/>
                </a:lnTo>
                <a:lnTo>
                  <a:pt x="479" y="1813"/>
                </a:lnTo>
                <a:lnTo>
                  <a:pt x="464" y="1811"/>
                </a:lnTo>
                <a:lnTo>
                  <a:pt x="448" y="1807"/>
                </a:lnTo>
                <a:lnTo>
                  <a:pt x="434" y="1801"/>
                </a:lnTo>
                <a:lnTo>
                  <a:pt x="420" y="1795"/>
                </a:lnTo>
                <a:lnTo>
                  <a:pt x="406" y="1785"/>
                </a:lnTo>
                <a:lnTo>
                  <a:pt x="393" y="1774"/>
                </a:lnTo>
                <a:lnTo>
                  <a:pt x="381" y="1760"/>
                </a:lnTo>
                <a:lnTo>
                  <a:pt x="369" y="1746"/>
                </a:lnTo>
                <a:lnTo>
                  <a:pt x="359" y="1730"/>
                </a:lnTo>
                <a:lnTo>
                  <a:pt x="351" y="1712"/>
                </a:lnTo>
                <a:lnTo>
                  <a:pt x="343" y="1693"/>
                </a:lnTo>
                <a:lnTo>
                  <a:pt x="337" y="1671"/>
                </a:lnTo>
                <a:lnTo>
                  <a:pt x="333" y="1647"/>
                </a:lnTo>
                <a:lnTo>
                  <a:pt x="328" y="1622"/>
                </a:lnTo>
                <a:lnTo>
                  <a:pt x="328" y="1594"/>
                </a:lnTo>
                <a:lnTo>
                  <a:pt x="328" y="876"/>
                </a:lnTo>
                <a:lnTo>
                  <a:pt x="349" y="876"/>
                </a:lnTo>
                <a:lnTo>
                  <a:pt x="373" y="702"/>
                </a:lnTo>
                <a:lnTo>
                  <a:pt x="373" y="702"/>
                </a:lnTo>
                <a:lnTo>
                  <a:pt x="391" y="698"/>
                </a:lnTo>
                <a:lnTo>
                  <a:pt x="410" y="692"/>
                </a:lnTo>
                <a:lnTo>
                  <a:pt x="426" y="684"/>
                </a:lnTo>
                <a:lnTo>
                  <a:pt x="442" y="675"/>
                </a:lnTo>
                <a:lnTo>
                  <a:pt x="458" y="665"/>
                </a:lnTo>
                <a:lnTo>
                  <a:pt x="472" y="655"/>
                </a:lnTo>
                <a:lnTo>
                  <a:pt x="487" y="643"/>
                </a:lnTo>
                <a:lnTo>
                  <a:pt x="499" y="631"/>
                </a:lnTo>
                <a:lnTo>
                  <a:pt x="509" y="619"/>
                </a:lnTo>
                <a:lnTo>
                  <a:pt x="519" y="605"/>
                </a:lnTo>
                <a:lnTo>
                  <a:pt x="527" y="588"/>
                </a:lnTo>
                <a:lnTo>
                  <a:pt x="535" y="574"/>
                </a:lnTo>
                <a:lnTo>
                  <a:pt x="541" y="558"/>
                </a:lnTo>
                <a:lnTo>
                  <a:pt x="545" y="542"/>
                </a:lnTo>
                <a:lnTo>
                  <a:pt x="547" y="523"/>
                </a:lnTo>
                <a:lnTo>
                  <a:pt x="547" y="507"/>
                </a:lnTo>
                <a:lnTo>
                  <a:pt x="547" y="258"/>
                </a:lnTo>
                <a:lnTo>
                  <a:pt x="472" y="258"/>
                </a:lnTo>
                <a:lnTo>
                  <a:pt x="472" y="43"/>
                </a:lnTo>
                <a:lnTo>
                  <a:pt x="472" y="43"/>
                </a:lnTo>
                <a:lnTo>
                  <a:pt x="470" y="35"/>
                </a:lnTo>
                <a:lnTo>
                  <a:pt x="468" y="27"/>
                </a:lnTo>
                <a:lnTo>
                  <a:pt x="462" y="21"/>
                </a:lnTo>
                <a:lnTo>
                  <a:pt x="458" y="12"/>
                </a:lnTo>
                <a:lnTo>
                  <a:pt x="450" y="8"/>
                </a:lnTo>
                <a:lnTo>
                  <a:pt x="442" y="4"/>
                </a:lnTo>
                <a:lnTo>
                  <a:pt x="432" y="2"/>
                </a:lnTo>
                <a:lnTo>
                  <a:pt x="424" y="0"/>
                </a:lnTo>
                <a:lnTo>
                  <a:pt x="424" y="0"/>
                </a:lnTo>
                <a:lnTo>
                  <a:pt x="414" y="2"/>
                </a:lnTo>
                <a:lnTo>
                  <a:pt x="404" y="4"/>
                </a:lnTo>
                <a:lnTo>
                  <a:pt x="395" y="8"/>
                </a:lnTo>
                <a:lnTo>
                  <a:pt x="389" y="12"/>
                </a:lnTo>
                <a:lnTo>
                  <a:pt x="383" y="21"/>
                </a:lnTo>
                <a:lnTo>
                  <a:pt x="377" y="27"/>
                </a:lnTo>
                <a:lnTo>
                  <a:pt x="375" y="35"/>
                </a:lnTo>
                <a:lnTo>
                  <a:pt x="375" y="43"/>
                </a:lnTo>
                <a:lnTo>
                  <a:pt x="375" y="258"/>
                </a:lnTo>
                <a:lnTo>
                  <a:pt x="178" y="258"/>
                </a:lnTo>
                <a:lnTo>
                  <a:pt x="178" y="43"/>
                </a:lnTo>
                <a:lnTo>
                  <a:pt x="178" y="43"/>
                </a:lnTo>
                <a:lnTo>
                  <a:pt x="178" y="35"/>
                </a:lnTo>
                <a:lnTo>
                  <a:pt x="176" y="27"/>
                </a:lnTo>
                <a:lnTo>
                  <a:pt x="170" y="21"/>
                </a:lnTo>
                <a:lnTo>
                  <a:pt x="164" y="12"/>
                </a:lnTo>
                <a:lnTo>
                  <a:pt x="158" y="8"/>
                </a:lnTo>
                <a:lnTo>
                  <a:pt x="150" y="4"/>
                </a:lnTo>
                <a:lnTo>
                  <a:pt x="140" y="2"/>
                </a:lnTo>
                <a:lnTo>
                  <a:pt x="130" y="0"/>
                </a:lnTo>
                <a:lnTo>
                  <a:pt x="130" y="0"/>
                </a:lnTo>
                <a:lnTo>
                  <a:pt x="122" y="2"/>
                </a:lnTo>
                <a:lnTo>
                  <a:pt x="112" y="4"/>
                </a:lnTo>
                <a:lnTo>
                  <a:pt x="103" y="8"/>
                </a:lnTo>
                <a:lnTo>
                  <a:pt x="95" y="12"/>
                </a:lnTo>
                <a:lnTo>
                  <a:pt x="89" y="21"/>
                </a:lnTo>
                <a:lnTo>
                  <a:pt x="85" y="27"/>
                </a:lnTo>
                <a:lnTo>
                  <a:pt x="83" y="35"/>
                </a:lnTo>
                <a:lnTo>
                  <a:pt x="81" y="43"/>
                </a:lnTo>
                <a:lnTo>
                  <a:pt x="81" y="258"/>
                </a:lnTo>
                <a:lnTo>
                  <a:pt x="0" y="258"/>
                </a:lnTo>
                <a:lnTo>
                  <a:pt x="0" y="507"/>
                </a:lnTo>
                <a:lnTo>
                  <a:pt x="0" y="507"/>
                </a:lnTo>
                <a:lnTo>
                  <a:pt x="2" y="523"/>
                </a:lnTo>
                <a:lnTo>
                  <a:pt x="4" y="542"/>
                </a:lnTo>
                <a:lnTo>
                  <a:pt x="8" y="558"/>
                </a:lnTo>
                <a:lnTo>
                  <a:pt x="14" y="574"/>
                </a:lnTo>
                <a:lnTo>
                  <a:pt x="20" y="590"/>
                </a:lnTo>
                <a:lnTo>
                  <a:pt x="30" y="605"/>
                </a:lnTo>
                <a:lnTo>
                  <a:pt x="41" y="619"/>
                </a:lnTo>
                <a:lnTo>
                  <a:pt x="51" y="633"/>
                </a:lnTo>
                <a:lnTo>
                  <a:pt x="63" y="645"/>
                </a:lnTo>
                <a:lnTo>
                  <a:pt x="77" y="657"/>
                </a:lnTo>
                <a:lnTo>
                  <a:pt x="91" y="667"/>
                </a:lnTo>
                <a:lnTo>
                  <a:pt x="107" y="678"/>
                </a:lnTo>
                <a:lnTo>
                  <a:pt x="124" y="686"/>
                </a:lnTo>
                <a:lnTo>
                  <a:pt x="142" y="692"/>
                </a:lnTo>
                <a:lnTo>
                  <a:pt x="160" y="698"/>
                </a:lnTo>
                <a:lnTo>
                  <a:pt x="178" y="704"/>
                </a:lnTo>
                <a:lnTo>
                  <a:pt x="197" y="876"/>
                </a:lnTo>
                <a:lnTo>
                  <a:pt x="237" y="876"/>
                </a:lnTo>
                <a:lnTo>
                  <a:pt x="237" y="1594"/>
                </a:lnTo>
                <a:lnTo>
                  <a:pt x="237" y="1594"/>
                </a:lnTo>
                <a:lnTo>
                  <a:pt x="239" y="1630"/>
                </a:lnTo>
                <a:lnTo>
                  <a:pt x="243" y="1667"/>
                </a:lnTo>
                <a:lnTo>
                  <a:pt x="249" y="1699"/>
                </a:lnTo>
                <a:lnTo>
                  <a:pt x="260" y="1728"/>
                </a:lnTo>
                <a:lnTo>
                  <a:pt x="272" y="1756"/>
                </a:lnTo>
                <a:lnTo>
                  <a:pt x="286" y="1783"/>
                </a:lnTo>
                <a:lnTo>
                  <a:pt x="300" y="1805"/>
                </a:lnTo>
                <a:lnTo>
                  <a:pt x="318" y="1825"/>
                </a:lnTo>
                <a:lnTo>
                  <a:pt x="337" y="1843"/>
                </a:lnTo>
                <a:lnTo>
                  <a:pt x="357" y="1860"/>
                </a:lnTo>
                <a:lnTo>
                  <a:pt x="377" y="1874"/>
                </a:lnTo>
                <a:lnTo>
                  <a:pt x="399" y="1884"/>
                </a:lnTo>
                <a:lnTo>
                  <a:pt x="424" y="1894"/>
                </a:lnTo>
                <a:lnTo>
                  <a:pt x="446" y="1900"/>
                </a:lnTo>
                <a:lnTo>
                  <a:pt x="470" y="1904"/>
                </a:lnTo>
                <a:lnTo>
                  <a:pt x="495" y="1904"/>
                </a:lnTo>
                <a:lnTo>
                  <a:pt x="495" y="1904"/>
                </a:lnTo>
                <a:lnTo>
                  <a:pt x="517" y="1904"/>
                </a:lnTo>
                <a:lnTo>
                  <a:pt x="539" y="1900"/>
                </a:lnTo>
                <a:lnTo>
                  <a:pt x="562" y="1894"/>
                </a:lnTo>
                <a:lnTo>
                  <a:pt x="582" y="1886"/>
                </a:lnTo>
                <a:lnTo>
                  <a:pt x="604" y="1876"/>
                </a:lnTo>
                <a:lnTo>
                  <a:pt x="625" y="1864"/>
                </a:lnTo>
                <a:lnTo>
                  <a:pt x="643" y="1847"/>
                </a:lnTo>
                <a:lnTo>
                  <a:pt x="661" y="1831"/>
                </a:lnTo>
                <a:lnTo>
                  <a:pt x="677" y="1811"/>
                </a:lnTo>
                <a:lnTo>
                  <a:pt x="691" y="1791"/>
                </a:lnTo>
                <a:lnTo>
                  <a:pt x="706" y="1766"/>
                </a:lnTo>
                <a:lnTo>
                  <a:pt x="716" y="1740"/>
                </a:lnTo>
                <a:lnTo>
                  <a:pt x="726" y="1712"/>
                </a:lnTo>
                <a:lnTo>
                  <a:pt x="732" y="1681"/>
                </a:lnTo>
                <a:lnTo>
                  <a:pt x="736" y="1649"/>
                </a:lnTo>
                <a:lnTo>
                  <a:pt x="738" y="1614"/>
                </a:lnTo>
                <a:lnTo>
                  <a:pt x="738" y="1067"/>
                </a:lnTo>
                <a:lnTo>
                  <a:pt x="738" y="1067"/>
                </a:lnTo>
                <a:lnTo>
                  <a:pt x="738" y="1051"/>
                </a:lnTo>
                <a:lnTo>
                  <a:pt x="740" y="1034"/>
                </a:lnTo>
                <a:lnTo>
                  <a:pt x="742" y="1018"/>
                </a:lnTo>
                <a:lnTo>
                  <a:pt x="748" y="1004"/>
                </a:lnTo>
                <a:lnTo>
                  <a:pt x="752" y="992"/>
                </a:lnTo>
                <a:lnTo>
                  <a:pt x="758" y="980"/>
                </a:lnTo>
                <a:lnTo>
                  <a:pt x="766" y="969"/>
                </a:lnTo>
                <a:lnTo>
                  <a:pt x="775" y="959"/>
                </a:lnTo>
                <a:lnTo>
                  <a:pt x="783" y="951"/>
                </a:lnTo>
                <a:lnTo>
                  <a:pt x="791" y="943"/>
                </a:lnTo>
                <a:lnTo>
                  <a:pt x="811" y="931"/>
                </a:lnTo>
                <a:lnTo>
                  <a:pt x="831" y="925"/>
                </a:lnTo>
                <a:lnTo>
                  <a:pt x="854" y="921"/>
                </a:lnTo>
                <a:lnTo>
                  <a:pt x="854" y="921"/>
                </a:lnTo>
                <a:lnTo>
                  <a:pt x="868" y="923"/>
                </a:lnTo>
                <a:lnTo>
                  <a:pt x="884" y="927"/>
                </a:lnTo>
                <a:lnTo>
                  <a:pt x="892" y="931"/>
                </a:lnTo>
                <a:lnTo>
                  <a:pt x="902" y="937"/>
                </a:lnTo>
                <a:lnTo>
                  <a:pt x="910" y="943"/>
                </a:lnTo>
                <a:lnTo>
                  <a:pt x="919" y="951"/>
                </a:lnTo>
                <a:lnTo>
                  <a:pt x="919" y="951"/>
                </a:lnTo>
                <a:lnTo>
                  <a:pt x="927" y="963"/>
                </a:lnTo>
                <a:lnTo>
                  <a:pt x="933" y="974"/>
                </a:lnTo>
                <a:lnTo>
                  <a:pt x="939" y="986"/>
                </a:lnTo>
                <a:lnTo>
                  <a:pt x="943" y="1000"/>
                </a:lnTo>
                <a:lnTo>
                  <a:pt x="947" y="1016"/>
                </a:lnTo>
                <a:lnTo>
                  <a:pt x="951" y="1032"/>
                </a:lnTo>
                <a:lnTo>
                  <a:pt x="953" y="1067"/>
                </a:lnTo>
                <a:lnTo>
                  <a:pt x="953" y="1545"/>
                </a:lnTo>
                <a:lnTo>
                  <a:pt x="1042" y="1545"/>
                </a:lnTo>
                <a:lnTo>
                  <a:pt x="1042" y="1067"/>
                </a:lnTo>
                <a:lnTo>
                  <a:pt x="1042" y="1067"/>
                </a:lnTo>
                <a:lnTo>
                  <a:pt x="1042" y="1040"/>
                </a:lnTo>
                <a:lnTo>
                  <a:pt x="1038" y="1016"/>
                </a:lnTo>
                <a:lnTo>
                  <a:pt x="1034" y="992"/>
                </a:lnTo>
                <a:lnTo>
                  <a:pt x="1028" y="969"/>
                </a:lnTo>
                <a:lnTo>
                  <a:pt x="1020" y="947"/>
                </a:lnTo>
                <a:lnTo>
                  <a:pt x="1012" y="929"/>
                </a:lnTo>
                <a:lnTo>
                  <a:pt x="1000" y="911"/>
                </a:lnTo>
                <a:lnTo>
                  <a:pt x="987" y="892"/>
                </a:lnTo>
                <a:lnTo>
                  <a:pt x="987" y="892"/>
                </a:lnTo>
                <a:close/>
              </a:path>
            </a:pathLst>
          </a:custGeom>
          <a:solidFill>
            <a:srgbClr val="4E535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7" y="323557"/>
            <a:ext cx="192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研究目标</a:t>
            </a:r>
          </a:p>
        </p:txBody>
      </p:sp>
      <p:sp>
        <p:nvSpPr>
          <p:cNvPr id="5" name="任意多边形 5"/>
          <p:cNvSpPr/>
          <p:nvPr/>
        </p:nvSpPr>
        <p:spPr>
          <a:xfrm rot="1004026">
            <a:off x="1323915" y="1663061"/>
            <a:ext cx="2379345" cy="1232535"/>
          </a:xfrm>
          <a:custGeom>
            <a:avLst/>
            <a:gdLst>
              <a:gd name="connsiteX0" fmla="*/ 0 w 3747"/>
              <a:gd name="connsiteY0" fmla="*/ 271 h 1941"/>
              <a:gd name="connsiteX1" fmla="*/ 271 w 3747"/>
              <a:gd name="connsiteY1" fmla="*/ 0 h 1941"/>
              <a:gd name="connsiteX2" fmla="*/ 3476 w 3747"/>
              <a:gd name="connsiteY2" fmla="*/ 0 h 1941"/>
              <a:gd name="connsiteX3" fmla="*/ 3747 w 3747"/>
              <a:gd name="connsiteY3" fmla="*/ 271 h 1941"/>
              <a:gd name="connsiteX4" fmla="*/ 8 w 3747"/>
              <a:gd name="connsiteY4" fmla="*/ 1941 h 1941"/>
              <a:gd name="connsiteX5" fmla="*/ 0 w 3747"/>
              <a:gd name="connsiteY5" fmla="*/ 271 h 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7" h="1941">
                <a:moveTo>
                  <a:pt x="0" y="271"/>
                </a:moveTo>
                <a:cubicBezTo>
                  <a:pt x="0" y="121"/>
                  <a:pt x="121" y="0"/>
                  <a:pt x="271" y="0"/>
                </a:cubicBezTo>
                <a:lnTo>
                  <a:pt x="3476" y="0"/>
                </a:lnTo>
                <a:cubicBezTo>
                  <a:pt x="3626" y="0"/>
                  <a:pt x="3747" y="121"/>
                  <a:pt x="3747" y="271"/>
                </a:cubicBezTo>
                <a:lnTo>
                  <a:pt x="8" y="1941"/>
                </a:lnTo>
                <a:lnTo>
                  <a:pt x="0" y="271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圆角矩形 2"/>
          <p:cNvSpPr/>
          <p:nvPr/>
        </p:nvSpPr>
        <p:spPr>
          <a:xfrm>
            <a:off x="1118235" y="1959925"/>
            <a:ext cx="2914650" cy="4001770"/>
          </a:xfrm>
          <a:prstGeom prst="roundRect">
            <a:avLst>
              <a:gd name="adj" fmla="val 2285"/>
            </a:avLst>
          </a:prstGeom>
          <a:solidFill>
            <a:schemeClr val="bg1"/>
          </a:solidFill>
          <a:ln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278890" y="2335845"/>
            <a:ext cx="184594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标题一</a:t>
            </a:r>
          </a:p>
        </p:txBody>
      </p:sp>
      <p:sp>
        <p:nvSpPr>
          <p:cNvPr id="8" name="文本框 22"/>
          <p:cNvSpPr txBox="1"/>
          <p:nvPr/>
        </p:nvSpPr>
        <p:spPr>
          <a:xfrm flipH="1">
            <a:off x="1278890" y="3014660"/>
            <a:ext cx="2551430" cy="263956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9" name="公文包"/>
          <p:cNvSpPr>
            <a:spLocks noEditPoints="1"/>
          </p:cNvSpPr>
          <p:nvPr/>
        </p:nvSpPr>
        <p:spPr>
          <a:xfrm>
            <a:off x="3124835" y="2209480"/>
            <a:ext cx="525780" cy="596900"/>
          </a:xfrm>
          <a:custGeom>
            <a:avLst/>
            <a:gdLst/>
            <a:ahLst/>
            <a:cxnLst>
              <a:cxn ang="0">
                <a:pos x="313077" y="136444"/>
              </a:cxn>
              <a:cxn ang="0">
                <a:pos x="0" y="136444"/>
              </a:cxn>
              <a:cxn ang="0">
                <a:pos x="0" y="71470"/>
              </a:cxn>
              <a:cxn ang="0">
                <a:pos x="32612" y="45481"/>
              </a:cxn>
              <a:cxn ang="0">
                <a:pos x="91314" y="45481"/>
              </a:cxn>
              <a:cxn ang="0">
                <a:pos x="91314" y="12995"/>
              </a:cxn>
              <a:cxn ang="0">
                <a:pos x="110881" y="0"/>
              </a:cxn>
              <a:cxn ang="0">
                <a:pos x="208718" y="0"/>
              </a:cxn>
              <a:cxn ang="0">
                <a:pos x="228285" y="12995"/>
              </a:cxn>
              <a:cxn ang="0">
                <a:pos x="228285" y="45481"/>
              </a:cxn>
              <a:cxn ang="0">
                <a:pos x="286987" y="45481"/>
              </a:cxn>
              <a:cxn ang="0">
                <a:pos x="313077" y="71470"/>
              </a:cxn>
              <a:cxn ang="0">
                <a:pos x="313077" y="136444"/>
              </a:cxn>
              <a:cxn ang="0">
                <a:pos x="313077" y="240401"/>
              </a:cxn>
              <a:cxn ang="0">
                <a:pos x="286987" y="266390"/>
              </a:cxn>
              <a:cxn ang="0">
                <a:pos x="32612" y="266390"/>
              </a:cxn>
              <a:cxn ang="0">
                <a:pos x="0" y="240401"/>
              </a:cxn>
              <a:cxn ang="0">
                <a:pos x="0" y="155936"/>
              </a:cxn>
              <a:cxn ang="0">
                <a:pos x="117404" y="155936"/>
              </a:cxn>
              <a:cxn ang="0">
                <a:pos x="117404" y="181925"/>
              </a:cxn>
              <a:cxn ang="0">
                <a:pos x="130449" y="194920"/>
              </a:cxn>
              <a:cxn ang="0">
                <a:pos x="189151" y="194920"/>
              </a:cxn>
              <a:cxn ang="0">
                <a:pos x="195673" y="181925"/>
              </a:cxn>
              <a:cxn ang="0">
                <a:pos x="195673" y="155936"/>
              </a:cxn>
              <a:cxn ang="0">
                <a:pos x="313077" y="155936"/>
              </a:cxn>
              <a:cxn ang="0">
                <a:pos x="313077" y="240401"/>
              </a:cxn>
              <a:cxn ang="0">
                <a:pos x="202196" y="45481"/>
              </a:cxn>
              <a:cxn ang="0">
                <a:pos x="202196" y="19492"/>
              </a:cxn>
              <a:cxn ang="0">
                <a:pos x="110881" y="19492"/>
              </a:cxn>
              <a:cxn ang="0">
                <a:pos x="110881" y="45481"/>
              </a:cxn>
              <a:cxn ang="0">
                <a:pos x="202196" y="45481"/>
              </a:cxn>
              <a:cxn ang="0">
                <a:pos x="182628" y="175428"/>
              </a:cxn>
              <a:cxn ang="0">
                <a:pos x="136971" y="175428"/>
              </a:cxn>
              <a:cxn ang="0">
                <a:pos x="136971" y="155936"/>
              </a:cxn>
              <a:cxn ang="0">
                <a:pos x="182628" y="155936"/>
              </a:cxn>
              <a:cxn ang="0">
                <a:pos x="182628" y="175428"/>
              </a:cxn>
            </a:cxnLst>
            <a:rect l="0" t="0" r="0" b="0"/>
            <a:pathLst>
              <a:path w="48" h="41">
                <a:moveTo>
                  <a:pt x="48" y="21"/>
                </a:move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2" y="7"/>
                  <a:pt x="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5" y="0"/>
                  <a:pt x="17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5" y="1"/>
                  <a:pt x="35" y="2"/>
                </a:cubicBezTo>
                <a:cubicBezTo>
                  <a:pt x="35" y="7"/>
                  <a:pt x="35" y="7"/>
                  <a:pt x="35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7"/>
                  <a:pt x="48" y="9"/>
                  <a:pt x="48" y="11"/>
                </a:cubicBezTo>
                <a:lnTo>
                  <a:pt x="48" y="21"/>
                </a:lnTo>
                <a:close/>
                <a:moveTo>
                  <a:pt x="48" y="37"/>
                </a:moveTo>
                <a:cubicBezTo>
                  <a:pt x="48" y="39"/>
                  <a:pt x="46" y="41"/>
                  <a:pt x="44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0" y="24"/>
                  <a:pt x="0" y="24"/>
                  <a:pt x="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9" y="30"/>
                  <a:pt x="20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30" y="30"/>
                  <a:pt x="30" y="29"/>
                  <a:pt x="30" y="28"/>
                </a:cubicBezTo>
                <a:cubicBezTo>
                  <a:pt x="30" y="24"/>
                  <a:pt x="30" y="24"/>
                  <a:pt x="30" y="24"/>
                </a:cubicBezTo>
                <a:cubicBezTo>
                  <a:pt x="48" y="24"/>
                  <a:pt x="48" y="24"/>
                  <a:pt x="48" y="24"/>
                </a:cubicBezTo>
                <a:lnTo>
                  <a:pt x="48" y="37"/>
                </a:lnTo>
                <a:close/>
                <a:moveTo>
                  <a:pt x="31" y="7"/>
                </a:moveTo>
                <a:cubicBezTo>
                  <a:pt x="31" y="3"/>
                  <a:pt x="31" y="3"/>
                  <a:pt x="31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7"/>
                  <a:pt x="17" y="7"/>
                  <a:pt x="17" y="7"/>
                </a:cubicBezTo>
                <a:lnTo>
                  <a:pt x="31" y="7"/>
                </a:lnTo>
                <a:close/>
                <a:moveTo>
                  <a:pt x="28" y="27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24"/>
                  <a:pt x="21" y="24"/>
                  <a:pt x="21" y="24"/>
                </a:cubicBezTo>
                <a:cubicBezTo>
                  <a:pt x="28" y="24"/>
                  <a:pt x="28" y="24"/>
                  <a:pt x="28" y="24"/>
                </a:cubicBezTo>
                <a:lnTo>
                  <a:pt x="28" y="27"/>
                </a:lnTo>
                <a:close/>
              </a:path>
            </a:pathLst>
          </a:custGeom>
          <a:solidFill>
            <a:srgbClr val="4E535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任意多边形 8"/>
          <p:cNvSpPr/>
          <p:nvPr/>
        </p:nvSpPr>
        <p:spPr>
          <a:xfrm rot="1004026">
            <a:off x="4886265" y="1663061"/>
            <a:ext cx="2379345" cy="1232535"/>
          </a:xfrm>
          <a:custGeom>
            <a:avLst/>
            <a:gdLst>
              <a:gd name="connsiteX0" fmla="*/ 0 w 3747"/>
              <a:gd name="connsiteY0" fmla="*/ 271 h 1941"/>
              <a:gd name="connsiteX1" fmla="*/ 271 w 3747"/>
              <a:gd name="connsiteY1" fmla="*/ 0 h 1941"/>
              <a:gd name="connsiteX2" fmla="*/ 3476 w 3747"/>
              <a:gd name="connsiteY2" fmla="*/ 0 h 1941"/>
              <a:gd name="connsiteX3" fmla="*/ 3747 w 3747"/>
              <a:gd name="connsiteY3" fmla="*/ 271 h 1941"/>
              <a:gd name="connsiteX4" fmla="*/ 8 w 3747"/>
              <a:gd name="connsiteY4" fmla="*/ 1941 h 1941"/>
              <a:gd name="connsiteX5" fmla="*/ 0 w 3747"/>
              <a:gd name="connsiteY5" fmla="*/ 271 h 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7" h="1941">
                <a:moveTo>
                  <a:pt x="0" y="271"/>
                </a:moveTo>
                <a:cubicBezTo>
                  <a:pt x="0" y="121"/>
                  <a:pt x="121" y="0"/>
                  <a:pt x="271" y="0"/>
                </a:cubicBezTo>
                <a:lnTo>
                  <a:pt x="3476" y="0"/>
                </a:lnTo>
                <a:cubicBezTo>
                  <a:pt x="3626" y="0"/>
                  <a:pt x="3747" y="121"/>
                  <a:pt x="3747" y="271"/>
                </a:cubicBezTo>
                <a:lnTo>
                  <a:pt x="8" y="1941"/>
                </a:lnTo>
                <a:lnTo>
                  <a:pt x="0" y="271"/>
                </a:lnTo>
                <a:close/>
              </a:path>
            </a:pathLst>
          </a:cu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圆角矩形 9"/>
          <p:cNvSpPr/>
          <p:nvPr/>
        </p:nvSpPr>
        <p:spPr>
          <a:xfrm>
            <a:off x="4680585" y="1959925"/>
            <a:ext cx="2914650" cy="4001770"/>
          </a:xfrm>
          <a:prstGeom prst="roundRect">
            <a:avLst>
              <a:gd name="adj" fmla="val 2285"/>
            </a:avLst>
          </a:prstGeom>
          <a:solidFill>
            <a:schemeClr val="bg1"/>
          </a:solidFill>
          <a:ln>
            <a:solidFill>
              <a:srgbClr val="778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4841240" y="2335845"/>
            <a:ext cx="184594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标题二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4841240" y="3014660"/>
            <a:ext cx="2551430" cy="263956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14" name="任意多边形 23"/>
          <p:cNvSpPr/>
          <p:nvPr/>
        </p:nvSpPr>
        <p:spPr>
          <a:xfrm rot="1004026">
            <a:off x="8448615" y="1663061"/>
            <a:ext cx="2379345" cy="1232535"/>
          </a:xfrm>
          <a:custGeom>
            <a:avLst/>
            <a:gdLst>
              <a:gd name="connsiteX0" fmla="*/ 0 w 3747"/>
              <a:gd name="connsiteY0" fmla="*/ 271 h 1941"/>
              <a:gd name="connsiteX1" fmla="*/ 271 w 3747"/>
              <a:gd name="connsiteY1" fmla="*/ 0 h 1941"/>
              <a:gd name="connsiteX2" fmla="*/ 3476 w 3747"/>
              <a:gd name="connsiteY2" fmla="*/ 0 h 1941"/>
              <a:gd name="connsiteX3" fmla="*/ 3747 w 3747"/>
              <a:gd name="connsiteY3" fmla="*/ 271 h 1941"/>
              <a:gd name="connsiteX4" fmla="*/ 8 w 3747"/>
              <a:gd name="connsiteY4" fmla="*/ 1941 h 1941"/>
              <a:gd name="connsiteX5" fmla="*/ 0 w 3747"/>
              <a:gd name="connsiteY5" fmla="*/ 271 h 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7" h="1941">
                <a:moveTo>
                  <a:pt x="0" y="271"/>
                </a:moveTo>
                <a:cubicBezTo>
                  <a:pt x="0" y="121"/>
                  <a:pt x="121" y="0"/>
                  <a:pt x="271" y="0"/>
                </a:cubicBezTo>
                <a:lnTo>
                  <a:pt x="3476" y="0"/>
                </a:lnTo>
                <a:cubicBezTo>
                  <a:pt x="3626" y="0"/>
                  <a:pt x="3747" y="121"/>
                  <a:pt x="3747" y="271"/>
                </a:cubicBezTo>
                <a:lnTo>
                  <a:pt x="8" y="1941"/>
                </a:lnTo>
                <a:lnTo>
                  <a:pt x="0" y="271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圆角矩形 24"/>
          <p:cNvSpPr/>
          <p:nvPr/>
        </p:nvSpPr>
        <p:spPr>
          <a:xfrm>
            <a:off x="8242935" y="1959925"/>
            <a:ext cx="2914650" cy="4001770"/>
          </a:xfrm>
          <a:prstGeom prst="roundRect">
            <a:avLst>
              <a:gd name="adj" fmla="val 1936"/>
            </a:avLst>
          </a:prstGeom>
          <a:solidFill>
            <a:schemeClr val="bg1"/>
          </a:solidFill>
          <a:ln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8403590" y="2335845"/>
            <a:ext cx="184594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标题三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8403590" y="3014660"/>
            <a:ext cx="2551430" cy="263956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19" name="茶杯"/>
          <p:cNvSpPr>
            <a:spLocks noEditPoints="1"/>
          </p:cNvSpPr>
          <p:nvPr/>
        </p:nvSpPr>
        <p:spPr>
          <a:xfrm>
            <a:off x="10323830" y="2279330"/>
            <a:ext cx="497205" cy="510540"/>
          </a:xfrm>
          <a:custGeom>
            <a:avLst/>
            <a:gdLst/>
            <a:ahLst/>
            <a:cxnLst>
              <a:cxn ang="0">
                <a:pos x="310725" y="196803"/>
              </a:cxn>
              <a:cxn ang="0">
                <a:pos x="265411" y="242724"/>
              </a:cxn>
              <a:cxn ang="0">
                <a:pos x="45314" y="242724"/>
              </a:cxn>
              <a:cxn ang="0">
                <a:pos x="0" y="196803"/>
              </a:cxn>
              <a:cxn ang="0">
                <a:pos x="310725" y="196803"/>
              </a:cxn>
              <a:cxn ang="0">
                <a:pos x="252464" y="131202"/>
              </a:cxn>
              <a:cxn ang="0">
                <a:pos x="239517" y="131202"/>
              </a:cxn>
              <a:cxn ang="0">
                <a:pos x="239517" y="137762"/>
              </a:cxn>
              <a:cxn ang="0">
                <a:pos x="200676" y="177123"/>
              </a:cxn>
              <a:cxn ang="0">
                <a:pos x="84155" y="177123"/>
              </a:cxn>
              <a:cxn ang="0">
                <a:pos x="45314" y="137762"/>
              </a:cxn>
              <a:cxn ang="0">
                <a:pos x="45314" y="6560"/>
              </a:cxn>
              <a:cxn ang="0">
                <a:pos x="51787" y="0"/>
              </a:cxn>
              <a:cxn ang="0">
                <a:pos x="252464" y="0"/>
              </a:cxn>
              <a:cxn ang="0">
                <a:pos x="317198" y="65601"/>
              </a:cxn>
              <a:cxn ang="0">
                <a:pos x="252464" y="131202"/>
              </a:cxn>
              <a:cxn ang="0">
                <a:pos x="252464" y="32801"/>
              </a:cxn>
              <a:cxn ang="0">
                <a:pos x="239517" y="32801"/>
              </a:cxn>
              <a:cxn ang="0">
                <a:pos x="239517" y="98402"/>
              </a:cxn>
              <a:cxn ang="0">
                <a:pos x="252464" y="98402"/>
              </a:cxn>
              <a:cxn ang="0">
                <a:pos x="284831" y="65601"/>
              </a:cxn>
              <a:cxn ang="0">
                <a:pos x="252464" y="32801"/>
              </a:cxn>
            </a:cxnLst>
            <a:rect l="0" t="0" r="0" b="0"/>
            <a:pathLst>
              <a:path w="49" h="37">
                <a:moveTo>
                  <a:pt x="48" y="30"/>
                </a:moveTo>
                <a:cubicBezTo>
                  <a:pt x="48" y="34"/>
                  <a:pt x="45" y="37"/>
                  <a:pt x="41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3" y="37"/>
                  <a:pt x="0" y="34"/>
                  <a:pt x="0" y="30"/>
                </a:cubicBezTo>
                <a:lnTo>
                  <a:pt x="48" y="30"/>
                </a:lnTo>
                <a:close/>
                <a:moveTo>
                  <a:pt x="39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4"/>
                  <a:pt x="35" y="27"/>
                  <a:pt x="31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9" y="27"/>
                  <a:pt x="7" y="24"/>
                  <a:pt x="7" y="21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5" y="0"/>
                  <a:pt x="49" y="4"/>
                  <a:pt x="49" y="10"/>
                </a:cubicBezTo>
                <a:cubicBezTo>
                  <a:pt x="49" y="15"/>
                  <a:pt x="45" y="20"/>
                  <a:pt x="39" y="20"/>
                </a:cubicBezTo>
                <a:close/>
                <a:moveTo>
                  <a:pt x="39" y="5"/>
                </a:moveTo>
                <a:cubicBezTo>
                  <a:pt x="37" y="5"/>
                  <a:pt x="37" y="5"/>
                  <a:pt x="37" y="5"/>
                </a:cubicBezTo>
                <a:cubicBezTo>
                  <a:pt x="37" y="15"/>
                  <a:pt x="37" y="15"/>
                  <a:pt x="37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2" y="15"/>
                  <a:pt x="44" y="13"/>
                  <a:pt x="44" y="10"/>
                </a:cubicBezTo>
                <a:cubicBezTo>
                  <a:pt x="44" y="7"/>
                  <a:pt x="42" y="5"/>
                  <a:pt x="39" y="5"/>
                </a:cubicBezTo>
                <a:close/>
              </a:path>
            </a:pathLst>
          </a:custGeom>
          <a:solidFill>
            <a:srgbClr val="4E535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锤子"/>
          <p:cNvSpPr/>
          <p:nvPr/>
        </p:nvSpPr>
        <p:spPr>
          <a:xfrm>
            <a:off x="6687185" y="2209480"/>
            <a:ext cx="586740" cy="650875"/>
          </a:xfrm>
          <a:custGeom>
            <a:avLst/>
            <a:gdLst/>
            <a:ahLst/>
            <a:cxnLst>
              <a:cxn ang="0">
                <a:pos x="302512" y="289067"/>
              </a:cxn>
              <a:cxn ang="0">
                <a:pos x="289067" y="309234"/>
              </a:cxn>
              <a:cxn ang="0">
                <a:pos x="268899" y="309234"/>
              </a:cxn>
              <a:cxn ang="0">
                <a:pos x="255454" y="309234"/>
              </a:cxn>
              <a:cxn ang="0">
                <a:pos x="188229" y="242009"/>
              </a:cxn>
              <a:cxn ang="0">
                <a:pos x="181507" y="221842"/>
              </a:cxn>
              <a:cxn ang="0">
                <a:pos x="188229" y="208397"/>
              </a:cxn>
              <a:cxn ang="0">
                <a:pos x="141172" y="161339"/>
              </a:cxn>
              <a:cxn ang="0">
                <a:pos x="121005" y="181507"/>
              </a:cxn>
              <a:cxn ang="0">
                <a:pos x="114282" y="188229"/>
              </a:cxn>
              <a:cxn ang="0">
                <a:pos x="107560" y="181507"/>
              </a:cxn>
              <a:cxn ang="0">
                <a:pos x="121005" y="201674"/>
              </a:cxn>
              <a:cxn ang="0">
                <a:pos x="114282" y="215119"/>
              </a:cxn>
              <a:cxn ang="0">
                <a:pos x="94115" y="228564"/>
              </a:cxn>
              <a:cxn ang="0">
                <a:pos x="80670" y="221842"/>
              </a:cxn>
              <a:cxn ang="0">
                <a:pos x="6722" y="147895"/>
              </a:cxn>
              <a:cxn ang="0">
                <a:pos x="0" y="134450"/>
              </a:cxn>
              <a:cxn ang="0">
                <a:pos x="13445" y="114282"/>
              </a:cxn>
              <a:cxn ang="0">
                <a:pos x="26890" y="107560"/>
              </a:cxn>
              <a:cxn ang="0">
                <a:pos x="47057" y="121005"/>
              </a:cxn>
              <a:cxn ang="0">
                <a:pos x="40335" y="114282"/>
              </a:cxn>
              <a:cxn ang="0">
                <a:pos x="47057" y="107560"/>
              </a:cxn>
              <a:cxn ang="0">
                <a:pos x="107560" y="47057"/>
              </a:cxn>
              <a:cxn ang="0">
                <a:pos x="114282" y="40335"/>
              </a:cxn>
              <a:cxn ang="0">
                <a:pos x="121005" y="47057"/>
              </a:cxn>
              <a:cxn ang="0">
                <a:pos x="107560" y="26890"/>
              </a:cxn>
              <a:cxn ang="0">
                <a:pos x="114282" y="13445"/>
              </a:cxn>
              <a:cxn ang="0">
                <a:pos x="134450" y="0"/>
              </a:cxn>
              <a:cxn ang="0">
                <a:pos x="147895" y="6722"/>
              </a:cxn>
              <a:cxn ang="0">
                <a:pos x="221842" y="80670"/>
              </a:cxn>
              <a:cxn ang="0">
                <a:pos x="228564" y="94115"/>
              </a:cxn>
              <a:cxn ang="0">
                <a:pos x="215119" y="114282"/>
              </a:cxn>
              <a:cxn ang="0">
                <a:pos x="201674" y="121005"/>
              </a:cxn>
              <a:cxn ang="0">
                <a:pos x="181507" y="107560"/>
              </a:cxn>
              <a:cxn ang="0">
                <a:pos x="188229" y="114282"/>
              </a:cxn>
              <a:cxn ang="0">
                <a:pos x="181507" y="121005"/>
              </a:cxn>
              <a:cxn ang="0">
                <a:pos x="161339" y="141172"/>
              </a:cxn>
              <a:cxn ang="0">
                <a:pos x="208397" y="188229"/>
              </a:cxn>
              <a:cxn ang="0">
                <a:pos x="221842" y="181507"/>
              </a:cxn>
              <a:cxn ang="0">
                <a:pos x="242009" y="188229"/>
              </a:cxn>
              <a:cxn ang="0">
                <a:pos x="302512" y="255454"/>
              </a:cxn>
              <a:cxn ang="0">
                <a:pos x="309234" y="268899"/>
              </a:cxn>
              <a:cxn ang="0">
                <a:pos x="302512" y="289067"/>
              </a:cxn>
            </a:cxnLst>
            <a:rect l="0" t="0" r="0" b="0"/>
            <a:pathLst>
              <a:path w="46" h="46">
                <a:moveTo>
                  <a:pt x="45" y="43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6"/>
                  <a:pt x="41" y="46"/>
                  <a:pt x="40" y="46"/>
                </a:cubicBezTo>
                <a:cubicBezTo>
                  <a:pt x="39" y="46"/>
                  <a:pt x="38" y="46"/>
                  <a:pt x="38" y="4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5"/>
                  <a:pt x="27" y="34"/>
                  <a:pt x="27" y="33"/>
                </a:cubicBezTo>
                <a:cubicBezTo>
                  <a:pt x="27" y="32"/>
                  <a:pt x="27" y="31"/>
                  <a:pt x="28" y="31"/>
                </a:cubicBezTo>
                <a:cubicBezTo>
                  <a:pt x="21" y="24"/>
                  <a:pt x="21" y="24"/>
                  <a:pt x="21" y="24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7" y="28"/>
                  <a:pt x="17" y="28"/>
                </a:cubicBezTo>
                <a:cubicBezTo>
                  <a:pt x="17" y="28"/>
                  <a:pt x="16" y="28"/>
                  <a:pt x="16" y="27"/>
                </a:cubicBezTo>
                <a:cubicBezTo>
                  <a:pt x="17" y="28"/>
                  <a:pt x="18" y="29"/>
                  <a:pt x="18" y="30"/>
                </a:cubicBezTo>
                <a:cubicBezTo>
                  <a:pt x="18" y="31"/>
                  <a:pt x="17" y="31"/>
                  <a:pt x="17" y="32"/>
                </a:cubicBezTo>
                <a:cubicBezTo>
                  <a:pt x="16" y="33"/>
                  <a:pt x="15" y="34"/>
                  <a:pt x="14" y="34"/>
                </a:cubicBezTo>
                <a:cubicBezTo>
                  <a:pt x="13" y="34"/>
                  <a:pt x="12" y="34"/>
                  <a:pt x="12" y="33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1"/>
                  <a:pt x="0" y="20"/>
                </a:cubicBezTo>
                <a:cubicBezTo>
                  <a:pt x="0" y="19"/>
                  <a:pt x="1" y="18"/>
                  <a:pt x="2" y="17"/>
                </a:cubicBezTo>
                <a:cubicBezTo>
                  <a:pt x="3" y="17"/>
                  <a:pt x="3" y="16"/>
                  <a:pt x="4" y="16"/>
                </a:cubicBezTo>
                <a:cubicBezTo>
                  <a:pt x="5" y="16"/>
                  <a:pt x="6" y="17"/>
                  <a:pt x="7" y="18"/>
                </a:cubicBezTo>
                <a:cubicBezTo>
                  <a:pt x="6" y="18"/>
                  <a:pt x="6" y="17"/>
                  <a:pt x="6" y="17"/>
                </a:cubicBezTo>
                <a:cubicBezTo>
                  <a:pt x="6" y="17"/>
                  <a:pt x="6" y="16"/>
                  <a:pt x="7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7" y="6"/>
                  <a:pt x="17" y="6"/>
                </a:cubicBezTo>
                <a:cubicBezTo>
                  <a:pt x="17" y="6"/>
                  <a:pt x="18" y="7"/>
                  <a:pt x="18" y="7"/>
                </a:cubicBezTo>
                <a:cubicBezTo>
                  <a:pt x="17" y="6"/>
                  <a:pt x="16" y="5"/>
                  <a:pt x="16" y="4"/>
                </a:cubicBezTo>
                <a:cubicBezTo>
                  <a:pt x="16" y="3"/>
                  <a:pt x="17" y="3"/>
                  <a:pt x="17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21" y="0"/>
                  <a:pt x="22" y="0"/>
                  <a:pt x="22" y="1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4" y="14"/>
                </a:cubicBezTo>
                <a:cubicBezTo>
                  <a:pt x="34" y="15"/>
                  <a:pt x="33" y="16"/>
                  <a:pt x="32" y="17"/>
                </a:cubicBezTo>
                <a:cubicBezTo>
                  <a:pt x="31" y="17"/>
                  <a:pt x="31" y="18"/>
                  <a:pt x="30" y="18"/>
                </a:cubicBezTo>
                <a:cubicBezTo>
                  <a:pt x="29" y="18"/>
                  <a:pt x="28" y="17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7"/>
                  <a:pt x="27" y="18"/>
                  <a:pt x="27" y="18"/>
                </a:cubicBezTo>
                <a:cubicBezTo>
                  <a:pt x="24" y="21"/>
                  <a:pt x="24" y="21"/>
                  <a:pt x="24" y="21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2" y="27"/>
                  <a:pt x="33" y="27"/>
                </a:cubicBezTo>
                <a:cubicBezTo>
                  <a:pt x="34" y="27"/>
                  <a:pt x="35" y="27"/>
                  <a:pt x="36" y="28"/>
                </a:cubicBezTo>
                <a:cubicBezTo>
                  <a:pt x="45" y="38"/>
                  <a:pt x="45" y="38"/>
                  <a:pt x="45" y="38"/>
                </a:cubicBezTo>
                <a:cubicBezTo>
                  <a:pt x="46" y="38"/>
                  <a:pt x="46" y="39"/>
                  <a:pt x="46" y="40"/>
                </a:cubicBezTo>
                <a:cubicBezTo>
                  <a:pt x="46" y="41"/>
                  <a:pt x="46" y="42"/>
                  <a:pt x="45" y="43"/>
                </a:cubicBezTo>
                <a:close/>
              </a:path>
            </a:pathLst>
          </a:custGeom>
          <a:solidFill>
            <a:srgbClr val="778A9F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45511" y="3284468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28773" y="3284468"/>
            <a:ext cx="31360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27151" y="3284468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10413" y="3284468"/>
            <a:ext cx="313607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概念结构设计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逻辑结构设计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45511" y="4338810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28773" y="4338810"/>
            <a:ext cx="31360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数据库实施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7151" y="4338810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10413" y="4338810"/>
            <a:ext cx="31360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游戏开发与搭建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2278863" y="3486148"/>
            <a:ext cx="216000" cy="3240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959217" y="3543301"/>
            <a:ext cx="216000" cy="3240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278863" y="4546784"/>
            <a:ext cx="216000" cy="3240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959217" y="4603937"/>
            <a:ext cx="216000" cy="3240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5"/>
          <p:cNvSpPr txBox="1"/>
          <p:nvPr/>
        </p:nvSpPr>
        <p:spPr>
          <a:xfrm flipH="1">
            <a:off x="4527962" y="1104702"/>
            <a:ext cx="313607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·CONTENTS</a:t>
            </a:r>
            <a:r>
              <a:rPr lang="en-US" altLang="zh-CN" sz="3600">
                <a:solidFill>
                  <a:srgbClr val="4E53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kumimoji="0" lang="en-US" altLang="zh-CN" sz="3600" b="0" i="0" u="none" strike="noStrike" kern="1200" cap="none" spc="0" normalizeH="0" baseline="0" noProof="1">
              <a:ln>
                <a:noFill/>
              </a:ln>
              <a:solidFill>
                <a:srgbClr val="4E53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7" y="323557"/>
            <a:ext cx="192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</a:p>
        </p:txBody>
      </p:sp>
      <p:sp>
        <p:nvSpPr>
          <p:cNvPr id="3" name="矩形 2"/>
          <p:cNvSpPr/>
          <p:nvPr/>
        </p:nvSpPr>
        <p:spPr>
          <a:xfrm>
            <a:off x="257072" y="4111526"/>
            <a:ext cx="11677857" cy="2450967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9458" y="859240"/>
            <a:ext cx="10613342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车文博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心理咨询大百科全书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阅杭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.[M].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杭州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浙江科学技术出版社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,2001: 12.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[2]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徐小军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大学生学习适应性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结构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发展特点与影响因素研究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重庆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西南师范大学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.2004.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[3]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陶沙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从生命全程发展观论大学生入学适应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》.[J].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北京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师范大学学报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,2000,(2): 82.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[4]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吴海霞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母亲教养方式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母子依恋与小班幼儿入园适应的关系研究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北京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首都师范大学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.2009.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[5]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程淮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籍孝诚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要重视中国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0—3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岁儿童发展与早期教育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,2001 (1):12—13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[6]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张秀玲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吴英华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王丽英等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婴幼儿早期教育社区服务模式的研究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,2003 ⑵’ 119—120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[7]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刘晃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.0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一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岁亲子园课程之解析厂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华东师范大学硕士学位论文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[8]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刘凤婷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早期教育初探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[J〕.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人口与计划生育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,2006 (8)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[9]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李琪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万淑荣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广州市婴儿早期教育的现状和发展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中国社区医生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,2007 (14)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7" y="323557"/>
            <a:ext cx="192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研究意义</a:t>
            </a:r>
          </a:p>
        </p:txBody>
      </p:sp>
      <p:sp>
        <p:nvSpPr>
          <p:cNvPr id="3" name="矩形 2"/>
          <p:cNvSpPr/>
          <p:nvPr/>
        </p:nvSpPr>
        <p:spPr>
          <a:xfrm>
            <a:off x="6515099" y="3299028"/>
            <a:ext cx="4876800" cy="519913"/>
          </a:xfrm>
          <a:prstGeom prst="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书本"/>
          <p:cNvSpPr/>
          <p:nvPr/>
        </p:nvSpPr>
        <p:spPr bwMode="auto">
          <a:xfrm>
            <a:off x="2904173" y="1672265"/>
            <a:ext cx="699135" cy="732155"/>
          </a:xfrm>
          <a:custGeom>
            <a:avLst/>
            <a:gdLst>
              <a:gd name="T0" fmla="*/ 1457935 w 3279"/>
              <a:gd name="T1" fmla="*/ 1800397 h 3279"/>
              <a:gd name="T2" fmla="*/ 336911 w 3279"/>
              <a:gd name="T3" fmla="*/ 1800397 h 3279"/>
              <a:gd name="T4" fmla="*/ 0 w 3279"/>
              <a:gd name="T5" fmla="*/ 1458876 h 3279"/>
              <a:gd name="T6" fmla="*/ 0 w 3279"/>
              <a:gd name="T7" fmla="*/ 0 h 3279"/>
              <a:gd name="T8" fmla="*/ 1332828 w 3279"/>
              <a:gd name="T9" fmla="*/ 0 h 3279"/>
              <a:gd name="T10" fmla="*/ 1332828 w 3279"/>
              <a:gd name="T11" fmla="*/ 107618 h 3279"/>
              <a:gd name="T12" fmla="*/ 1584139 w 3279"/>
              <a:gd name="T13" fmla="*/ 107618 h 3279"/>
              <a:gd name="T14" fmla="*/ 1584139 w 3279"/>
              <a:gd name="T15" fmla="*/ 107618 h 3279"/>
              <a:gd name="T16" fmla="*/ 1584139 w 3279"/>
              <a:gd name="T17" fmla="*/ 215235 h 3279"/>
              <a:gd name="T18" fmla="*/ 1682359 w 3279"/>
              <a:gd name="T19" fmla="*/ 215235 h 3279"/>
              <a:gd name="T20" fmla="*/ 1799235 w 3279"/>
              <a:gd name="T21" fmla="*/ 215235 h 3279"/>
              <a:gd name="T22" fmla="*/ 1799235 w 3279"/>
              <a:gd name="T23" fmla="*/ 1458876 h 3279"/>
              <a:gd name="T24" fmla="*/ 1457935 w 3279"/>
              <a:gd name="T25" fmla="*/ 1800397 h 3279"/>
              <a:gd name="T26" fmla="*/ 1189064 w 3279"/>
              <a:gd name="T27" fmla="*/ 143307 h 3279"/>
              <a:gd name="T28" fmla="*/ 143763 w 3279"/>
              <a:gd name="T29" fmla="*/ 143307 h 3279"/>
              <a:gd name="T30" fmla="*/ 143763 w 3279"/>
              <a:gd name="T31" fmla="*/ 1495115 h 3279"/>
              <a:gd name="T32" fmla="*/ 264480 w 3279"/>
              <a:gd name="T33" fmla="*/ 1620851 h 3279"/>
              <a:gd name="T34" fmla="*/ 1189064 w 3279"/>
              <a:gd name="T35" fmla="*/ 1620851 h 3279"/>
              <a:gd name="T36" fmla="*/ 1189064 w 3279"/>
              <a:gd name="T37" fmla="*/ 143307 h 3279"/>
              <a:gd name="T38" fmla="*/ 1687297 w 3279"/>
              <a:gd name="T39" fmla="*/ 322303 h 3279"/>
              <a:gd name="T40" fmla="*/ 1584139 w 3279"/>
              <a:gd name="T41" fmla="*/ 322303 h 3279"/>
              <a:gd name="T42" fmla="*/ 1584139 w 3279"/>
              <a:gd name="T43" fmla="*/ 1402871 h 3279"/>
              <a:gd name="T44" fmla="*/ 1514452 w 3279"/>
              <a:gd name="T45" fmla="*/ 1458876 h 3279"/>
              <a:gd name="T46" fmla="*/ 1440376 w 3279"/>
              <a:gd name="T47" fmla="*/ 1402871 h 3279"/>
              <a:gd name="T48" fmla="*/ 1440376 w 3279"/>
              <a:gd name="T49" fmla="*/ 215235 h 3279"/>
              <a:gd name="T50" fmla="*/ 1332828 w 3279"/>
              <a:gd name="T51" fmla="*/ 215235 h 3279"/>
              <a:gd name="T52" fmla="*/ 1332828 w 3279"/>
              <a:gd name="T53" fmla="*/ 1456680 h 3279"/>
              <a:gd name="T54" fmla="*/ 1514452 w 3279"/>
              <a:gd name="T55" fmla="*/ 1625244 h 3279"/>
              <a:gd name="T56" fmla="*/ 1687297 w 3279"/>
              <a:gd name="T57" fmla="*/ 1456680 h 3279"/>
              <a:gd name="T58" fmla="*/ 1687297 w 3279"/>
              <a:gd name="T59" fmla="*/ 322303 h 3279"/>
              <a:gd name="T60" fmla="*/ 323193 w 3279"/>
              <a:gd name="T61" fmla="*/ 1333139 h 3279"/>
              <a:gd name="T62" fmla="*/ 686442 w 3279"/>
              <a:gd name="T63" fmla="*/ 1333139 h 3279"/>
              <a:gd name="T64" fmla="*/ 686442 w 3279"/>
              <a:gd name="T65" fmla="*/ 1440757 h 3279"/>
              <a:gd name="T66" fmla="*/ 323193 w 3279"/>
              <a:gd name="T67" fmla="*/ 1440757 h 3279"/>
              <a:gd name="T68" fmla="*/ 323193 w 3279"/>
              <a:gd name="T69" fmla="*/ 1333139 h 3279"/>
              <a:gd name="T70" fmla="*/ 323193 w 3279"/>
              <a:gd name="T71" fmla="*/ 1113512 h 3279"/>
              <a:gd name="T72" fmla="*/ 789600 w 3279"/>
              <a:gd name="T73" fmla="*/ 1113512 h 3279"/>
              <a:gd name="T74" fmla="*/ 789600 w 3279"/>
              <a:gd name="T75" fmla="*/ 1225522 h 3279"/>
              <a:gd name="T76" fmla="*/ 323193 w 3279"/>
              <a:gd name="T77" fmla="*/ 1225522 h 3279"/>
              <a:gd name="T78" fmla="*/ 323193 w 3279"/>
              <a:gd name="T79" fmla="*/ 1113512 h 3279"/>
              <a:gd name="T80" fmla="*/ 1009635 w 3279"/>
              <a:gd name="T81" fmla="*/ 1225522 h 3279"/>
              <a:gd name="T82" fmla="*/ 897697 w 3279"/>
              <a:gd name="T83" fmla="*/ 1225522 h 3279"/>
              <a:gd name="T84" fmla="*/ 897697 w 3279"/>
              <a:gd name="T85" fmla="*/ 1113512 h 3279"/>
              <a:gd name="T86" fmla="*/ 1009635 w 3279"/>
              <a:gd name="T87" fmla="*/ 1113512 h 3279"/>
              <a:gd name="T88" fmla="*/ 1009635 w 3279"/>
              <a:gd name="T89" fmla="*/ 1225522 h 3279"/>
              <a:gd name="T90" fmla="*/ 789600 w 3279"/>
              <a:gd name="T91" fmla="*/ 897728 h 3279"/>
              <a:gd name="T92" fmla="*/ 1009635 w 3279"/>
              <a:gd name="T93" fmla="*/ 897728 h 3279"/>
              <a:gd name="T94" fmla="*/ 1009635 w 3279"/>
              <a:gd name="T95" fmla="*/ 1010287 h 3279"/>
              <a:gd name="T96" fmla="*/ 789600 w 3279"/>
              <a:gd name="T97" fmla="*/ 1010287 h 3279"/>
              <a:gd name="T98" fmla="*/ 789600 w 3279"/>
              <a:gd name="T99" fmla="*/ 897728 h 3279"/>
              <a:gd name="T100" fmla="*/ 323193 w 3279"/>
              <a:gd name="T101" fmla="*/ 327794 h 3279"/>
              <a:gd name="T102" fmla="*/ 1009635 w 3279"/>
              <a:gd name="T103" fmla="*/ 327794 h 3279"/>
              <a:gd name="T104" fmla="*/ 1009635 w 3279"/>
              <a:gd name="T105" fmla="*/ 790110 h 3279"/>
              <a:gd name="T106" fmla="*/ 323193 w 3279"/>
              <a:gd name="T107" fmla="*/ 790110 h 3279"/>
              <a:gd name="T108" fmla="*/ 323193 w 3279"/>
              <a:gd name="T109" fmla="*/ 327794 h 3279"/>
              <a:gd name="T110" fmla="*/ 682052 w 3279"/>
              <a:gd name="T111" fmla="*/ 1010287 h 3279"/>
              <a:gd name="T112" fmla="*/ 323193 w 3279"/>
              <a:gd name="T113" fmla="*/ 1010287 h 3279"/>
              <a:gd name="T114" fmla="*/ 323193 w 3279"/>
              <a:gd name="T115" fmla="*/ 897728 h 3279"/>
              <a:gd name="T116" fmla="*/ 682052 w 3279"/>
              <a:gd name="T117" fmla="*/ 897728 h 3279"/>
              <a:gd name="T118" fmla="*/ 682052 w 3279"/>
              <a:gd name="T119" fmla="*/ 1010287 h 32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79" h="3279">
                <a:moveTo>
                  <a:pt x="2657" y="3279"/>
                </a:moveTo>
                <a:cubicBezTo>
                  <a:pt x="614" y="3279"/>
                  <a:pt x="614" y="3279"/>
                  <a:pt x="614" y="3279"/>
                </a:cubicBezTo>
                <a:cubicBezTo>
                  <a:pt x="275" y="3279"/>
                  <a:pt x="0" y="2996"/>
                  <a:pt x="0" y="2657"/>
                </a:cubicBezTo>
                <a:cubicBezTo>
                  <a:pt x="0" y="0"/>
                  <a:pt x="0" y="0"/>
                  <a:pt x="0" y="0"/>
                </a:cubicBezTo>
                <a:cubicBezTo>
                  <a:pt x="2429" y="0"/>
                  <a:pt x="2429" y="0"/>
                  <a:pt x="2429" y="0"/>
                </a:cubicBezTo>
                <a:cubicBezTo>
                  <a:pt x="2429" y="196"/>
                  <a:pt x="2429" y="196"/>
                  <a:pt x="2429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392"/>
                  <a:pt x="2887" y="392"/>
                  <a:pt x="2887" y="392"/>
                </a:cubicBezTo>
                <a:cubicBezTo>
                  <a:pt x="3066" y="392"/>
                  <a:pt x="3066" y="392"/>
                  <a:pt x="3066" y="392"/>
                </a:cubicBezTo>
                <a:cubicBezTo>
                  <a:pt x="3279" y="392"/>
                  <a:pt x="3279" y="392"/>
                  <a:pt x="3279" y="392"/>
                </a:cubicBezTo>
                <a:cubicBezTo>
                  <a:pt x="3279" y="2657"/>
                  <a:pt x="3279" y="2657"/>
                  <a:pt x="3279" y="2657"/>
                </a:cubicBezTo>
                <a:cubicBezTo>
                  <a:pt x="3279" y="2996"/>
                  <a:pt x="2996" y="3279"/>
                  <a:pt x="2657" y="3279"/>
                </a:cubicBezTo>
                <a:close/>
                <a:moveTo>
                  <a:pt x="2167" y="261"/>
                </a:moveTo>
                <a:cubicBezTo>
                  <a:pt x="262" y="261"/>
                  <a:pt x="262" y="261"/>
                  <a:pt x="262" y="261"/>
                </a:cubicBezTo>
                <a:cubicBezTo>
                  <a:pt x="262" y="2723"/>
                  <a:pt x="262" y="2723"/>
                  <a:pt x="262" y="2723"/>
                </a:cubicBezTo>
                <a:cubicBezTo>
                  <a:pt x="262" y="2836"/>
                  <a:pt x="370" y="2952"/>
                  <a:pt x="482" y="2952"/>
                </a:cubicBezTo>
                <a:cubicBezTo>
                  <a:pt x="2167" y="2952"/>
                  <a:pt x="2167" y="2952"/>
                  <a:pt x="2167" y="2952"/>
                </a:cubicBezTo>
                <a:lnTo>
                  <a:pt x="2167" y="261"/>
                </a:lnTo>
                <a:close/>
                <a:moveTo>
                  <a:pt x="3075" y="587"/>
                </a:moveTo>
                <a:cubicBezTo>
                  <a:pt x="2887" y="587"/>
                  <a:pt x="2887" y="587"/>
                  <a:pt x="2887" y="587"/>
                </a:cubicBezTo>
                <a:cubicBezTo>
                  <a:pt x="2887" y="2555"/>
                  <a:pt x="2887" y="2555"/>
                  <a:pt x="2887" y="2555"/>
                </a:cubicBezTo>
                <a:cubicBezTo>
                  <a:pt x="2887" y="2611"/>
                  <a:pt x="2816" y="2657"/>
                  <a:pt x="2760" y="2657"/>
                </a:cubicBezTo>
                <a:cubicBezTo>
                  <a:pt x="2703" y="2657"/>
                  <a:pt x="2625" y="2611"/>
                  <a:pt x="2625" y="2555"/>
                </a:cubicBezTo>
                <a:cubicBezTo>
                  <a:pt x="2625" y="392"/>
                  <a:pt x="2625" y="392"/>
                  <a:pt x="2625" y="392"/>
                </a:cubicBezTo>
                <a:cubicBezTo>
                  <a:pt x="2429" y="392"/>
                  <a:pt x="2429" y="392"/>
                  <a:pt x="2429" y="392"/>
                </a:cubicBezTo>
                <a:cubicBezTo>
                  <a:pt x="2429" y="2653"/>
                  <a:pt x="2429" y="2653"/>
                  <a:pt x="2429" y="2653"/>
                </a:cubicBezTo>
                <a:cubicBezTo>
                  <a:pt x="2429" y="2823"/>
                  <a:pt x="2590" y="2960"/>
                  <a:pt x="2760" y="2960"/>
                </a:cubicBezTo>
                <a:cubicBezTo>
                  <a:pt x="2929" y="2960"/>
                  <a:pt x="3075" y="2823"/>
                  <a:pt x="3075" y="2653"/>
                </a:cubicBezTo>
                <a:lnTo>
                  <a:pt x="3075" y="587"/>
                </a:lnTo>
                <a:close/>
                <a:moveTo>
                  <a:pt x="589" y="2428"/>
                </a:moveTo>
                <a:cubicBezTo>
                  <a:pt x="1251" y="2428"/>
                  <a:pt x="1251" y="2428"/>
                  <a:pt x="1251" y="2428"/>
                </a:cubicBezTo>
                <a:cubicBezTo>
                  <a:pt x="1251" y="2624"/>
                  <a:pt x="1251" y="2624"/>
                  <a:pt x="1251" y="2624"/>
                </a:cubicBezTo>
                <a:cubicBezTo>
                  <a:pt x="589" y="2624"/>
                  <a:pt x="589" y="2624"/>
                  <a:pt x="589" y="2624"/>
                </a:cubicBezTo>
                <a:lnTo>
                  <a:pt x="589" y="2428"/>
                </a:lnTo>
                <a:close/>
                <a:moveTo>
                  <a:pt x="589" y="2028"/>
                </a:moveTo>
                <a:cubicBezTo>
                  <a:pt x="1439" y="2028"/>
                  <a:pt x="1439" y="2028"/>
                  <a:pt x="1439" y="2028"/>
                </a:cubicBezTo>
                <a:cubicBezTo>
                  <a:pt x="1439" y="2232"/>
                  <a:pt x="1439" y="2232"/>
                  <a:pt x="1439" y="2232"/>
                </a:cubicBezTo>
                <a:cubicBezTo>
                  <a:pt x="589" y="2232"/>
                  <a:pt x="589" y="2232"/>
                  <a:pt x="589" y="2232"/>
                </a:cubicBezTo>
                <a:lnTo>
                  <a:pt x="589" y="2028"/>
                </a:lnTo>
                <a:close/>
                <a:moveTo>
                  <a:pt x="1840" y="2232"/>
                </a:moveTo>
                <a:cubicBezTo>
                  <a:pt x="1636" y="2232"/>
                  <a:pt x="1636" y="2232"/>
                  <a:pt x="1636" y="2232"/>
                </a:cubicBezTo>
                <a:cubicBezTo>
                  <a:pt x="1636" y="2028"/>
                  <a:pt x="1636" y="2028"/>
                  <a:pt x="1636" y="2028"/>
                </a:cubicBezTo>
                <a:cubicBezTo>
                  <a:pt x="1840" y="2028"/>
                  <a:pt x="1840" y="2028"/>
                  <a:pt x="1840" y="2028"/>
                </a:cubicBezTo>
                <a:lnTo>
                  <a:pt x="1840" y="2232"/>
                </a:lnTo>
                <a:close/>
                <a:moveTo>
                  <a:pt x="1439" y="1635"/>
                </a:moveTo>
                <a:cubicBezTo>
                  <a:pt x="1840" y="1635"/>
                  <a:pt x="1840" y="1635"/>
                  <a:pt x="1840" y="1635"/>
                </a:cubicBezTo>
                <a:cubicBezTo>
                  <a:pt x="1840" y="1840"/>
                  <a:pt x="1840" y="1840"/>
                  <a:pt x="1840" y="1840"/>
                </a:cubicBezTo>
                <a:cubicBezTo>
                  <a:pt x="1439" y="1840"/>
                  <a:pt x="1439" y="1840"/>
                  <a:pt x="1439" y="1840"/>
                </a:cubicBezTo>
                <a:lnTo>
                  <a:pt x="1439" y="1635"/>
                </a:lnTo>
                <a:close/>
                <a:moveTo>
                  <a:pt x="589" y="597"/>
                </a:moveTo>
                <a:cubicBezTo>
                  <a:pt x="1840" y="597"/>
                  <a:pt x="1840" y="597"/>
                  <a:pt x="1840" y="597"/>
                </a:cubicBezTo>
                <a:cubicBezTo>
                  <a:pt x="1840" y="1439"/>
                  <a:pt x="1840" y="1439"/>
                  <a:pt x="1840" y="1439"/>
                </a:cubicBezTo>
                <a:cubicBezTo>
                  <a:pt x="589" y="1439"/>
                  <a:pt x="589" y="1439"/>
                  <a:pt x="589" y="1439"/>
                </a:cubicBezTo>
                <a:lnTo>
                  <a:pt x="589" y="597"/>
                </a:lnTo>
                <a:close/>
                <a:moveTo>
                  <a:pt x="1243" y="1840"/>
                </a:moveTo>
                <a:cubicBezTo>
                  <a:pt x="589" y="1840"/>
                  <a:pt x="589" y="1840"/>
                  <a:pt x="589" y="1840"/>
                </a:cubicBezTo>
                <a:cubicBezTo>
                  <a:pt x="589" y="1635"/>
                  <a:pt x="589" y="1635"/>
                  <a:pt x="589" y="1635"/>
                </a:cubicBezTo>
                <a:cubicBezTo>
                  <a:pt x="1243" y="1635"/>
                  <a:pt x="1243" y="1635"/>
                  <a:pt x="1243" y="1635"/>
                </a:cubicBezTo>
                <a:lnTo>
                  <a:pt x="1243" y="1840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7700" y="3161394"/>
            <a:ext cx="5212080" cy="3025086"/>
          </a:xfrm>
          <a:prstGeom prst="rect">
            <a:avLst/>
          </a:prstGeom>
          <a:noFill/>
          <a:ln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1" y="4092885"/>
            <a:ext cx="487680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开题报告的研究目的、意义要开门见山地表达出来，以便有关专家能够较明确地知道你的研究价值。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</a:rPr>
              <a:t>开题报告的研究目的、意义要开门见山地表达出来。开题报告的研究目的、意义要开门见山地表达出来，以便有关专家能够较明确地知道你的研究价值。开题报告的研究目的、意义要开门见山地表达出来。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75932" y="3297999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实践意义</a:t>
            </a:r>
          </a:p>
        </p:txBody>
      </p:sp>
      <p:sp>
        <p:nvSpPr>
          <p:cNvPr id="8" name="矩形 7"/>
          <p:cNvSpPr/>
          <p:nvPr/>
        </p:nvSpPr>
        <p:spPr>
          <a:xfrm>
            <a:off x="6346192" y="3161394"/>
            <a:ext cx="5212080" cy="3025086"/>
          </a:xfrm>
          <a:prstGeom prst="rect">
            <a:avLst/>
          </a:prstGeom>
          <a:noFill/>
          <a:ln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1293" y="4092885"/>
            <a:ext cx="487680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开题报告的研究目的、意义要开门见山地表达出来，以便有关专家能够较明确地知道你的研究价值。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</a:rPr>
              <a:t>开题报告的研究目的、意义要开门见山地表达出来。开题报告的研究目的、意义要开门见山地表达出来，以便有关专家能够较明确地知道你的研究价值。开题报告的研究目的、意义要开门见山地表达出来。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书写"/>
          <p:cNvSpPr/>
          <p:nvPr/>
        </p:nvSpPr>
        <p:spPr bwMode="auto">
          <a:xfrm>
            <a:off x="8624572" y="1710365"/>
            <a:ext cx="655320" cy="655320"/>
          </a:xfrm>
          <a:custGeom>
            <a:avLst/>
            <a:gdLst>
              <a:gd name="T0" fmla="*/ 1362577 w 3409"/>
              <a:gd name="T1" fmla="*/ 0 h 3216"/>
              <a:gd name="T2" fmla="*/ 1238994 w 3409"/>
              <a:gd name="T3" fmla="*/ 128869 h 3216"/>
              <a:gd name="T4" fmla="*/ 338532 w 3409"/>
              <a:gd name="T5" fmla="*/ 620579 h 3216"/>
              <a:gd name="T6" fmla="*/ 302091 w 3409"/>
              <a:gd name="T7" fmla="*/ 646458 h 3216"/>
              <a:gd name="T8" fmla="*/ 128336 w 3409"/>
              <a:gd name="T9" fmla="*/ 1570197 h 3216"/>
              <a:gd name="T10" fmla="*/ 1298145 w 3409"/>
              <a:gd name="T11" fmla="*/ 1152428 h 3216"/>
              <a:gd name="T12" fmla="*/ 1426481 w 3409"/>
              <a:gd name="T13" fmla="*/ 1634632 h 3216"/>
              <a:gd name="T14" fmla="*/ 1362577 w 3409"/>
              <a:gd name="T15" fmla="*/ 1698538 h 3216"/>
              <a:gd name="T16" fmla="*/ 0 w 3409"/>
              <a:gd name="T17" fmla="*/ 1698538 h 3216"/>
              <a:gd name="T18" fmla="*/ 0 w 3409"/>
              <a:gd name="T19" fmla="*/ 574102 h 3216"/>
              <a:gd name="T20" fmla="*/ 7922 w 3409"/>
              <a:gd name="T21" fmla="*/ 543469 h 3216"/>
              <a:gd name="T22" fmla="*/ 303147 w 3409"/>
              <a:gd name="T23" fmla="*/ 0 h 3216"/>
              <a:gd name="T24" fmla="*/ 214421 w 3409"/>
              <a:gd name="T25" fmla="*/ 1143978 h 3216"/>
              <a:gd name="T26" fmla="*/ 371804 w 3409"/>
              <a:gd name="T27" fmla="*/ 1037819 h 3216"/>
              <a:gd name="T28" fmla="*/ 424617 w 3409"/>
              <a:gd name="T29" fmla="*/ 1292917 h 3216"/>
              <a:gd name="T30" fmla="*/ 414054 w 3409"/>
              <a:gd name="T31" fmla="*/ 1375309 h 3216"/>
              <a:gd name="T32" fmla="*/ 649072 w 3409"/>
              <a:gd name="T33" fmla="*/ 1408054 h 3216"/>
              <a:gd name="T34" fmla="*/ 908913 w 3409"/>
              <a:gd name="T35" fmla="*/ 1447666 h 3216"/>
              <a:gd name="T36" fmla="*/ 742552 w 3409"/>
              <a:gd name="T37" fmla="*/ 1344676 h 3216"/>
              <a:gd name="T38" fmla="*/ 592034 w 3409"/>
              <a:gd name="T39" fmla="*/ 1330416 h 3216"/>
              <a:gd name="T40" fmla="*/ 604181 w 3409"/>
              <a:gd name="T41" fmla="*/ 1279185 h 3216"/>
              <a:gd name="T42" fmla="*/ 665973 w 3409"/>
              <a:gd name="T43" fmla="*/ 1070565 h 3216"/>
              <a:gd name="T44" fmla="*/ 433067 w 3409"/>
              <a:gd name="T45" fmla="*/ 1185702 h 3216"/>
              <a:gd name="T46" fmla="*/ 474261 w 3409"/>
              <a:gd name="T47" fmla="*/ 954899 h 3216"/>
              <a:gd name="T48" fmla="*/ 354904 w 3409"/>
              <a:gd name="T49" fmla="*/ 173234 h 3216"/>
              <a:gd name="T50" fmla="*/ 281494 w 3409"/>
              <a:gd name="T51" fmla="*/ 577799 h 3216"/>
              <a:gd name="T52" fmla="*/ 960669 w 3409"/>
              <a:gd name="T53" fmla="*/ 921626 h 3216"/>
              <a:gd name="T54" fmla="*/ 931622 w 3409"/>
              <a:gd name="T55" fmla="*/ 1204716 h 3216"/>
              <a:gd name="T56" fmla="*/ 946410 w 3409"/>
              <a:gd name="T57" fmla="*/ 1309818 h 3216"/>
              <a:gd name="T58" fmla="*/ 1019292 w 3409"/>
              <a:gd name="T59" fmla="*/ 1256474 h 3216"/>
              <a:gd name="T60" fmla="*/ 960669 w 3409"/>
              <a:gd name="T61" fmla="*/ 921626 h 3216"/>
              <a:gd name="T62" fmla="*/ 1629283 w 3409"/>
              <a:gd name="T63" fmla="*/ 193304 h 3216"/>
              <a:gd name="T64" fmla="*/ 1383702 w 3409"/>
              <a:gd name="T65" fmla="*/ 199642 h 3216"/>
              <a:gd name="T66" fmla="*/ 1647767 w 3409"/>
              <a:gd name="T67" fmla="*/ 353862 h 3216"/>
              <a:gd name="T68" fmla="*/ 1476653 w 3409"/>
              <a:gd name="T69" fmla="*/ 773743 h 3216"/>
              <a:gd name="T70" fmla="*/ 1793003 w 3409"/>
              <a:gd name="T71" fmla="*/ 366538 h 3216"/>
              <a:gd name="T72" fmla="*/ 1770294 w 3409"/>
              <a:gd name="T73" fmla="*/ 314251 h 3216"/>
              <a:gd name="T74" fmla="*/ 1352014 w 3409"/>
              <a:gd name="T75" fmla="*/ 252985 h 3216"/>
              <a:gd name="T76" fmla="*/ 1255894 w 3409"/>
              <a:gd name="T77" fmla="*/ 1023559 h 3216"/>
              <a:gd name="T78" fmla="*/ 1352014 w 3409"/>
              <a:gd name="T79" fmla="*/ 252985 h 32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9" h="3216">
                <a:moveTo>
                  <a:pt x="646" y="0"/>
                </a:moveTo>
                <a:cubicBezTo>
                  <a:pt x="2580" y="0"/>
                  <a:pt x="2580" y="0"/>
                  <a:pt x="2580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346" y="244"/>
                  <a:pt x="2346" y="244"/>
                  <a:pt x="2346" y="244"/>
                </a:cubicBezTo>
                <a:cubicBezTo>
                  <a:pt x="810" y="244"/>
                  <a:pt x="810" y="244"/>
                  <a:pt x="810" y="244"/>
                </a:cubicBezTo>
                <a:cubicBezTo>
                  <a:pt x="641" y="1175"/>
                  <a:pt x="641" y="1175"/>
                  <a:pt x="641" y="1175"/>
                </a:cubicBezTo>
                <a:cubicBezTo>
                  <a:pt x="630" y="1234"/>
                  <a:pt x="630" y="1234"/>
                  <a:pt x="630" y="1234"/>
                </a:cubicBezTo>
                <a:cubicBezTo>
                  <a:pt x="572" y="1224"/>
                  <a:pt x="572" y="1224"/>
                  <a:pt x="572" y="1224"/>
                </a:cubicBezTo>
                <a:cubicBezTo>
                  <a:pt x="243" y="1169"/>
                  <a:pt x="243" y="1169"/>
                  <a:pt x="243" y="1169"/>
                </a:cubicBezTo>
                <a:cubicBezTo>
                  <a:pt x="243" y="2973"/>
                  <a:pt x="243" y="2973"/>
                  <a:pt x="243" y="2973"/>
                </a:cubicBezTo>
                <a:cubicBezTo>
                  <a:pt x="2458" y="2973"/>
                  <a:pt x="2458" y="2973"/>
                  <a:pt x="2458" y="2973"/>
                </a:cubicBezTo>
                <a:cubicBezTo>
                  <a:pt x="2458" y="2182"/>
                  <a:pt x="2458" y="2182"/>
                  <a:pt x="2458" y="2182"/>
                </a:cubicBezTo>
                <a:cubicBezTo>
                  <a:pt x="2701" y="1862"/>
                  <a:pt x="2701" y="1862"/>
                  <a:pt x="2701" y="1862"/>
                </a:cubicBezTo>
                <a:cubicBezTo>
                  <a:pt x="2701" y="3095"/>
                  <a:pt x="2701" y="3095"/>
                  <a:pt x="2701" y="3095"/>
                </a:cubicBezTo>
                <a:cubicBezTo>
                  <a:pt x="2701" y="3216"/>
                  <a:pt x="2701" y="3216"/>
                  <a:pt x="2701" y="3216"/>
                </a:cubicBezTo>
                <a:cubicBezTo>
                  <a:pt x="2580" y="3216"/>
                  <a:pt x="2580" y="3216"/>
                  <a:pt x="2580" y="3216"/>
                </a:cubicBezTo>
                <a:cubicBezTo>
                  <a:pt x="122" y="3216"/>
                  <a:pt x="122" y="3216"/>
                  <a:pt x="122" y="3216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095"/>
                  <a:pt x="0" y="3095"/>
                  <a:pt x="0" y="3095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5" y="1029"/>
                  <a:pt x="15" y="1029"/>
                  <a:pt x="15" y="1029"/>
                </a:cubicBezTo>
                <a:cubicBezTo>
                  <a:pt x="539" y="64"/>
                  <a:pt x="539" y="64"/>
                  <a:pt x="539" y="64"/>
                </a:cubicBezTo>
                <a:cubicBezTo>
                  <a:pt x="574" y="0"/>
                  <a:pt x="574" y="0"/>
                  <a:pt x="574" y="0"/>
                </a:cubicBezTo>
                <a:cubicBezTo>
                  <a:pt x="646" y="0"/>
                  <a:pt x="646" y="0"/>
                  <a:pt x="646" y="0"/>
                </a:cubicBezTo>
                <a:close/>
                <a:moveTo>
                  <a:pt x="406" y="2166"/>
                </a:moveTo>
                <a:cubicBezTo>
                  <a:pt x="567" y="2251"/>
                  <a:pt x="567" y="2251"/>
                  <a:pt x="567" y="2251"/>
                </a:cubicBezTo>
                <a:cubicBezTo>
                  <a:pt x="572" y="2241"/>
                  <a:pt x="717" y="1843"/>
                  <a:pt x="704" y="1965"/>
                </a:cubicBezTo>
                <a:cubicBezTo>
                  <a:pt x="692" y="2084"/>
                  <a:pt x="615" y="2249"/>
                  <a:pt x="647" y="2358"/>
                </a:cubicBezTo>
                <a:cubicBezTo>
                  <a:pt x="670" y="2436"/>
                  <a:pt x="719" y="2473"/>
                  <a:pt x="804" y="2448"/>
                </a:cubicBezTo>
                <a:cubicBezTo>
                  <a:pt x="839" y="2438"/>
                  <a:pt x="880" y="2419"/>
                  <a:pt x="923" y="2395"/>
                </a:cubicBezTo>
                <a:cubicBezTo>
                  <a:pt x="858" y="2470"/>
                  <a:pt x="802" y="2543"/>
                  <a:pt x="784" y="2604"/>
                </a:cubicBezTo>
                <a:cubicBezTo>
                  <a:pt x="758" y="2691"/>
                  <a:pt x="781" y="2756"/>
                  <a:pt x="879" y="2785"/>
                </a:cubicBezTo>
                <a:cubicBezTo>
                  <a:pt x="1012" y="2824"/>
                  <a:pt x="1133" y="2736"/>
                  <a:pt x="1229" y="2666"/>
                </a:cubicBezTo>
                <a:cubicBezTo>
                  <a:pt x="1239" y="2658"/>
                  <a:pt x="1248" y="2651"/>
                  <a:pt x="1257" y="2645"/>
                </a:cubicBezTo>
                <a:cubicBezTo>
                  <a:pt x="1367" y="2786"/>
                  <a:pt x="1720" y="2741"/>
                  <a:pt x="1721" y="2741"/>
                </a:cubicBezTo>
                <a:cubicBezTo>
                  <a:pt x="1698" y="2560"/>
                  <a:pt x="1698" y="2560"/>
                  <a:pt x="1698" y="2560"/>
                </a:cubicBezTo>
                <a:cubicBezTo>
                  <a:pt x="1697" y="2560"/>
                  <a:pt x="1415" y="2596"/>
                  <a:pt x="1406" y="2546"/>
                </a:cubicBezTo>
                <a:cubicBezTo>
                  <a:pt x="1388" y="2453"/>
                  <a:pt x="1337" y="2426"/>
                  <a:pt x="1262" y="2440"/>
                </a:cubicBezTo>
                <a:cubicBezTo>
                  <a:pt x="1216" y="2449"/>
                  <a:pt x="1172" y="2481"/>
                  <a:pt x="1121" y="2519"/>
                </a:cubicBezTo>
                <a:cubicBezTo>
                  <a:pt x="1079" y="2549"/>
                  <a:pt x="1030" y="2585"/>
                  <a:pt x="988" y="2602"/>
                </a:cubicBezTo>
                <a:cubicBezTo>
                  <a:pt x="1024" y="2552"/>
                  <a:pt x="1085" y="2486"/>
                  <a:pt x="1144" y="2422"/>
                </a:cubicBezTo>
                <a:cubicBezTo>
                  <a:pt x="1232" y="2326"/>
                  <a:pt x="1316" y="2235"/>
                  <a:pt x="1334" y="2167"/>
                </a:cubicBezTo>
                <a:cubicBezTo>
                  <a:pt x="1354" y="2089"/>
                  <a:pt x="1327" y="2045"/>
                  <a:pt x="1261" y="2027"/>
                </a:cubicBezTo>
                <a:cubicBezTo>
                  <a:pt x="1195" y="2010"/>
                  <a:pt x="1095" y="2074"/>
                  <a:pt x="984" y="2145"/>
                </a:cubicBezTo>
                <a:cubicBezTo>
                  <a:pt x="928" y="2181"/>
                  <a:pt x="869" y="2218"/>
                  <a:pt x="820" y="2245"/>
                </a:cubicBezTo>
                <a:cubicBezTo>
                  <a:pt x="826" y="2173"/>
                  <a:pt x="849" y="2064"/>
                  <a:pt x="868" y="1971"/>
                </a:cubicBezTo>
                <a:cubicBezTo>
                  <a:pt x="882" y="1905"/>
                  <a:pt x="894" y="1846"/>
                  <a:pt x="898" y="1808"/>
                </a:cubicBezTo>
                <a:cubicBezTo>
                  <a:pt x="990" y="1069"/>
                  <a:pt x="408" y="2163"/>
                  <a:pt x="406" y="2166"/>
                </a:cubicBezTo>
                <a:close/>
                <a:moveTo>
                  <a:pt x="672" y="328"/>
                </a:moveTo>
                <a:cubicBezTo>
                  <a:pt x="279" y="1052"/>
                  <a:pt x="279" y="1052"/>
                  <a:pt x="279" y="1052"/>
                </a:cubicBezTo>
                <a:cubicBezTo>
                  <a:pt x="533" y="1094"/>
                  <a:pt x="533" y="1094"/>
                  <a:pt x="533" y="1094"/>
                </a:cubicBezTo>
                <a:cubicBezTo>
                  <a:pt x="672" y="328"/>
                  <a:pt x="672" y="328"/>
                  <a:pt x="672" y="328"/>
                </a:cubicBezTo>
                <a:close/>
                <a:moveTo>
                  <a:pt x="1819" y="1745"/>
                </a:moveTo>
                <a:cubicBezTo>
                  <a:pt x="1730" y="2262"/>
                  <a:pt x="1730" y="2262"/>
                  <a:pt x="1730" y="2262"/>
                </a:cubicBezTo>
                <a:cubicBezTo>
                  <a:pt x="1764" y="2281"/>
                  <a:pt x="1764" y="2281"/>
                  <a:pt x="1764" y="2281"/>
                </a:cubicBezTo>
                <a:cubicBezTo>
                  <a:pt x="1723" y="2439"/>
                  <a:pt x="1723" y="2439"/>
                  <a:pt x="1723" y="2439"/>
                </a:cubicBezTo>
                <a:cubicBezTo>
                  <a:pt x="1792" y="2480"/>
                  <a:pt x="1792" y="2480"/>
                  <a:pt x="1792" y="2480"/>
                </a:cubicBezTo>
                <a:cubicBezTo>
                  <a:pt x="1905" y="2364"/>
                  <a:pt x="1905" y="2364"/>
                  <a:pt x="1905" y="2364"/>
                </a:cubicBezTo>
                <a:cubicBezTo>
                  <a:pt x="1930" y="2379"/>
                  <a:pt x="1930" y="2379"/>
                  <a:pt x="1930" y="2379"/>
                </a:cubicBezTo>
                <a:cubicBezTo>
                  <a:pt x="2319" y="2038"/>
                  <a:pt x="2319" y="2038"/>
                  <a:pt x="2319" y="2038"/>
                </a:cubicBezTo>
                <a:cubicBezTo>
                  <a:pt x="1819" y="1745"/>
                  <a:pt x="1819" y="1745"/>
                  <a:pt x="1819" y="1745"/>
                </a:cubicBezTo>
                <a:close/>
                <a:moveTo>
                  <a:pt x="3094" y="444"/>
                </a:moveTo>
                <a:cubicBezTo>
                  <a:pt x="3085" y="366"/>
                  <a:pt x="3085" y="366"/>
                  <a:pt x="3085" y="366"/>
                </a:cubicBezTo>
                <a:cubicBezTo>
                  <a:pt x="2885" y="248"/>
                  <a:pt x="2885" y="248"/>
                  <a:pt x="2885" y="248"/>
                </a:cubicBezTo>
                <a:cubicBezTo>
                  <a:pt x="2620" y="378"/>
                  <a:pt x="2620" y="378"/>
                  <a:pt x="2620" y="378"/>
                </a:cubicBezTo>
                <a:cubicBezTo>
                  <a:pt x="2848" y="511"/>
                  <a:pt x="2848" y="511"/>
                  <a:pt x="2848" y="511"/>
                </a:cubicBezTo>
                <a:cubicBezTo>
                  <a:pt x="3120" y="670"/>
                  <a:pt x="3120" y="670"/>
                  <a:pt x="3120" y="670"/>
                </a:cubicBezTo>
                <a:cubicBezTo>
                  <a:pt x="3201" y="718"/>
                  <a:pt x="3201" y="718"/>
                  <a:pt x="3201" y="718"/>
                </a:cubicBezTo>
                <a:cubicBezTo>
                  <a:pt x="3126" y="1003"/>
                  <a:pt x="2993" y="1253"/>
                  <a:pt x="2796" y="1465"/>
                </a:cubicBezTo>
                <a:cubicBezTo>
                  <a:pt x="2929" y="1589"/>
                  <a:pt x="2929" y="1589"/>
                  <a:pt x="2929" y="1589"/>
                </a:cubicBezTo>
                <a:cubicBezTo>
                  <a:pt x="3163" y="1336"/>
                  <a:pt x="3316" y="1037"/>
                  <a:pt x="3395" y="694"/>
                </a:cubicBezTo>
                <a:cubicBezTo>
                  <a:pt x="3409" y="629"/>
                  <a:pt x="3409" y="629"/>
                  <a:pt x="3409" y="629"/>
                </a:cubicBezTo>
                <a:cubicBezTo>
                  <a:pt x="3352" y="595"/>
                  <a:pt x="3352" y="595"/>
                  <a:pt x="3352" y="595"/>
                </a:cubicBezTo>
                <a:cubicBezTo>
                  <a:pt x="3094" y="444"/>
                  <a:pt x="3094" y="444"/>
                  <a:pt x="3094" y="444"/>
                </a:cubicBezTo>
                <a:close/>
                <a:moveTo>
                  <a:pt x="2560" y="479"/>
                </a:moveTo>
                <a:cubicBezTo>
                  <a:pt x="2250" y="824"/>
                  <a:pt x="2026" y="1215"/>
                  <a:pt x="1878" y="1645"/>
                </a:cubicBezTo>
                <a:cubicBezTo>
                  <a:pt x="2044" y="1743"/>
                  <a:pt x="2211" y="1841"/>
                  <a:pt x="2378" y="1938"/>
                </a:cubicBezTo>
                <a:cubicBezTo>
                  <a:pt x="2664" y="1579"/>
                  <a:pt x="2893" y="1191"/>
                  <a:pt x="3060" y="772"/>
                </a:cubicBezTo>
                <a:cubicBezTo>
                  <a:pt x="2894" y="675"/>
                  <a:pt x="2727" y="577"/>
                  <a:pt x="2560" y="479"/>
                </a:cubicBezTo>
                <a:close/>
              </a:path>
            </a:pathLst>
          </a:custGeom>
          <a:solidFill>
            <a:srgbClr val="4E535D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89549" y="1173834"/>
            <a:ext cx="1728382" cy="1728382"/>
            <a:chOff x="1913897" y="2844801"/>
            <a:chExt cx="1728382" cy="1728382"/>
          </a:xfrm>
        </p:grpSpPr>
        <p:sp>
          <p:nvSpPr>
            <p:cNvPr id="12" name="椭圆 11"/>
            <p:cNvSpPr/>
            <p:nvPr/>
          </p:nvSpPr>
          <p:spPr>
            <a:xfrm>
              <a:off x="2102979" y="3033883"/>
              <a:ext cx="1350218" cy="1350218"/>
            </a:xfrm>
            <a:prstGeom prst="ellipse">
              <a:avLst/>
            </a:prstGeom>
            <a:noFill/>
            <a:ln w="19050">
              <a:solidFill>
                <a:srgbClr val="4E53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002169" y="2933073"/>
              <a:ext cx="1551839" cy="1551839"/>
            </a:xfrm>
            <a:prstGeom prst="ellipse">
              <a:avLst/>
            </a:prstGeom>
            <a:noFill/>
            <a:ln w="6350">
              <a:solidFill>
                <a:srgbClr val="4E53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913897" y="2844801"/>
              <a:ext cx="1728382" cy="1728382"/>
            </a:xfrm>
            <a:prstGeom prst="ellipse">
              <a:avLst/>
            </a:prstGeom>
            <a:noFill/>
            <a:ln w="6350">
              <a:solidFill>
                <a:srgbClr val="4E53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88041" y="1173834"/>
            <a:ext cx="1728382" cy="1728382"/>
            <a:chOff x="1913897" y="2844801"/>
            <a:chExt cx="1728382" cy="1728382"/>
          </a:xfrm>
        </p:grpSpPr>
        <p:sp>
          <p:nvSpPr>
            <p:cNvPr id="17" name="椭圆 16"/>
            <p:cNvSpPr/>
            <p:nvPr/>
          </p:nvSpPr>
          <p:spPr>
            <a:xfrm>
              <a:off x="2102979" y="3033883"/>
              <a:ext cx="1350218" cy="1350218"/>
            </a:xfrm>
            <a:prstGeom prst="ellipse">
              <a:avLst/>
            </a:prstGeom>
            <a:noFill/>
            <a:ln w="19050">
              <a:solidFill>
                <a:srgbClr val="4E53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002169" y="2933073"/>
              <a:ext cx="1551839" cy="1551839"/>
            </a:xfrm>
            <a:prstGeom prst="ellipse">
              <a:avLst/>
            </a:prstGeom>
            <a:noFill/>
            <a:ln w="6350">
              <a:solidFill>
                <a:srgbClr val="4E53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13897" y="2844801"/>
              <a:ext cx="1728382" cy="1728382"/>
            </a:xfrm>
            <a:prstGeom prst="ellipse">
              <a:avLst/>
            </a:prstGeom>
            <a:noFill/>
            <a:ln w="6350">
              <a:solidFill>
                <a:srgbClr val="4E53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12801" y="3299028"/>
            <a:ext cx="4876800" cy="519913"/>
          </a:xfrm>
          <a:prstGeom prst="rect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7440" y="3297999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理论意义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6" y="323557"/>
            <a:ext cx="213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论文创新点</a:t>
            </a:r>
          </a:p>
        </p:txBody>
      </p:sp>
      <p:sp>
        <p:nvSpPr>
          <p:cNvPr id="3" name="发芽"/>
          <p:cNvSpPr/>
          <p:nvPr/>
        </p:nvSpPr>
        <p:spPr bwMode="auto">
          <a:xfrm>
            <a:off x="5175568" y="3826512"/>
            <a:ext cx="1564005" cy="2171065"/>
          </a:xfrm>
          <a:custGeom>
            <a:avLst/>
            <a:gdLst>
              <a:gd name="T0" fmla="*/ 704528 w 4844"/>
              <a:gd name="T1" fmla="*/ 1336636 h 6318"/>
              <a:gd name="T2" fmla="*/ 797459 w 4844"/>
              <a:gd name="T3" fmla="*/ 1364677 h 6318"/>
              <a:gd name="T4" fmla="*/ 920563 w 4844"/>
              <a:gd name="T5" fmla="*/ 1365280 h 6318"/>
              <a:gd name="T6" fmla="*/ 1065693 w 4844"/>
              <a:gd name="T7" fmla="*/ 1313720 h 6318"/>
              <a:gd name="T8" fmla="*/ 1188495 w 4844"/>
              <a:gd name="T9" fmla="*/ 1220551 h 6318"/>
              <a:gd name="T10" fmla="*/ 1269961 w 4844"/>
              <a:gd name="T11" fmla="*/ 1130396 h 6318"/>
              <a:gd name="T12" fmla="*/ 1352332 w 4844"/>
              <a:gd name="T13" fmla="*/ 1012502 h 6318"/>
              <a:gd name="T14" fmla="*/ 1443452 w 4844"/>
              <a:gd name="T15" fmla="*/ 845461 h 6318"/>
              <a:gd name="T16" fmla="*/ 1334530 w 4844"/>
              <a:gd name="T17" fmla="*/ 792996 h 6318"/>
              <a:gd name="T18" fmla="*/ 1167676 w 4844"/>
              <a:gd name="T19" fmla="*/ 794805 h 6318"/>
              <a:gd name="T20" fmla="*/ 996598 w 4844"/>
              <a:gd name="T21" fmla="*/ 825259 h 6318"/>
              <a:gd name="T22" fmla="*/ 842416 w 4844"/>
              <a:gd name="T23" fmla="*/ 893704 h 6318"/>
              <a:gd name="T24" fmla="*/ 771813 w 4844"/>
              <a:gd name="T25" fmla="*/ 950389 h 6318"/>
              <a:gd name="T26" fmla="*/ 712674 w 4844"/>
              <a:gd name="T27" fmla="*/ 1023357 h 6318"/>
              <a:gd name="T28" fmla="*/ 668924 w 4844"/>
              <a:gd name="T29" fmla="*/ 1115019 h 6318"/>
              <a:gd name="T30" fmla="*/ 643579 w 4844"/>
              <a:gd name="T31" fmla="*/ 1226883 h 6318"/>
              <a:gd name="T32" fmla="*/ 691554 w 4844"/>
              <a:gd name="T33" fmla="*/ 1710821 h 6318"/>
              <a:gd name="T34" fmla="*/ 604053 w 4844"/>
              <a:gd name="T35" fmla="*/ 1548906 h 6318"/>
              <a:gd name="T36" fmla="*/ 570562 w 4844"/>
              <a:gd name="T37" fmla="*/ 1438549 h 6318"/>
              <a:gd name="T38" fmla="*/ 554571 w 4844"/>
              <a:gd name="T39" fmla="*/ 1314926 h 6318"/>
              <a:gd name="T40" fmla="*/ 561812 w 4844"/>
              <a:gd name="T41" fmla="*/ 1177132 h 6318"/>
              <a:gd name="T42" fmla="*/ 596510 w 4844"/>
              <a:gd name="T43" fmla="*/ 1026372 h 6318"/>
              <a:gd name="T44" fmla="*/ 664097 w 4844"/>
              <a:gd name="T45" fmla="*/ 861743 h 6318"/>
              <a:gd name="T46" fmla="*/ 766683 w 4844"/>
              <a:gd name="T47" fmla="*/ 629271 h 6318"/>
              <a:gd name="T48" fmla="*/ 814054 w 4844"/>
              <a:gd name="T49" fmla="*/ 410368 h 6318"/>
              <a:gd name="T50" fmla="*/ 800778 w 4844"/>
              <a:gd name="T51" fmla="*/ 247246 h 6318"/>
              <a:gd name="T52" fmla="*/ 748278 w 4844"/>
              <a:gd name="T53" fmla="*/ 132367 h 6318"/>
              <a:gd name="T54" fmla="*/ 678580 w 4844"/>
              <a:gd name="T55" fmla="*/ 57892 h 6318"/>
              <a:gd name="T56" fmla="*/ 591984 w 4844"/>
              <a:gd name="T57" fmla="*/ 6935 h 6318"/>
              <a:gd name="T58" fmla="*/ 606769 w 4844"/>
              <a:gd name="T59" fmla="*/ 19900 h 6318"/>
              <a:gd name="T60" fmla="*/ 679183 w 4844"/>
              <a:gd name="T61" fmla="*/ 88044 h 6318"/>
              <a:gd name="T62" fmla="*/ 730175 w 4844"/>
              <a:gd name="T63" fmla="*/ 175786 h 6318"/>
              <a:gd name="T64" fmla="*/ 756425 w 4844"/>
              <a:gd name="T65" fmla="*/ 299710 h 6318"/>
              <a:gd name="T66" fmla="*/ 738019 w 4844"/>
              <a:gd name="T67" fmla="*/ 464340 h 6318"/>
              <a:gd name="T68" fmla="*/ 656252 w 4844"/>
              <a:gd name="T69" fmla="*/ 673594 h 6318"/>
              <a:gd name="T70" fmla="*/ 602243 w 4844"/>
              <a:gd name="T71" fmla="*/ 735104 h 6318"/>
              <a:gd name="T72" fmla="*/ 604657 w 4844"/>
              <a:gd name="T73" fmla="*/ 637714 h 6318"/>
              <a:gd name="T74" fmla="*/ 587459 w 4844"/>
              <a:gd name="T75" fmla="*/ 550273 h 6318"/>
              <a:gd name="T76" fmla="*/ 548536 w 4844"/>
              <a:gd name="T77" fmla="*/ 464642 h 6318"/>
              <a:gd name="T78" fmla="*/ 442027 w 4844"/>
              <a:gd name="T79" fmla="*/ 338305 h 6318"/>
              <a:gd name="T80" fmla="*/ 308665 w 4844"/>
              <a:gd name="T81" fmla="*/ 244231 h 6318"/>
              <a:gd name="T82" fmla="*/ 160518 w 4844"/>
              <a:gd name="T83" fmla="*/ 174278 h 6318"/>
              <a:gd name="T84" fmla="*/ 0 w 4844"/>
              <a:gd name="T85" fmla="*/ 123925 h 6318"/>
              <a:gd name="T86" fmla="*/ 25647 w 4844"/>
              <a:gd name="T87" fmla="*/ 404639 h 6318"/>
              <a:gd name="T88" fmla="*/ 84181 w 4844"/>
              <a:gd name="T89" fmla="*/ 609672 h 6318"/>
              <a:gd name="T90" fmla="*/ 165647 w 4844"/>
              <a:gd name="T91" fmla="*/ 749577 h 6318"/>
              <a:gd name="T92" fmla="*/ 259484 w 4844"/>
              <a:gd name="T93" fmla="*/ 837018 h 6318"/>
              <a:gd name="T94" fmla="*/ 355130 w 4844"/>
              <a:gd name="T95" fmla="*/ 883452 h 6318"/>
              <a:gd name="T96" fmla="*/ 442631 w 4844"/>
              <a:gd name="T97" fmla="*/ 900337 h 6318"/>
              <a:gd name="T98" fmla="*/ 486984 w 4844"/>
              <a:gd name="T99" fmla="*/ 950691 h 6318"/>
              <a:gd name="T100" fmla="*/ 416682 w 4844"/>
              <a:gd name="T101" fmla="*/ 1097229 h 6318"/>
              <a:gd name="T102" fmla="*/ 376251 w 4844"/>
              <a:gd name="T103" fmla="*/ 1234119 h 6318"/>
              <a:gd name="T104" fmla="*/ 360863 w 4844"/>
              <a:gd name="T105" fmla="*/ 1359853 h 6318"/>
              <a:gd name="T106" fmla="*/ 366294 w 4844"/>
              <a:gd name="T107" fmla="*/ 1474430 h 6318"/>
              <a:gd name="T108" fmla="*/ 400993 w 4844"/>
              <a:gd name="T109" fmla="*/ 1619763 h 6318"/>
              <a:gd name="T110" fmla="*/ 421510 w 4844"/>
              <a:gd name="T111" fmla="*/ 1735848 h 6318"/>
              <a:gd name="T112" fmla="*/ 300216 w 4844"/>
              <a:gd name="T113" fmla="*/ 1770522 h 6318"/>
              <a:gd name="T114" fmla="*/ 209699 w 4844"/>
              <a:gd name="T115" fmla="*/ 1820273 h 6318"/>
              <a:gd name="T116" fmla="*/ 158104 w 4844"/>
              <a:gd name="T117" fmla="*/ 1882386 h 6318"/>
              <a:gd name="T118" fmla="*/ 1013193 w 4844"/>
              <a:gd name="T119" fmla="*/ 1873642 h 6318"/>
              <a:gd name="T120" fmla="*/ 952848 w 4844"/>
              <a:gd name="T121" fmla="*/ 1811227 h 6318"/>
              <a:gd name="T122" fmla="*/ 852373 w 4844"/>
              <a:gd name="T123" fmla="*/ 1761778 h 6318"/>
              <a:gd name="T124" fmla="*/ 720218 w 4844"/>
              <a:gd name="T125" fmla="*/ 1730119 h 631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844" h="6318">
                <a:moveTo>
                  <a:pt x="2116" y="4309"/>
                </a:moveTo>
                <a:lnTo>
                  <a:pt x="2116" y="4309"/>
                </a:lnTo>
                <a:lnTo>
                  <a:pt x="2133" y="4322"/>
                </a:lnTo>
                <a:lnTo>
                  <a:pt x="2153" y="4335"/>
                </a:lnTo>
                <a:lnTo>
                  <a:pt x="2181" y="4353"/>
                </a:lnTo>
                <a:lnTo>
                  <a:pt x="2217" y="4374"/>
                </a:lnTo>
                <a:lnTo>
                  <a:pt x="2259" y="4396"/>
                </a:lnTo>
                <a:lnTo>
                  <a:pt x="2308" y="4421"/>
                </a:lnTo>
                <a:lnTo>
                  <a:pt x="2335" y="4433"/>
                </a:lnTo>
                <a:lnTo>
                  <a:pt x="2364" y="4444"/>
                </a:lnTo>
                <a:lnTo>
                  <a:pt x="2393" y="4456"/>
                </a:lnTo>
                <a:lnTo>
                  <a:pt x="2425" y="4468"/>
                </a:lnTo>
                <a:lnTo>
                  <a:pt x="2458" y="4480"/>
                </a:lnTo>
                <a:lnTo>
                  <a:pt x="2492" y="4490"/>
                </a:lnTo>
                <a:lnTo>
                  <a:pt x="2528" y="4500"/>
                </a:lnTo>
                <a:lnTo>
                  <a:pt x="2565" y="4509"/>
                </a:lnTo>
                <a:lnTo>
                  <a:pt x="2604" y="4518"/>
                </a:lnTo>
                <a:lnTo>
                  <a:pt x="2643" y="4526"/>
                </a:lnTo>
                <a:lnTo>
                  <a:pt x="2684" y="4531"/>
                </a:lnTo>
                <a:lnTo>
                  <a:pt x="2726" y="4537"/>
                </a:lnTo>
                <a:lnTo>
                  <a:pt x="2770" y="4540"/>
                </a:lnTo>
                <a:lnTo>
                  <a:pt x="2813" y="4542"/>
                </a:lnTo>
                <a:lnTo>
                  <a:pt x="2859" y="4543"/>
                </a:lnTo>
                <a:lnTo>
                  <a:pt x="2906" y="4542"/>
                </a:lnTo>
                <a:lnTo>
                  <a:pt x="2954" y="4540"/>
                </a:lnTo>
                <a:lnTo>
                  <a:pt x="3002" y="4535"/>
                </a:lnTo>
                <a:lnTo>
                  <a:pt x="3051" y="4528"/>
                </a:lnTo>
                <a:lnTo>
                  <a:pt x="3101" y="4519"/>
                </a:lnTo>
                <a:lnTo>
                  <a:pt x="3152" y="4508"/>
                </a:lnTo>
                <a:lnTo>
                  <a:pt x="3205" y="4494"/>
                </a:lnTo>
                <a:lnTo>
                  <a:pt x="3257" y="4479"/>
                </a:lnTo>
                <a:lnTo>
                  <a:pt x="3311" y="4460"/>
                </a:lnTo>
                <a:lnTo>
                  <a:pt x="3366" y="4439"/>
                </a:lnTo>
                <a:lnTo>
                  <a:pt x="3420" y="4414"/>
                </a:lnTo>
                <a:lnTo>
                  <a:pt x="3476" y="4387"/>
                </a:lnTo>
                <a:lnTo>
                  <a:pt x="3532" y="4357"/>
                </a:lnTo>
                <a:lnTo>
                  <a:pt x="3589" y="4324"/>
                </a:lnTo>
                <a:lnTo>
                  <a:pt x="3646" y="4287"/>
                </a:lnTo>
                <a:lnTo>
                  <a:pt x="3704" y="4247"/>
                </a:lnTo>
                <a:lnTo>
                  <a:pt x="3762" y="4202"/>
                </a:lnTo>
                <a:lnTo>
                  <a:pt x="3821" y="4155"/>
                </a:lnTo>
                <a:lnTo>
                  <a:pt x="3850" y="4130"/>
                </a:lnTo>
                <a:lnTo>
                  <a:pt x="3880" y="4104"/>
                </a:lnTo>
                <a:lnTo>
                  <a:pt x="3909" y="4077"/>
                </a:lnTo>
                <a:lnTo>
                  <a:pt x="3939" y="4048"/>
                </a:lnTo>
                <a:lnTo>
                  <a:pt x="3969" y="4019"/>
                </a:lnTo>
                <a:lnTo>
                  <a:pt x="3998" y="3989"/>
                </a:lnTo>
                <a:lnTo>
                  <a:pt x="4028" y="3959"/>
                </a:lnTo>
                <a:lnTo>
                  <a:pt x="4058" y="3927"/>
                </a:lnTo>
                <a:lnTo>
                  <a:pt x="4088" y="3893"/>
                </a:lnTo>
                <a:lnTo>
                  <a:pt x="4118" y="3859"/>
                </a:lnTo>
                <a:lnTo>
                  <a:pt x="4149" y="3824"/>
                </a:lnTo>
                <a:lnTo>
                  <a:pt x="4179" y="3787"/>
                </a:lnTo>
                <a:lnTo>
                  <a:pt x="4209" y="3749"/>
                </a:lnTo>
                <a:lnTo>
                  <a:pt x="4239" y="3710"/>
                </a:lnTo>
                <a:lnTo>
                  <a:pt x="4269" y="3671"/>
                </a:lnTo>
                <a:lnTo>
                  <a:pt x="4300" y="3630"/>
                </a:lnTo>
                <a:lnTo>
                  <a:pt x="4330" y="3588"/>
                </a:lnTo>
                <a:lnTo>
                  <a:pt x="4361" y="3544"/>
                </a:lnTo>
                <a:lnTo>
                  <a:pt x="4391" y="3500"/>
                </a:lnTo>
                <a:lnTo>
                  <a:pt x="4421" y="3454"/>
                </a:lnTo>
                <a:lnTo>
                  <a:pt x="4451" y="3407"/>
                </a:lnTo>
                <a:lnTo>
                  <a:pt x="4482" y="3358"/>
                </a:lnTo>
                <a:lnTo>
                  <a:pt x="4512" y="3309"/>
                </a:lnTo>
                <a:lnTo>
                  <a:pt x="4542" y="3257"/>
                </a:lnTo>
                <a:lnTo>
                  <a:pt x="4572" y="3206"/>
                </a:lnTo>
                <a:lnTo>
                  <a:pt x="4603" y="3153"/>
                </a:lnTo>
                <a:lnTo>
                  <a:pt x="4633" y="3097"/>
                </a:lnTo>
                <a:lnTo>
                  <a:pt x="4664" y="3041"/>
                </a:lnTo>
                <a:lnTo>
                  <a:pt x="4694" y="2984"/>
                </a:lnTo>
                <a:lnTo>
                  <a:pt x="4724" y="2925"/>
                </a:lnTo>
                <a:lnTo>
                  <a:pt x="4784" y="2804"/>
                </a:lnTo>
                <a:lnTo>
                  <a:pt x="4844" y="2675"/>
                </a:lnTo>
                <a:lnTo>
                  <a:pt x="4813" y="2671"/>
                </a:lnTo>
                <a:lnTo>
                  <a:pt x="4778" y="2665"/>
                </a:lnTo>
                <a:lnTo>
                  <a:pt x="4728" y="2659"/>
                </a:lnTo>
                <a:lnTo>
                  <a:pt x="4667" y="2651"/>
                </a:lnTo>
                <a:lnTo>
                  <a:pt x="4595" y="2643"/>
                </a:lnTo>
                <a:lnTo>
                  <a:pt x="4513" y="2636"/>
                </a:lnTo>
                <a:lnTo>
                  <a:pt x="4423" y="2630"/>
                </a:lnTo>
                <a:lnTo>
                  <a:pt x="4324" y="2625"/>
                </a:lnTo>
                <a:lnTo>
                  <a:pt x="4272" y="2624"/>
                </a:lnTo>
                <a:lnTo>
                  <a:pt x="4219" y="2624"/>
                </a:lnTo>
                <a:lnTo>
                  <a:pt x="4163" y="2624"/>
                </a:lnTo>
                <a:lnTo>
                  <a:pt x="4107" y="2624"/>
                </a:lnTo>
                <a:lnTo>
                  <a:pt x="4049" y="2626"/>
                </a:lnTo>
                <a:lnTo>
                  <a:pt x="3990" y="2628"/>
                </a:lnTo>
                <a:lnTo>
                  <a:pt x="3930" y="2632"/>
                </a:lnTo>
                <a:lnTo>
                  <a:pt x="3870" y="2636"/>
                </a:lnTo>
                <a:lnTo>
                  <a:pt x="3808" y="2642"/>
                </a:lnTo>
                <a:lnTo>
                  <a:pt x="3746" y="2648"/>
                </a:lnTo>
                <a:lnTo>
                  <a:pt x="3683" y="2657"/>
                </a:lnTo>
                <a:lnTo>
                  <a:pt x="3620" y="2666"/>
                </a:lnTo>
                <a:lnTo>
                  <a:pt x="3557" y="2677"/>
                </a:lnTo>
                <a:lnTo>
                  <a:pt x="3494" y="2690"/>
                </a:lnTo>
                <a:lnTo>
                  <a:pt x="3430" y="2704"/>
                </a:lnTo>
                <a:lnTo>
                  <a:pt x="3367" y="2720"/>
                </a:lnTo>
                <a:lnTo>
                  <a:pt x="3303" y="2737"/>
                </a:lnTo>
                <a:lnTo>
                  <a:pt x="3241" y="2756"/>
                </a:lnTo>
                <a:lnTo>
                  <a:pt x="3178" y="2777"/>
                </a:lnTo>
                <a:lnTo>
                  <a:pt x="3117" y="2800"/>
                </a:lnTo>
                <a:lnTo>
                  <a:pt x="3055" y="2825"/>
                </a:lnTo>
                <a:lnTo>
                  <a:pt x="2995" y="2851"/>
                </a:lnTo>
                <a:lnTo>
                  <a:pt x="2936" y="2880"/>
                </a:lnTo>
                <a:lnTo>
                  <a:pt x="2877" y="2913"/>
                </a:lnTo>
                <a:lnTo>
                  <a:pt x="2820" y="2946"/>
                </a:lnTo>
                <a:lnTo>
                  <a:pt x="2792" y="2964"/>
                </a:lnTo>
                <a:lnTo>
                  <a:pt x="2764" y="2982"/>
                </a:lnTo>
                <a:lnTo>
                  <a:pt x="2738" y="3001"/>
                </a:lnTo>
                <a:lnTo>
                  <a:pt x="2711" y="3020"/>
                </a:lnTo>
                <a:lnTo>
                  <a:pt x="2684" y="3041"/>
                </a:lnTo>
                <a:lnTo>
                  <a:pt x="2658" y="3061"/>
                </a:lnTo>
                <a:lnTo>
                  <a:pt x="2632" y="3082"/>
                </a:lnTo>
                <a:lnTo>
                  <a:pt x="2607" y="3105"/>
                </a:lnTo>
                <a:lnTo>
                  <a:pt x="2582" y="3128"/>
                </a:lnTo>
                <a:lnTo>
                  <a:pt x="2558" y="3152"/>
                </a:lnTo>
                <a:lnTo>
                  <a:pt x="2533" y="3175"/>
                </a:lnTo>
                <a:lnTo>
                  <a:pt x="2510" y="3199"/>
                </a:lnTo>
                <a:lnTo>
                  <a:pt x="2488" y="3225"/>
                </a:lnTo>
                <a:lnTo>
                  <a:pt x="2465" y="3252"/>
                </a:lnTo>
                <a:lnTo>
                  <a:pt x="2443" y="3279"/>
                </a:lnTo>
                <a:lnTo>
                  <a:pt x="2422" y="3307"/>
                </a:lnTo>
                <a:lnTo>
                  <a:pt x="2402" y="3334"/>
                </a:lnTo>
                <a:lnTo>
                  <a:pt x="2382" y="3363"/>
                </a:lnTo>
                <a:lnTo>
                  <a:pt x="2362" y="3394"/>
                </a:lnTo>
                <a:lnTo>
                  <a:pt x="2343" y="3424"/>
                </a:lnTo>
                <a:lnTo>
                  <a:pt x="2325" y="3456"/>
                </a:lnTo>
                <a:lnTo>
                  <a:pt x="2307" y="3487"/>
                </a:lnTo>
                <a:lnTo>
                  <a:pt x="2290" y="3521"/>
                </a:lnTo>
                <a:lnTo>
                  <a:pt x="2275" y="3554"/>
                </a:lnTo>
                <a:lnTo>
                  <a:pt x="2259" y="3589"/>
                </a:lnTo>
                <a:lnTo>
                  <a:pt x="2243" y="3624"/>
                </a:lnTo>
                <a:lnTo>
                  <a:pt x="2230" y="3660"/>
                </a:lnTo>
                <a:lnTo>
                  <a:pt x="2217" y="3698"/>
                </a:lnTo>
                <a:lnTo>
                  <a:pt x="2204" y="3736"/>
                </a:lnTo>
                <a:lnTo>
                  <a:pt x="2192" y="3774"/>
                </a:lnTo>
                <a:lnTo>
                  <a:pt x="2181" y="3814"/>
                </a:lnTo>
                <a:lnTo>
                  <a:pt x="2171" y="3854"/>
                </a:lnTo>
                <a:lnTo>
                  <a:pt x="2162" y="3895"/>
                </a:lnTo>
                <a:lnTo>
                  <a:pt x="2153" y="3938"/>
                </a:lnTo>
                <a:lnTo>
                  <a:pt x="2145" y="3981"/>
                </a:lnTo>
                <a:lnTo>
                  <a:pt x="2139" y="4025"/>
                </a:lnTo>
                <a:lnTo>
                  <a:pt x="2133" y="4069"/>
                </a:lnTo>
                <a:lnTo>
                  <a:pt x="2127" y="4116"/>
                </a:lnTo>
                <a:lnTo>
                  <a:pt x="2123" y="4163"/>
                </a:lnTo>
                <a:lnTo>
                  <a:pt x="2121" y="4210"/>
                </a:lnTo>
                <a:lnTo>
                  <a:pt x="2117" y="4259"/>
                </a:lnTo>
                <a:lnTo>
                  <a:pt x="2116" y="4309"/>
                </a:lnTo>
                <a:close/>
                <a:moveTo>
                  <a:pt x="2334" y="5731"/>
                </a:moveTo>
                <a:lnTo>
                  <a:pt x="2334" y="5731"/>
                </a:lnTo>
                <a:lnTo>
                  <a:pt x="2292" y="5674"/>
                </a:lnTo>
                <a:lnTo>
                  <a:pt x="2252" y="5615"/>
                </a:lnTo>
                <a:lnTo>
                  <a:pt x="2213" y="5554"/>
                </a:lnTo>
                <a:lnTo>
                  <a:pt x="2174" y="5489"/>
                </a:lnTo>
                <a:lnTo>
                  <a:pt x="2136" y="5424"/>
                </a:lnTo>
                <a:lnTo>
                  <a:pt x="2101" y="5355"/>
                </a:lnTo>
                <a:lnTo>
                  <a:pt x="2066" y="5285"/>
                </a:lnTo>
                <a:lnTo>
                  <a:pt x="2034" y="5212"/>
                </a:lnTo>
                <a:lnTo>
                  <a:pt x="2017" y="5175"/>
                </a:lnTo>
                <a:lnTo>
                  <a:pt x="2002" y="5137"/>
                </a:lnTo>
                <a:lnTo>
                  <a:pt x="1988" y="5099"/>
                </a:lnTo>
                <a:lnTo>
                  <a:pt x="1973" y="5060"/>
                </a:lnTo>
                <a:lnTo>
                  <a:pt x="1960" y="5020"/>
                </a:lnTo>
                <a:lnTo>
                  <a:pt x="1947" y="4980"/>
                </a:lnTo>
                <a:lnTo>
                  <a:pt x="1934" y="4939"/>
                </a:lnTo>
                <a:lnTo>
                  <a:pt x="1922" y="4898"/>
                </a:lnTo>
                <a:lnTo>
                  <a:pt x="1911" y="4857"/>
                </a:lnTo>
                <a:lnTo>
                  <a:pt x="1901" y="4815"/>
                </a:lnTo>
                <a:lnTo>
                  <a:pt x="1891" y="4771"/>
                </a:lnTo>
                <a:lnTo>
                  <a:pt x="1882" y="4728"/>
                </a:lnTo>
                <a:lnTo>
                  <a:pt x="1874" y="4684"/>
                </a:lnTo>
                <a:lnTo>
                  <a:pt x="1866" y="4639"/>
                </a:lnTo>
                <a:lnTo>
                  <a:pt x="1860" y="4594"/>
                </a:lnTo>
                <a:lnTo>
                  <a:pt x="1854" y="4548"/>
                </a:lnTo>
                <a:lnTo>
                  <a:pt x="1848" y="4502"/>
                </a:lnTo>
                <a:lnTo>
                  <a:pt x="1844" y="4455"/>
                </a:lnTo>
                <a:lnTo>
                  <a:pt x="1841" y="4409"/>
                </a:lnTo>
                <a:lnTo>
                  <a:pt x="1838" y="4361"/>
                </a:lnTo>
                <a:lnTo>
                  <a:pt x="1837" y="4311"/>
                </a:lnTo>
                <a:lnTo>
                  <a:pt x="1836" y="4262"/>
                </a:lnTo>
                <a:lnTo>
                  <a:pt x="1837" y="4213"/>
                </a:lnTo>
                <a:lnTo>
                  <a:pt x="1838" y="4163"/>
                </a:lnTo>
                <a:lnTo>
                  <a:pt x="1841" y="4112"/>
                </a:lnTo>
                <a:lnTo>
                  <a:pt x="1844" y="4061"/>
                </a:lnTo>
                <a:lnTo>
                  <a:pt x="1850" y="4009"/>
                </a:lnTo>
                <a:lnTo>
                  <a:pt x="1855" y="3957"/>
                </a:lnTo>
                <a:lnTo>
                  <a:pt x="1862" y="3904"/>
                </a:lnTo>
                <a:lnTo>
                  <a:pt x="1870" y="3851"/>
                </a:lnTo>
                <a:lnTo>
                  <a:pt x="1879" y="3796"/>
                </a:lnTo>
                <a:lnTo>
                  <a:pt x="1889" y="3742"/>
                </a:lnTo>
                <a:lnTo>
                  <a:pt x="1901" y="3687"/>
                </a:lnTo>
                <a:lnTo>
                  <a:pt x="1913" y="3631"/>
                </a:lnTo>
                <a:lnTo>
                  <a:pt x="1927" y="3575"/>
                </a:lnTo>
                <a:lnTo>
                  <a:pt x="1942" y="3518"/>
                </a:lnTo>
                <a:lnTo>
                  <a:pt x="1959" y="3460"/>
                </a:lnTo>
                <a:lnTo>
                  <a:pt x="1977" y="3404"/>
                </a:lnTo>
                <a:lnTo>
                  <a:pt x="1996" y="3344"/>
                </a:lnTo>
                <a:lnTo>
                  <a:pt x="2017" y="3285"/>
                </a:lnTo>
                <a:lnTo>
                  <a:pt x="2038" y="3226"/>
                </a:lnTo>
                <a:lnTo>
                  <a:pt x="2062" y="3166"/>
                </a:lnTo>
                <a:lnTo>
                  <a:pt x="2086" y="3106"/>
                </a:lnTo>
                <a:lnTo>
                  <a:pt x="2113" y="3044"/>
                </a:lnTo>
                <a:lnTo>
                  <a:pt x="2141" y="2983"/>
                </a:lnTo>
                <a:lnTo>
                  <a:pt x="2170" y="2921"/>
                </a:lnTo>
                <a:lnTo>
                  <a:pt x="2201" y="2858"/>
                </a:lnTo>
                <a:lnTo>
                  <a:pt x="2232" y="2795"/>
                </a:lnTo>
                <a:lnTo>
                  <a:pt x="2288" y="2685"/>
                </a:lnTo>
                <a:lnTo>
                  <a:pt x="2340" y="2579"/>
                </a:lnTo>
                <a:lnTo>
                  <a:pt x="2387" y="2476"/>
                </a:lnTo>
                <a:lnTo>
                  <a:pt x="2432" y="2374"/>
                </a:lnTo>
                <a:lnTo>
                  <a:pt x="2472" y="2276"/>
                </a:lnTo>
                <a:lnTo>
                  <a:pt x="2508" y="2180"/>
                </a:lnTo>
                <a:lnTo>
                  <a:pt x="2541" y="2087"/>
                </a:lnTo>
                <a:lnTo>
                  <a:pt x="2571" y="1996"/>
                </a:lnTo>
                <a:lnTo>
                  <a:pt x="2597" y="1909"/>
                </a:lnTo>
                <a:lnTo>
                  <a:pt x="2620" y="1823"/>
                </a:lnTo>
                <a:lnTo>
                  <a:pt x="2640" y="1741"/>
                </a:lnTo>
                <a:lnTo>
                  <a:pt x="2658" y="1660"/>
                </a:lnTo>
                <a:lnTo>
                  <a:pt x="2672" y="1582"/>
                </a:lnTo>
                <a:lnTo>
                  <a:pt x="2684" y="1506"/>
                </a:lnTo>
                <a:lnTo>
                  <a:pt x="2693" y="1433"/>
                </a:lnTo>
                <a:lnTo>
                  <a:pt x="2698" y="1361"/>
                </a:lnTo>
                <a:lnTo>
                  <a:pt x="2702" y="1293"/>
                </a:lnTo>
                <a:lnTo>
                  <a:pt x="2704" y="1226"/>
                </a:lnTo>
                <a:lnTo>
                  <a:pt x="2703" y="1162"/>
                </a:lnTo>
                <a:lnTo>
                  <a:pt x="2700" y="1100"/>
                </a:lnTo>
                <a:lnTo>
                  <a:pt x="2694" y="1040"/>
                </a:lnTo>
                <a:lnTo>
                  <a:pt x="2686" y="982"/>
                </a:lnTo>
                <a:lnTo>
                  <a:pt x="2677" y="926"/>
                </a:lnTo>
                <a:lnTo>
                  <a:pt x="2666" y="873"/>
                </a:lnTo>
                <a:lnTo>
                  <a:pt x="2654" y="820"/>
                </a:lnTo>
                <a:lnTo>
                  <a:pt x="2639" y="771"/>
                </a:lnTo>
                <a:lnTo>
                  <a:pt x="2624" y="723"/>
                </a:lnTo>
                <a:lnTo>
                  <a:pt x="2607" y="677"/>
                </a:lnTo>
                <a:lnTo>
                  <a:pt x="2588" y="633"/>
                </a:lnTo>
                <a:lnTo>
                  <a:pt x="2568" y="591"/>
                </a:lnTo>
                <a:lnTo>
                  <a:pt x="2548" y="551"/>
                </a:lnTo>
                <a:lnTo>
                  <a:pt x="2526" y="511"/>
                </a:lnTo>
                <a:lnTo>
                  <a:pt x="2503" y="475"/>
                </a:lnTo>
                <a:lnTo>
                  <a:pt x="2480" y="439"/>
                </a:lnTo>
                <a:lnTo>
                  <a:pt x="2455" y="406"/>
                </a:lnTo>
                <a:lnTo>
                  <a:pt x="2431" y="373"/>
                </a:lnTo>
                <a:lnTo>
                  <a:pt x="2405" y="343"/>
                </a:lnTo>
                <a:lnTo>
                  <a:pt x="2379" y="314"/>
                </a:lnTo>
                <a:lnTo>
                  <a:pt x="2354" y="287"/>
                </a:lnTo>
                <a:lnTo>
                  <a:pt x="2327" y="262"/>
                </a:lnTo>
                <a:lnTo>
                  <a:pt x="2301" y="237"/>
                </a:lnTo>
                <a:lnTo>
                  <a:pt x="2275" y="214"/>
                </a:lnTo>
                <a:lnTo>
                  <a:pt x="2249" y="192"/>
                </a:lnTo>
                <a:lnTo>
                  <a:pt x="2223" y="172"/>
                </a:lnTo>
                <a:lnTo>
                  <a:pt x="2197" y="153"/>
                </a:lnTo>
                <a:lnTo>
                  <a:pt x="2172" y="136"/>
                </a:lnTo>
                <a:lnTo>
                  <a:pt x="2147" y="119"/>
                </a:lnTo>
                <a:lnTo>
                  <a:pt x="2123" y="104"/>
                </a:lnTo>
                <a:lnTo>
                  <a:pt x="2076" y="78"/>
                </a:lnTo>
                <a:lnTo>
                  <a:pt x="2034" y="55"/>
                </a:lnTo>
                <a:lnTo>
                  <a:pt x="1996" y="36"/>
                </a:lnTo>
                <a:lnTo>
                  <a:pt x="1962" y="23"/>
                </a:lnTo>
                <a:lnTo>
                  <a:pt x="1935" y="12"/>
                </a:lnTo>
                <a:lnTo>
                  <a:pt x="1915" y="5"/>
                </a:lnTo>
                <a:lnTo>
                  <a:pt x="1898" y="0"/>
                </a:lnTo>
                <a:lnTo>
                  <a:pt x="1912" y="6"/>
                </a:lnTo>
                <a:lnTo>
                  <a:pt x="1930" y="15"/>
                </a:lnTo>
                <a:lnTo>
                  <a:pt x="1952" y="29"/>
                </a:lnTo>
                <a:lnTo>
                  <a:pt x="1980" y="45"/>
                </a:lnTo>
                <a:lnTo>
                  <a:pt x="2011" y="66"/>
                </a:lnTo>
                <a:lnTo>
                  <a:pt x="2047" y="92"/>
                </a:lnTo>
                <a:lnTo>
                  <a:pt x="2085" y="123"/>
                </a:lnTo>
                <a:lnTo>
                  <a:pt x="2125" y="158"/>
                </a:lnTo>
                <a:lnTo>
                  <a:pt x="2146" y="177"/>
                </a:lnTo>
                <a:lnTo>
                  <a:pt x="2168" y="197"/>
                </a:lnTo>
                <a:lnTo>
                  <a:pt x="2188" y="219"/>
                </a:lnTo>
                <a:lnTo>
                  <a:pt x="2209" y="242"/>
                </a:lnTo>
                <a:lnTo>
                  <a:pt x="2230" y="266"/>
                </a:lnTo>
                <a:lnTo>
                  <a:pt x="2251" y="292"/>
                </a:lnTo>
                <a:lnTo>
                  <a:pt x="2272" y="319"/>
                </a:lnTo>
                <a:lnTo>
                  <a:pt x="2292" y="346"/>
                </a:lnTo>
                <a:lnTo>
                  <a:pt x="2313" y="377"/>
                </a:lnTo>
                <a:lnTo>
                  <a:pt x="2331" y="407"/>
                </a:lnTo>
                <a:lnTo>
                  <a:pt x="2352" y="439"/>
                </a:lnTo>
                <a:lnTo>
                  <a:pt x="2369" y="474"/>
                </a:lnTo>
                <a:lnTo>
                  <a:pt x="2387" y="508"/>
                </a:lnTo>
                <a:lnTo>
                  <a:pt x="2404" y="545"/>
                </a:lnTo>
                <a:lnTo>
                  <a:pt x="2420" y="583"/>
                </a:lnTo>
                <a:lnTo>
                  <a:pt x="2435" y="622"/>
                </a:lnTo>
                <a:lnTo>
                  <a:pt x="2449" y="663"/>
                </a:lnTo>
                <a:lnTo>
                  <a:pt x="2461" y="706"/>
                </a:lnTo>
                <a:lnTo>
                  <a:pt x="2472" y="750"/>
                </a:lnTo>
                <a:lnTo>
                  <a:pt x="2482" y="796"/>
                </a:lnTo>
                <a:lnTo>
                  <a:pt x="2491" y="843"/>
                </a:lnTo>
                <a:lnTo>
                  <a:pt x="2498" y="892"/>
                </a:lnTo>
                <a:lnTo>
                  <a:pt x="2503" y="942"/>
                </a:lnTo>
                <a:lnTo>
                  <a:pt x="2507" y="994"/>
                </a:lnTo>
                <a:lnTo>
                  <a:pt x="2509" y="1048"/>
                </a:lnTo>
                <a:lnTo>
                  <a:pt x="2509" y="1104"/>
                </a:lnTo>
                <a:lnTo>
                  <a:pt x="2507" y="1161"/>
                </a:lnTo>
                <a:lnTo>
                  <a:pt x="2502" y="1220"/>
                </a:lnTo>
                <a:lnTo>
                  <a:pt x="2495" y="1280"/>
                </a:lnTo>
                <a:lnTo>
                  <a:pt x="2488" y="1342"/>
                </a:lnTo>
                <a:lnTo>
                  <a:pt x="2476" y="1406"/>
                </a:lnTo>
                <a:lnTo>
                  <a:pt x="2463" y="1472"/>
                </a:lnTo>
                <a:lnTo>
                  <a:pt x="2446" y="1540"/>
                </a:lnTo>
                <a:lnTo>
                  <a:pt x="2429" y="1609"/>
                </a:lnTo>
                <a:lnTo>
                  <a:pt x="2407" y="1680"/>
                </a:lnTo>
                <a:lnTo>
                  <a:pt x="2383" y="1754"/>
                </a:lnTo>
                <a:lnTo>
                  <a:pt x="2356" y="1829"/>
                </a:lnTo>
                <a:lnTo>
                  <a:pt x="2326" y="1906"/>
                </a:lnTo>
                <a:lnTo>
                  <a:pt x="2294" y="1985"/>
                </a:lnTo>
                <a:lnTo>
                  <a:pt x="2257" y="2066"/>
                </a:lnTo>
                <a:lnTo>
                  <a:pt x="2218" y="2149"/>
                </a:lnTo>
                <a:lnTo>
                  <a:pt x="2175" y="2234"/>
                </a:lnTo>
                <a:lnTo>
                  <a:pt x="2128" y="2321"/>
                </a:lnTo>
                <a:lnTo>
                  <a:pt x="2079" y="2409"/>
                </a:lnTo>
                <a:lnTo>
                  <a:pt x="2026" y="2500"/>
                </a:lnTo>
                <a:lnTo>
                  <a:pt x="1969" y="2593"/>
                </a:lnTo>
                <a:lnTo>
                  <a:pt x="1977" y="2554"/>
                </a:lnTo>
                <a:lnTo>
                  <a:pt x="1985" y="2515"/>
                </a:lnTo>
                <a:lnTo>
                  <a:pt x="1990" y="2476"/>
                </a:lnTo>
                <a:lnTo>
                  <a:pt x="1996" y="2438"/>
                </a:lnTo>
                <a:lnTo>
                  <a:pt x="2000" y="2401"/>
                </a:lnTo>
                <a:lnTo>
                  <a:pt x="2004" y="2363"/>
                </a:lnTo>
                <a:lnTo>
                  <a:pt x="2007" y="2327"/>
                </a:lnTo>
                <a:lnTo>
                  <a:pt x="2008" y="2290"/>
                </a:lnTo>
                <a:lnTo>
                  <a:pt x="2009" y="2255"/>
                </a:lnTo>
                <a:lnTo>
                  <a:pt x="2009" y="2219"/>
                </a:lnTo>
                <a:lnTo>
                  <a:pt x="2008" y="2185"/>
                </a:lnTo>
                <a:lnTo>
                  <a:pt x="2007" y="2150"/>
                </a:lnTo>
                <a:lnTo>
                  <a:pt x="2004" y="2115"/>
                </a:lnTo>
                <a:lnTo>
                  <a:pt x="2000" y="2082"/>
                </a:lnTo>
                <a:lnTo>
                  <a:pt x="1996" y="2048"/>
                </a:lnTo>
                <a:lnTo>
                  <a:pt x="1991" y="2015"/>
                </a:lnTo>
                <a:lnTo>
                  <a:pt x="1986" y="1983"/>
                </a:lnTo>
                <a:lnTo>
                  <a:pt x="1979" y="1950"/>
                </a:lnTo>
                <a:lnTo>
                  <a:pt x="1972" y="1919"/>
                </a:lnTo>
                <a:lnTo>
                  <a:pt x="1964" y="1888"/>
                </a:lnTo>
                <a:lnTo>
                  <a:pt x="1956" y="1857"/>
                </a:lnTo>
                <a:lnTo>
                  <a:pt x="1947" y="1825"/>
                </a:lnTo>
                <a:lnTo>
                  <a:pt x="1937" y="1795"/>
                </a:lnTo>
                <a:lnTo>
                  <a:pt x="1925" y="1766"/>
                </a:lnTo>
                <a:lnTo>
                  <a:pt x="1914" y="1736"/>
                </a:lnTo>
                <a:lnTo>
                  <a:pt x="1902" y="1707"/>
                </a:lnTo>
                <a:lnTo>
                  <a:pt x="1890" y="1679"/>
                </a:lnTo>
                <a:lnTo>
                  <a:pt x="1876" y="1650"/>
                </a:lnTo>
                <a:lnTo>
                  <a:pt x="1863" y="1622"/>
                </a:lnTo>
                <a:lnTo>
                  <a:pt x="1848" y="1596"/>
                </a:lnTo>
                <a:lnTo>
                  <a:pt x="1818" y="1541"/>
                </a:lnTo>
                <a:lnTo>
                  <a:pt x="1786" y="1489"/>
                </a:lnTo>
                <a:lnTo>
                  <a:pt x="1751" y="1438"/>
                </a:lnTo>
                <a:lnTo>
                  <a:pt x="1716" y="1388"/>
                </a:lnTo>
                <a:lnTo>
                  <a:pt x="1678" y="1340"/>
                </a:lnTo>
                <a:lnTo>
                  <a:pt x="1638" y="1293"/>
                </a:lnTo>
                <a:lnTo>
                  <a:pt x="1596" y="1249"/>
                </a:lnTo>
                <a:lnTo>
                  <a:pt x="1554" y="1205"/>
                </a:lnTo>
                <a:lnTo>
                  <a:pt x="1510" y="1163"/>
                </a:lnTo>
                <a:lnTo>
                  <a:pt x="1465" y="1122"/>
                </a:lnTo>
                <a:lnTo>
                  <a:pt x="1419" y="1081"/>
                </a:lnTo>
                <a:lnTo>
                  <a:pt x="1371" y="1044"/>
                </a:lnTo>
                <a:lnTo>
                  <a:pt x="1323" y="1006"/>
                </a:lnTo>
                <a:lnTo>
                  <a:pt x="1274" y="970"/>
                </a:lnTo>
                <a:lnTo>
                  <a:pt x="1225" y="935"/>
                </a:lnTo>
                <a:lnTo>
                  <a:pt x="1175" y="902"/>
                </a:lnTo>
                <a:lnTo>
                  <a:pt x="1125" y="871"/>
                </a:lnTo>
                <a:lnTo>
                  <a:pt x="1074" y="839"/>
                </a:lnTo>
                <a:lnTo>
                  <a:pt x="1023" y="810"/>
                </a:lnTo>
                <a:lnTo>
                  <a:pt x="973" y="781"/>
                </a:lnTo>
                <a:lnTo>
                  <a:pt x="922" y="755"/>
                </a:lnTo>
                <a:lnTo>
                  <a:pt x="871" y="729"/>
                </a:lnTo>
                <a:lnTo>
                  <a:pt x="821" y="703"/>
                </a:lnTo>
                <a:lnTo>
                  <a:pt x="771" y="680"/>
                </a:lnTo>
                <a:lnTo>
                  <a:pt x="722" y="658"/>
                </a:lnTo>
                <a:lnTo>
                  <a:pt x="673" y="635"/>
                </a:lnTo>
                <a:lnTo>
                  <a:pt x="625" y="615"/>
                </a:lnTo>
                <a:lnTo>
                  <a:pt x="532" y="578"/>
                </a:lnTo>
                <a:lnTo>
                  <a:pt x="444" y="545"/>
                </a:lnTo>
                <a:lnTo>
                  <a:pt x="360" y="515"/>
                </a:lnTo>
                <a:lnTo>
                  <a:pt x="283" y="489"/>
                </a:lnTo>
                <a:lnTo>
                  <a:pt x="214" y="468"/>
                </a:lnTo>
                <a:lnTo>
                  <a:pt x="153" y="450"/>
                </a:lnTo>
                <a:lnTo>
                  <a:pt x="101" y="436"/>
                </a:lnTo>
                <a:lnTo>
                  <a:pt x="27" y="417"/>
                </a:lnTo>
                <a:lnTo>
                  <a:pt x="0" y="411"/>
                </a:lnTo>
                <a:lnTo>
                  <a:pt x="3" y="528"/>
                </a:lnTo>
                <a:lnTo>
                  <a:pt x="8" y="642"/>
                </a:lnTo>
                <a:lnTo>
                  <a:pt x="15" y="752"/>
                </a:lnTo>
                <a:lnTo>
                  <a:pt x="22" y="858"/>
                </a:lnTo>
                <a:lnTo>
                  <a:pt x="32" y="962"/>
                </a:lnTo>
                <a:lnTo>
                  <a:pt x="44" y="1062"/>
                </a:lnTo>
                <a:lnTo>
                  <a:pt x="56" y="1158"/>
                </a:lnTo>
                <a:lnTo>
                  <a:pt x="69" y="1252"/>
                </a:lnTo>
                <a:lnTo>
                  <a:pt x="85" y="1342"/>
                </a:lnTo>
                <a:lnTo>
                  <a:pt x="102" y="1429"/>
                </a:lnTo>
                <a:lnTo>
                  <a:pt x="121" y="1514"/>
                </a:lnTo>
                <a:lnTo>
                  <a:pt x="140" y="1594"/>
                </a:lnTo>
                <a:lnTo>
                  <a:pt x="160" y="1673"/>
                </a:lnTo>
                <a:lnTo>
                  <a:pt x="182" y="1748"/>
                </a:lnTo>
                <a:lnTo>
                  <a:pt x="204" y="1821"/>
                </a:lnTo>
                <a:lnTo>
                  <a:pt x="229" y="1890"/>
                </a:lnTo>
                <a:lnTo>
                  <a:pt x="253" y="1957"/>
                </a:lnTo>
                <a:lnTo>
                  <a:pt x="279" y="2022"/>
                </a:lnTo>
                <a:lnTo>
                  <a:pt x="307" y="2083"/>
                </a:lnTo>
                <a:lnTo>
                  <a:pt x="334" y="2141"/>
                </a:lnTo>
                <a:lnTo>
                  <a:pt x="363" y="2198"/>
                </a:lnTo>
                <a:lnTo>
                  <a:pt x="392" y="2251"/>
                </a:lnTo>
                <a:lnTo>
                  <a:pt x="422" y="2303"/>
                </a:lnTo>
                <a:lnTo>
                  <a:pt x="453" y="2352"/>
                </a:lnTo>
                <a:lnTo>
                  <a:pt x="484" y="2399"/>
                </a:lnTo>
                <a:lnTo>
                  <a:pt x="517" y="2443"/>
                </a:lnTo>
                <a:lnTo>
                  <a:pt x="549" y="2486"/>
                </a:lnTo>
                <a:lnTo>
                  <a:pt x="582" y="2526"/>
                </a:lnTo>
                <a:lnTo>
                  <a:pt x="616" y="2564"/>
                </a:lnTo>
                <a:lnTo>
                  <a:pt x="649" y="2599"/>
                </a:lnTo>
                <a:lnTo>
                  <a:pt x="684" y="2634"/>
                </a:lnTo>
                <a:lnTo>
                  <a:pt x="718" y="2666"/>
                </a:lnTo>
                <a:lnTo>
                  <a:pt x="754" y="2696"/>
                </a:lnTo>
                <a:lnTo>
                  <a:pt x="789" y="2724"/>
                </a:lnTo>
                <a:lnTo>
                  <a:pt x="824" y="2751"/>
                </a:lnTo>
                <a:lnTo>
                  <a:pt x="860" y="2776"/>
                </a:lnTo>
                <a:lnTo>
                  <a:pt x="895" y="2799"/>
                </a:lnTo>
                <a:lnTo>
                  <a:pt x="930" y="2820"/>
                </a:lnTo>
                <a:lnTo>
                  <a:pt x="966" y="2840"/>
                </a:lnTo>
                <a:lnTo>
                  <a:pt x="1002" y="2858"/>
                </a:lnTo>
                <a:lnTo>
                  <a:pt x="1038" y="2875"/>
                </a:lnTo>
                <a:lnTo>
                  <a:pt x="1072" y="2891"/>
                </a:lnTo>
                <a:lnTo>
                  <a:pt x="1108" y="2905"/>
                </a:lnTo>
                <a:lnTo>
                  <a:pt x="1142" y="2917"/>
                </a:lnTo>
                <a:lnTo>
                  <a:pt x="1177" y="2930"/>
                </a:lnTo>
                <a:lnTo>
                  <a:pt x="1212" y="2940"/>
                </a:lnTo>
                <a:lnTo>
                  <a:pt x="1245" y="2949"/>
                </a:lnTo>
                <a:lnTo>
                  <a:pt x="1278" y="2957"/>
                </a:lnTo>
                <a:lnTo>
                  <a:pt x="1312" y="2964"/>
                </a:lnTo>
                <a:lnTo>
                  <a:pt x="1344" y="2971"/>
                </a:lnTo>
                <a:lnTo>
                  <a:pt x="1376" y="2975"/>
                </a:lnTo>
                <a:lnTo>
                  <a:pt x="1407" y="2980"/>
                </a:lnTo>
                <a:lnTo>
                  <a:pt x="1438" y="2983"/>
                </a:lnTo>
                <a:lnTo>
                  <a:pt x="1467" y="2986"/>
                </a:lnTo>
                <a:lnTo>
                  <a:pt x="1525" y="2990"/>
                </a:lnTo>
                <a:lnTo>
                  <a:pt x="1579" y="2991"/>
                </a:lnTo>
                <a:lnTo>
                  <a:pt x="1629" y="2990"/>
                </a:lnTo>
                <a:lnTo>
                  <a:pt x="1674" y="2986"/>
                </a:lnTo>
                <a:lnTo>
                  <a:pt x="1717" y="2983"/>
                </a:lnTo>
                <a:lnTo>
                  <a:pt x="1681" y="3040"/>
                </a:lnTo>
                <a:lnTo>
                  <a:pt x="1647" y="3097"/>
                </a:lnTo>
                <a:lnTo>
                  <a:pt x="1614" y="3153"/>
                </a:lnTo>
                <a:lnTo>
                  <a:pt x="1583" y="3208"/>
                </a:lnTo>
                <a:lnTo>
                  <a:pt x="1553" y="3263"/>
                </a:lnTo>
                <a:lnTo>
                  <a:pt x="1525" y="3319"/>
                </a:lnTo>
                <a:lnTo>
                  <a:pt x="1498" y="3373"/>
                </a:lnTo>
                <a:lnTo>
                  <a:pt x="1471" y="3427"/>
                </a:lnTo>
                <a:lnTo>
                  <a:pt x="1447" y="3481"/>
                </a:lnTo>
                <a:lnTo>
                  <a:pt x="1425" y="3534"/>
                </a:lnTo>
                <a:lnTo>
                  <a:pt x="1402" y="3587"/>
                </a:lnTo>
                <a:lnTo>
                  <a:pt x="1381" y="3639"/>
                </a:lnTo>
                <a:lnTo>
                  <a:pt x="1362" y="3691"/>
                </a:lnTo>
                <a:lnTo>
                  <a:pt x="1343" y="3743"/>
                </a:lnTo>
                <a:lnTo>
                  <a:pt x="1326" y="3794"/>
                </a:lnTo>
                <a:lnTo>
                  <a:pt x="1311" y="3845"/>
                </a:lnTo>
                <a:lnTo>
                  <a:pt x="1295" y="3895"/>
                </a:lnTo>
                <a:lnTo>
                  <a:pt x="1282" y="3946"/>
                </a:lnTo>
                <a:lnTo>
                  <a:pt x="1270" y="3995"/>
                </a:lnTo>
                <a:lnTo>
                  <a:pt x="1257" y="4044"/>
                </a:lnTo>
                <a:lnTo>
                  <a:pt x="1247" y="4093"/>
                </a:lnTo>
                <a:lnTo>
                  <a:pt x="1237" y="4141"/>
                </a:lnTo>
                <a:lnTo>
                  <a:pt x="1229" y="4189"/>
                </a:lnTo>
                <a:lnTo>
                  <a:pt x="1222" y="4236"/>
                </a:lnTo>
                <a:lnTo>
                  <a:pt x="1215" y="4282"/>
                </a:lnTo>
                <a:lnTo>
                  <a:pt x="1209" y="4329"/>
                </a:lnTo>
                <a:lnTo>
                  <a:pt x="1205" y="4375"/>
                </a:lnTo>
                <a:lnTo>
                  <a:pt x="1200" y="4421"/>
                </a:lnTo>
                <a:lnTo>
                  <a:pt x="1198" y="4465"/>
                </a:lnTo>
                <a:lnTo>
                  <a:pt x="1196" y="4510"/>
                </a:lnTo>
                <a:lnTo>
                  <a:pt x="1195" y="4555"/>
                </a:lnTo>
                <a:lnTo>
                  <a:pt x="1195" y="4598"/>
                </a:lnTo>
                <a:lnTo>
                  <a:pt x="1195" y="4641"/>
                </a:lnTo>
                <a:lnTo>
                  <a:pt x="1196" y="4684"/>
                </a:lnTo>
                <a:lnTo>
                  <a:pt x="1198" y="4726"/>
                </a:lnTo>
                <a:lnTo>
                  <a:pt x="1200" y="4768"/>
                </a:lnTo>
                <a:lnTo>
                  <a:pt x="1205" y="4809"/>
                </a:lnTo>
                <a:lnTo>
                  <a:pt x="1208" y="4850"/>
                </a:lnTo>
                <a:lnTo>
                  <a:pt x="1214" y="4890"/>
                </a:lnTo>
                <a:lnTo>
                  <a:pt x="1219" y="4931"/>
                </a:lnTo>
                <a:lnTo>
                  <a:pt x="1225" y="4970"/>
                </a:lnTo>
                <a:lnTo>
                  <a:pt x="1232" y="5009"/>
                </a:lnTo>
                <a:lnTo>
                  <a:pt x="1239" y="5048"/>
                </a:lnTo>
                <a:lnTo>
                  <a:pt x="1247" y="5086"/>
                </a:lnTo>
                <a:lnTo>
                  <a:pt x="1265" y="5160"/>
                </a:lnTo>
                <a:lnTo>
                  <a:pt x="1284" y="5233"/>
                </a:lnTo>
                <a:lnTo>
                  <a:pt x="1306" y="5303"/>
                </a:lnTo>
                <a:lnTo>
                  <a:pt x="1329" y="5372"/>
                </a:lnTo>
                <a:lnTo>
                  <a:pt x="1354" y="5438"/>
                </a:lnTo>
                <a:lnTo>
                  <a:pt x="1380" y="5503"/>
                </a:lnTo>
                <a:lnTo>
                  <a:pt x="1408" y="5565"/>
                </a:lnTo>
                <a:lnTo>
                  <a:pt x="1437" y="5625"/>
                </a:lnTo>
                <a:lnTo>
                  <a:pt x="1466" y="5685"/>
                </a:lnTo>
                <a:lnTo>
                  <a:pt x="1496" y="5740"/>
                </a:lnTo>
                <a:lnTo>
                  <a:pt x="1446" y="5748"/>
                </a:lnTo>
                <a:lnTo>
                  <a:pt x="1397" y="5757"/>
                </a:lnTo>
                <a:lnTo>
                  <a:pt x="1348" y="5767"/>
                </a:lnTo>
                <a:lnTo>
                  <a:pt x="1300" y="5777"/>
                </a:lnTo>
                <a:lnTo>
                  <a:pt x="1253" y="5789"/>
                </a:lnTo>
                <a:lnTo>
                  <a:pt x="1207" y="5800"/>
                </a:lnTo>
                <a:lnTo>
                  <a:pt x="1162" y="5814"/>
                </a:lnTo>
                <a:lnTo>
                  <a:pt x="1119" y="5827"/>
                </a:lnTo>
                <a:lnTo>
                  <a:pt x="1077" y="5841"/>
                </a:lnTo>
                <a:lnTo>
                  <a:pt x="1035" y="5856"/>
                </a:lnTo>
                <a:lnTo>
                  <a:pt x="995" y="5872"/>
                </a:lnTo>
                <a:lnTo>
                  <a:pt x="956" y="5887"/>
                </a:lnTo>
                <a:lnTo>
                  <a:pt x="919" y="5904"/>
                </a:lnTo>
                <a:lnTo>
                  <a:pt x="882" y="5922"/>
                </a:lnTo>
                <a:lnTo>
                  <a:pt x="848" y="5940"/>
                </a:lnTo>
                <a:lnTo>
                  <a:pt x="814" y="5958"/>
                </a:lnTo>
                <a:lnTo>
                  <a:pt x="782" y="5977"/>
                </a:lnTo>
                <a:lnTo>
                  <a:pt x="752" y="5997"/>
                </a:lnTo>
                <a:lnTo>
                  <a:pt x="723" y="6017"/>
                </a:lnTo>
                <a:lnTo>
                  <a:pt x="695" y="6037"/>
                </a:lnTo>
                <a:lnTo>
                  <a:pt x="669" y="6058"/>
                </a:lnTo>
                <a:lnTo>
                  <a:pt x="645" y="6080"/>
                </a:lnTo>
                <a:lnTo>
                  <a:pt x="623" y="6102"/>
                </a:lnTo>
                <a:lnTo>
                  <a:pt x="601" y="6125"/>
                </a:lnTo>
                <a:lnTo>
                  <a:pt x="582" y="6147"/>
                </a:lnTo>
                <a:lnTo>
                  <a:pt x="565" y="6171"/>
                </a:lnTo>
                <a:lnTo>
                  <a:pt x="550" y="6194"/>
                </a:lnTo>
                <a:lnTo>
                  <a:pt x="536" y="6219"/>
                </a:lnTo>
                <a:lnTo>
                  <a:pt x="524" y="6243"/>
                </a:lnTo>
                <a:lnTo>
                  <a:pt x="514" y="6268"/>
                </a:lnTo>
                <a:lnTo>
                  <a:pt x="507" y="6292"/>
                </a:lnTo>
                <a:lnTo>
                  <a:pt x="501" y="6318"/>
                </a:lnTo>
                <a:lnTo>
                  <a:pt x="3395" y="6318"/>
                </a:lnTo>
                <a:lnTo>
                  <a:pt x="3389" y="6292"/>
                </a:lnTo>
                <a:lnTo>
                  <a:pt x="3381" y="6266"/>
                </a:lnTo>
                <a:lnTo>
                  <a:pt x="3370" y="6240"/>
                </a:lnTo>
                <a:lnTo>
                  <a:pt x="3358" y="6214"/>
                </a:lnTo>
                <a:lnTo>
                  <a:pt x="3343" y="6190"/>
                </a:lnTo>
                <a:lnTo>
                  <a:pt x="3327" y="6165"/>
                </a:lnTo>
                <a:lnTo>
                  <a:pt x="3309" y="6141"/>
                </a:lnTo>
                <a:lnTo>
                  <a:pt x="3287" y="6117"/>
                </a:lnTo>
                <a:lnTo>
                  <a:pt x="3265" y="6094"/>
                </a:lnTo>
                <a:lnTo>
                  <a:pt x="3242" y="6072"/>
                </a:lnTo>
                <a:lnTo>
                  <a:pt x="3216" y="6049"/>
                </a:lnTo>
                <a:lnTo>
                  <a:pt x="3188" y="6028"/>
                </a:lnTo>
                <a:lnTo>
                  <a:pt x="3158" y="6007"/>
                </a:lnTo>
                <a:lnTo>
                  <a:pt x="3128" y="5986"/>
                </a:lnTo>
                <a:lnTo>
                  <a:pt x="3094" y="5966"/>
                </a:lnTo>
                <a:lnTo>
                  <a:pt x="3061" y="5947"/>
                </a:lnTo>
                <a:lnTo>
                  <a:pt x="3024" y="5928"/>
                </a:lnTo>
                <a:lnTo>
                  <a:pt x="2987" y="5909"/>
                </a:lnTo>
                <a:lnTo>
                  <a:pt x="2948" y="5892"/>
                </a:lnTo>
                <a:lnTo>
                  <a:pt x="2908" y="5874"/>
                </a:lnTo>
                <a:lnTo>
                  <a:pt x="2867" y="5858"/>
                </a:lnTo>
                <a:lnTo>
                  <a:pt x="2825" y="5843"/>
                </a:lnTo>
                <a:lnTo>
                  <a:pt x="2780" y="5828"/>
                </a:lnTo>
                <a:lnTo>
                  <a:pt x="2735" y="5814"/>
                </a:lnTo>
                <a:lnTo>
                  <a:pt x="2688" y="5800"/>
                </a:lnTo>
                <a:lnTo>
                  <a:pt x="2640" y="5788"/>
                </a:lnTo>
                <a:lnTo>
                  <a:pt x="2593" y="5777"/>
                </a:lnTo>
                <a:lnTo>
                  <a:pt x="2542" y="5766"/>
                </a:lnTo>
                <a:lnTo>
                  <a:pt x="2492" y="5756"/>
                </a:lnTo>
                <a:lnTo>
                  <a:pt x="2440" y="5747"/>
                </a:lnTo>
                <a:lnTo>
                  <a:pt x="2387" y="5738"/>
                </a:lnTo>
                <a:lnTo>
                  <a:pt x="2334" y="5731"/>
                </a:lnTo>
                <a:close/>
              </a:path>
            </a:pathLst>
          </a:custGeom>
          <a:solidFill>
            <a:srgbClr val="4E535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树叶"/>
          <p:cNvSpPr/>
          <p:nvPr/>
        </p:nvSpPr>
        <p:spPr bwMode="auto">
          <a:xfrm rot="960000">
            <a:off x="6205220" y="1908177"/>
            <a:ext cx="1397635" cy="1760220"/>
          </a:xfrm>
          <a:custGeom>
            <a:avLst/>
            <a:gdLst>
              <a:gd name="T0" fmla="*/ 834078 w 9999"/>
              <a:gd name="T1" fmla="*/ 1190852 h 9435"/>
              <a:gd name="T2" fmla="*/ 794242 w 9999"/>
              <a:gd name="T3" fmla="*/ 0 h 9435"/>
              <a:gd name="T4" fmla="*/ 794242 w 9999"/>
              <a:gd name="T5" fmla="*/ 0 h 9435"/>
              <a:gd name="T6" fmla="*/ 169014 w 9999"/>
              <a:gd name="T7" fmla="*/ 495280 h 9435"/>
              <a:gd name="T8" fmla="*/ 264 w 9999"/>
              <a:gd name="T9" fmla="*/ 978849 h 9435"/>
              <a:gd name="T10" fmla="*/ 139116 w 9999"/>
              <a:gd name="T11" fmla="*/ 1756598 h 9435"/>
              <a:gd name="T12" fmla="*/ 139116 w 9999"/>
              <a:gd name="T13" fmla="*/ 1756598 h 9435"/>
              <a:gd name="T14" fmla="*/ 139116 w 9999"/>
              <a:gd name="T15" fmla="*/ 1756598 h 9435"/>
              <a:gd name="T16" fmla="*/ 139116 w 9999"/>
              <a:gd name="T17" fmla="*/ 1756598 h 9435"/>
              <a:gd name="T18" fmla="*/ 397297 w 9999"/>
              <a:gd name="T19" fmla="*/ 919488 h 9435"/>
              <a:gd name="T20" fmla="*/ 397297 w 9999"/>
              <a:gd name="T21" fmla="*/ 919488 h 9435"/>
              <a:gd name="T22" fmla="*/ 169981 w 9999"/>
              <a:gd name="T23" fmla="*/ 1901971 h 9435"/>
              <a:gd name="T24" fmla="*/ 834078 w 9999"/>
              <a:gd name="T25" fmla="*/ 1190852 h 94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99" h="9435">
                <a:moveTo>
                  <a:pt x="9485" y="5898"/>
                </a:moveTo>
                <a:cubicBezTo>
                  <a:pt x="10836" y="4628"/>
                  <a:pt x="9108" y="983"/>
                  <a:pt x="9032" y="0"/>
                </a:cubicBezTo>
                <a:cubicBezTo>
                  <a:pt x="7848" y="409"/>
                  <a:pt x="2860" y="1899"/>
                  <a:pt x="1922" y="2453"/>
                </a:cubicBezTo>
                <a:cubicBezTo>
                  <a:pt x="982" y="3006"/>
                  <a:pt x="58" y="3806"/>
                  <a:pt x="3" y="4848"/>
                </a:cubicBezTo>
                <a:cubicBezTo>
                  <a:pt x="-54" y="5888"/>
                  <a:pt x="753" y="8078"/>
                  <a:pt x="1582" y="8700"/>
                </a:cubicBezTo>
                <a:lnTo>
                  <a:pt x="4518" y="4554"/>
                </a:lnTo>
                <a:lnTo>
                  <a:pt x="1933" y="9420"/>
                </a:lnTo>
                <a:cubicBezTo>
                  <a:pt x="2761" y="9644"/>
                  <a:pt x="8302" y="7468"/>
                  <a:pt x="9485" y="5898"/>
                </a:cubicBezTo>
                <a:close/>
              </a:path>
            </a:pathLst>
          </a:custGeom>
          <a:solidFill>
            <a:srgbClr val="4E535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树叶"/>
          <p:cNvSpPr/>
          <p:nvPr/>
        </p:nvSpPr>
        <p:spPr bwMode="auto">
          <a:xfrm rot="1980000">
            <a:off x="6540500" y="3446147"/>
            <a:ext cx="860425" cy="1272540"/>
          </a:xfrm>
          <a:custGeom>
            <a:avLst/>
            <a:gdLst>
              <a:gd name="T0" fmla="*/ 834078 w 9999"/>
              <a:gd name="T1" fmla="*/ 1190852 h 9435"/>
              <a:gd name="T2" fmla="*/ 794242 w 9999"/>
              <a:gd name="T3" fmla="*/ 0 h 9435"/>
              <a:gd name="T4" fmla="*/ 794242 w 9999"/>
              <a:gd name="T5" fmla="*/ 0 h 9435"/>
              <a:gd name="T6" fmla="*/ 169014 w 9999"/>
              <a:gd name="T7" fmla="*/ 495280 h 9435"/>
              <a:gd name="T8" fmla="*/ 264 w 9999"/>
              <a:gd name="T9" fmla="*/ 978849 h 9435"/>
              <a:gd name="T10" fmla="*/ 139116 w 9999"/>
              <a:gd name="T11" fmla="*/ 1756598 h 9435"/>
              <a:gd name="T12" fmla="*/ 139116 w 9999"/>
              <a:gd name="T13" fmla="*/ 1756598 h 9435"/>
              <a:gd name="T14" fmla="*/ 139116 w 9999"/>
              <a:gd name="T15" fmla="*/ 1756598 h 9435"/>
              <a:gd name="T16" fmla="*/ 139116 w 9999"/>
              <a:gd name="T17" fmla="*/ 1756598 h 9435"/>
              <a:gd name="T18" fmla="*/ 397297 w 9999"/>
              <a:gd name="T19" fmla="*/ 919488 h 9435"/>
              <a:gd name="T20" fmla="*/ 397297 w 9999"/>
              <a:gd name="T21" fmla="*/ 919488 h 9435"/>
              <a:gd name="T22" fmla="*/ 169981 w 9999"/>
              <a:gd name="T23" fmla="*/ 1901971 h 9435"/>
              <a:gd name="T24" fmla="*/ 834078 w 9999"/>
              <a:gd name="T25" fmla="*/ 1190852 h 94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99" h="9435">
                <a:moveTo>
                  <a:pt x="9485" y="5898"/>
                </a:moveTo>
                <a:cubicBezTo>
                  <a:pt x="10836" y="4628"/>
                  <a:pt x="9108" y="983"/>
                  <a:pt x="9032" y="0"/>
                </a:cubicBezTo>
                <a:cubicBezTo>
                  <a:pt x="7848" y="409"/>
                  <a:pt x="2860" y="1899"/>
                  <a:pt x="1922" y="2453"/>
                </a:cubicBezTo>
                <a:cubicBezTo>
                  <a:pt x="982" y="3006"/>
                  <a:pt x="58" y="3806"/>
                  <a:pt x="3" y="4848"/>
                </a:cubicBezTo>
                <a:cubicBezTo>
                  <a:pt x="-54" y="5888"/>
                  <a:pt x="753" y="8078"/>
                  <a:pt x="1582" y="8700"/>
                </a:cubicBezTo>
                <a:lnTo>
                  <a:pt x="4518" y="4554"/>
                </a:lnTo>
                <a:lnTo>
                  <a:pt x="1933" y="9420"/>
                </a:lnTo>
                <a:cubicBezTo>
                  <a:pt x="2761" y="9644"/>
                  <a:pt x="8302" y="7468"/>
                  <a:pt x="9485" y="5898"/>
                </a:cubicBezTo>
                <a:close/>
              </a:path>
            </a:pathLst>
          </a:custGeom>
          <a:solidFill>
            <a:srgbClr val="778A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树叶"/>
          <p:cNvSpPr/>
          <p:nvPr/>
        </p:nvSpPr>
        <p:spPr bwMode="auto">
          <a:xfrm flipH="1">
            <a:off x="4975225" y="1194437"/>
            <a:ext cx="1289050" cy="1760220"/>
          </a:xfrm>
          <a:custGeom>
            <a:avLst/>
            <a:gdLst>
              <a:gd name="T0" fmla="*/ 834078 w 9999"/>
              <a:gd name="T1" fmla="*/ 1190852 h 9435"/>
              <a:gd name="T2" fmla="*/ 794242 w 9999"/>
              <a:gd name="T3" fmla="*/ 0 h 9435"/>
              <a:gd name="T4" fmla="*/ 794242 w 9999"/>
              <a:gd name="T5" fmla="*/ 0 h 9435"/>
              <a:gd name="T6" fmla="*/ 169014 w 9999"/>
              <a:gd name="T7" fmla="*/ 495280 h 9435"/>
              <a:gd name="T8" fmla="*/ 264 w 9999"/>
              <a:gd name="T9" fmla="*/ 978849 h 9435"/>
              <a:gd name="T10" fmla="*/ 139116 w 9999"/>
              <a:gd name="T11" fmla="*/ 1756598 h 9435"/>
              <a:gd name="T12" fmla="*/ 139116 w 9999"/>
              <a:gd name="T13" fmla="*/ 1756598 h 9435"/>
              <a:gd name="T14" fmla="*/ 139116 w 9999"/>
              <a:gd name="T15" fmla="*/ 1756598 h 9435"/>
              <a:gd name="T16" fmla="*/ 139116 w 9999"/>
              <a:gd name="T17" fmla="*/ 1756598 h 9435"/>
              <a:gd name="T18" fmla="*/ 397297 w 9999"/>
              <a:gd name="T19" fmla="*/ 919488 h 9435"/>
              <a:gd name="T20" fmla="*/ 397297 w 9999"/>
              <a:gd name="T21" fmla="*/ 919488 h 9435"/>
              <a:gd name="T22" fmla="*/ 169981 w 9999"/>
              <a:gd name="T23" fmla="*/ 1901971 h 9435"/>
              <a:gd name="T24" fmla="*/ 834078 w 9999"/>
              <a:gd name="T25" fmla="*/ 1190852 h 94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99" h="9435">
                <a:moveTo>
                  <a:pt x="9485" y="5898"/>
                </a:moveTo>
                <a:cubicBezTo>
                  <a:pt x="10836" y="4628"/>
                  <a:pt x="9108" y="983"/>
                  <a:pt x="9032" y="0"/>
                </a:cubicBezTo>
                <a:cubicBezTo>
                  <a:pt x="7848" y="409"/>
                  <a:pt x="2860" y="1899"/>
                  <a:pt x="1922" y="2453"/>
                </a:cubicBezTo>
                <a:cubicBezTo>
                  <a:pt x="982" y="3006"/>
                  <a:pt x="58" y="3806"/>
                  <a:pt x="3" y="4848"/>
                </a:cubicBezTo>
                <a:cubicBezTo>
                  <a:pt x="-54" y="5888"/>
                  <a:pt x="753" y="8078"/>
                  <a:pt x="1582" y="8700"/>
                </a:cubicBezTo>
                <a:lnTo>
                  <a:pt x="4518" y="4554"/>
                </a:lnTo>
                <a:lnTo>
                  <a:pt x="1933" y="9420"/>
                </a:lnTo>
                <a:cubicBezTo>
                  <a:pt x="2761" y="9644"/>
                  <a:pt x="8302" y="7468"/>
                  <a:pt x="9485" y="5898"/>
                </a:cubicBezTo>
                <a:close/>
              </a:path>
            </a:pathLst>
          </a:custGeom>
          <a:solidFill>
            <a:srgbClr val="778A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树叶"/>
          <p:cNvSpPr/>
          <p:nvPr/>
        </p:nvSpPr>
        <p:spPr bwMode="auto">
          <a:xfrm rot="20280000" flipH="1">
            <a:off x="4893310" y="2689862"/>
            <a:ext cx="961390" cy="1313180"/>
          </a:xfrm>
          <a:custGeom>
            <a:avLst/>
            <a:gdLst>
              <a:gd name="T0" fmla="*/ 834078 w 9999"/>
              <a:gd name="T1" fmla="*/ 1190852 h 9435"/>
              <a:gd name="T2" fmla="*/ 794242 w 9999"/>
              <a:gd name="T3" fmla="*/ 0 h 9435"/>
              <a:gd name="T4" fmla="*/ 794242 w 9999"/>
              <a:gd name="T5" fmla="*/ 0 h 9435"/>
              <a:gd name="T6" fmla="*/ 169014 w 9999"/>
              <a:gd name="T7" fmla="*/ 495280 h 9435"/>
              <a:gd name="T8" fmla="*/ 264 w 9999"/>
              <a:gd name="T9" fmla="*/ 978849 h 9435"/>
              <a:gd name="T10" fmla="*/ 139116 w 9999"/>
              <a:gd name="T11" fmla="*/ 1756598 h 9435"/>
              <a:gd name="T12" fmla="*/ 139116 w 9999"/>
              <a:gd name="T13" fmla="*/ 1756598 h 9435"/>
              <a:gd name="T14" fmla="*/ 139116 w 9999"/>
              <a:gd name="T15" fmla="*/ 1756598 h 9435"/>
              <a:gd name="T16" fmla="*/ 139116 w 9999"/>
              <a:gd name="T17" fmla="*/ 1756598 h 9435"/>
              <a:gd name="T18" fmla="*/ 397297 w 9999"/>
              <a:gd name="T19" fmla="*/ 919488 h 9435"/>
              <a:gd name="T20" fmla="*/ 397297 w 9999"/>
              <a:gd name="T21" fmla="*/ 919488 h 9435"/>
              <a:gd name="T22" fmla="*/ 169981 w 9999"/>
              <a:gd name="T23" fmla="*/ 1901971 h 9435"/>
              <a:gd name="T24" fmla="*/ 834078 w 9999"/>
              <a:gd name="T25" fmla="*/ 1190852 h 94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99" h="9435">
                <a:moveTo>
                  <a:pt x="9485" y="5898"/>
                </a:moveTo>
                <a:cubicBezTo>
                  <a:pt x="10836" y="4628"/>
                  <a:pt x="9108" y="983"/>
                  <a:pt x="9032" y="0"/>
                </a:cubicBezTo>
                <a:cubicBezTo>
                  <a:pt x="7848" y="409"/>
                  <a:pt x="2860" y="1899"/>
                  <a:pt x="1922" y="2453"/>
                </a:cubicBezTo>
                <a:cubicBezTo>
                  <a:pt x="982" y="3006"/>
                  <a:pt x="58" y="3806"/>
                  <a:pt x="3" y="4848"/>
                </a:cubicBezTo>
                <a:cubicBezTo>
                  <a:pt x="-54" y="5888"/>
                  <a:pt x="753" y="8078"/>
                  <a:pt x="1582" y="8700"/>
                </a:cubicBezTo>
                <a:lnTo>
                  <a:pt x="4518" y="4554"/>
                </a:lnTo>
                <a:lnTo>
                  <a:pt x="1933" y="9420"/>
                </a:lnTo>
                <a:cubicBezTo>
                  <a:pt x="2761" y="9644"/>
                  <a:pt x="8302" y="7468"/>
                  <a:pt x="9485" y="5898"/>
                </a:cubicBezTo>
                <a:close/>
              </a:path>
            </a:pathLst>
          </a:custGeom>
          <a:solidFill>
            <a:srgbClr val="778A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1260475" y="5071747"/>
            <a:ext cx="32816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60475" y="4671697"/>
            <a:ext cx="34061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</a:p>
        </p:txBody>
      </p:sp>
      <p:sp>
        <p:nvSpPr>
          <p:cNvPr id="10" name="文本框 22"/>
          <p:cNvSpPr txBox="1"/>
          <p:nvPr/>
        </p:nvSpPr>
        <p:spPr>
          <a:xfrm flipH="1">
            <a:off x="804545" y="3354707"/>
            <a:ext cx="32816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4545" y="2954657"/>
            <a:ext cx="34061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</a:p>
        </p:txBody>
      </p:sp>
      <p:sp>
        <p:nvSpPr>
          <p:cNvPr id="12" name="文本框 22"/>
          <p:cNvSpPr txBox="1"/>
          <p:nvPr/>
        </p:nvSpPr>
        <p:spPr>
          <a:xfrm flipH="1">
            <a:off x="1260475" y="1594487"/>
            <a:ext cx="32816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60475" y="1194437"/>
            <a:ext cx="34061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</a:p>
        </p:txBody>
      </p:sp>
      <p:sp>
        <p:nvSpPr>
          <p:cNvPr id="14" name="文本框 22"/>
          <p:cNvSpPr txBox="1"/>
          <p:nvPr/>
        </p:nvSpPr>
        <p:spPr>
          <a:xfrm flipH="1">
            <a:off x="7981315" y="2149477"/>
            <a:ext cx="32816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81315" y="1749427"/>
            <a:ext cx="34061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</a:p>
        </p:txBody>
      </p:sp>
      <p:sp>
        <p:nvSpPr>
          <p:cNvPr id="17" name="文本框 22"/>
          <p:cNvSpPr txBox="1"/>
          <p:nvPr/>
        </p:nvSpPr>
        <p:spPr>
          <a:xfrm flipH="1">
            <a:off x="7840980" y="3830957"/>
            <a:ext cx="32816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840980" y="3430907"/>
            <a:ext cx="34061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</a:p>
        </p:txBody>
      </p:sp>
      <p:sp>
        <p:nvSpPr>
          <p:cNvPr id="19" name="文本框 22"/>
          <p:cNvSpPr txBox="1"/>
          <p:nvPr/>
        </p:nvSpPr>
        <p:spPr>
          <a:xfrm flipH="1">
            <a:off x="7021195" y="5474972"/>
            <a:ext cx="32816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021195" y="5074922"/>
            <a:ext cx="34061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30495" y="4166237"/>
            <a:ext cx="5670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975225" y="2971802"/>
            <a:ext cx="7677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75885" y="1569087"/>
            <a:ext cx="8140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858635" y="2306957"/>
            <a:ext cx="82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04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829425" y="3732532"/>
            <a:ext cx="8210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05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31535" y="4749802"/>
            <a:ext cx="10001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42773" y="2696471"/>
            <a:ext cx="7706455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u="none" strike="noStrike" kern="1200" cap="none" spc="0" normalizeH="0" baseline="0" noProof="0" dirty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恳请各位老师批评指正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242773" y="3510838"/>
            <a:ext cx="770645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dist">
              <a:defRPr/>
            </a:pPr>
            <a:r>
              <a:rPr lang="en-US" altLang="zh-CN">
                <a:solidFill>
                  <a:srgbClr val="4E53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 GIVE ME AS MUCH CRITICISM AS POSSIBLE</a:t>
            </a:r>
            <a:endParaRPr lang="zh-CN" altLang="en-US" sz="2000" dirty="0">
              <a:solidFill>
                <a:srgbClr val="4E535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96340" y="944874"/>
            <a:ext cx="979932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END.THANK</a:t>
            </a:r>
            <a:endParaRPr kumimoji="0" lang="zh-CN" altLang="en-US" sz="3600" b="0" i="0" u="none" strike="noStrike" kern="1200" cap="none" spc="6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7400" y="5363095"/>
            <a:ext cx="2997200" cy="5022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：一方天地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7120" y="2501277"/>
            <a:ext cx="7477760" cy="22213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3200" dirty="0"/>
              <a:t>愿努力的人都不被辜负</a:t>
            </a:r>
            <a:br>
              <a:rPr lang="zh-CN" altLang="en-US" sz="3200" dirty="0"/>
            </a:br>
            <a:r>
              <a:rPr lang="zh-CN" altLang="en-US" sz="3200" dirty="0"/>
              <a:t>愿所有的梦想都能起飞</a:t>
            </a:r>
            <a:br>
              <a:rPr lang="zh-CN" altLang="en-US" sz="3200" dirty="0"/>
            </a:br>
            <a:r>
              <a:rPr lang="zh-CN" altLang="en-US" sz="3200" dirty="0"/>
              <a:t>为爱付出，为幸福努力，为自己而活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064000" y="2155374"/>
            <a:ext cx="8064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84969" y="2932177"/>
            <a:ext cx="498848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19138" y="170876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4E535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7" y="323557"/>
            <a:ext cx="1922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06085" y="323850"/>
            <a:ext cx="6167120" cy="61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游戏规则：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1.玩家和人物打斗的过程中，玩家首先开始一轮回合，抽取三张卡牌，对自己或对方的的攻、防、血量等造成影响。三张卡牌的操作结束后，玩家回合结束，人物回合开始，同样抽取三张卡牌并进行操作。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2.玩家和人物都具有各自的技能，这些技能是依附于人物和玩家一直起作用，区别于只在一个回合发生作用的卡牌。技能是对自己或对方的的攻、防、血量，或者对卡牌的属性造成影响。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3.玩家和人物都具有各自的属性，属性与属性之间是相克的，属性被克制的人物的技能在战斗中失效。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4.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玩家和人物对战过程中，只要有一方的血量将为零则战斗结束，战斗结束后血量值不为零的一方获胜。</a:t>
            </a:r>
          </a:p>
        </p:txBody>
      </p:sp>
      <p:pic>
        <p:nvPicPr>
          <p:cNvPr id="18" name="图片 18" descr="界面流程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728980"/>
            <a:ext cx="4082330" cy="57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2456336"/>
            <a:ext cx="3033705" cy="4401663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0" y="3982496"/>
            <a:ext cx="4206240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3982496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 flipV="1">
            <a:off x="8904849" y="1"/>
            <a:ext cx="3287150" cy="3854214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 flipV="1">
            <a:off x="7484012" y="0"/>
            <a:ext cx="4707988" cy="2875504"/>
          </a:xfrm>
          <a:prstGeom prst="rtTriangle">
            <a:avLst/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flipH="1" flipV="1">
            <a:off x="9158295" y="0"/>
            <a:ext cx="3033705" cy="2875504"/>
          </a:xfrm>
          <a:prstGeom prst="rtTriangle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84969" y="2932177"/>
            <a:ext cx="498848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概念结构设计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逻辑结构设计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19138" y="170876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4E535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730" y="323850"/>
            <a:ext cx="4798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逻辑结构设计概念结构设计</a:t>
            </a:r>
          </a:p>
        </p:txBody>
      </p:sp>
      <p:pic>
        <p:nvPicPr>
          <p:cNvPr id="3" name="图片 3" descr="ER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" y="852170"/>
            <a:ext cx="10812780" cy="561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6000" y="977910"/>
            <a:ext cx="0" cy="5148000"/>
          </a:xfrm>
          <a:prstGeom prst="line">
            <a:avLst/>
          </a:prstGeom>
          <a:ln>
            <a:solidFill>
              <a:srgbClr val="4E53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22"/>
          <p:cNvSpPr txBox="1"/>
          <p:nvPr/>
        </p:nvSpPr>
        <p:spPr>
          <a:xfrm flipH="1">
            <a:off x="332105" y="2538730"/>
            <a:ext cx="5991225" cy="38258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人物(cno, character, hair, attack, defend, level)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玩家(cno, character, hair, attack, defend, level)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人物类型(cno, ctype)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类型相克(restrict, restricted)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技能(sno, skill, hair, attack, defend, process, object)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人技匹配(cno,sno)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人物卡牌(cardno, card, hair, attack, defend)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玩家卡牌(cardno, card, hair, attack, defend)</a:t>
            </a:r>
          </a:p>
        </p:txBody>
      </p:sp>
      <p:sp>
        <p:nvSpPr>
          <p:cNvPr id="6" name="文本框 20"/>
          <p:cNvSpPr txBox="1"/>
          <p:nvPr/>
        </p:nvSpPr>
        <p:spPr>
          <a:xfrm flipH="1">
            <a:off x="1508125" y="1407955"/>
            <a:ext cx="2606040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8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个关系</a:t>
            </a:r>
          </a:p>
        </p:txBody>
      </p:sp>
      <p:sp>
        <p:nvSpPr>
          <p:cNvPr id="7" name="五边形 2"/>
          <p:cNvSpPr/>
          <p:nvPr/>
        </p:nvSpPr>
        <p:spPr>
          <a:xfrm rot="16200000" flipV="1">
            <a:off x="8807111" y="3597890"/>
            <a:ext cx="1320203" cy="3498215"/>
          </a:xfrm>
          <a:prstGeom prst="homePlate">
            <a:avLst>
              <a:gd name="adj" fmla="val 21290"/>
            </a:avLst>
          </a:prstGeom>
          <a:solidFill>
            <a:srgbClr val="77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7176933" y="1138897"/>
            <a:ext cx="4260525" cy="26149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①所有非主属性对每一个码都是完全函数依赖；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②所有的主属性对每一个不包含它的码，也是完全函数依赖；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③没有任何属性完全函数依赖于非码的任何一组属性。</a:t>
            </a:r>
          </a:p>
        </p:txBody>
      </p:sp>
      <p:sp>
        <p:nvSpPr>
          <p:cNvPr id="9" name="文本框 20"/>
          <p:cNvSpPr txBox="1"/>
          <p:nvPr/>
        </p:nvSpPr>
        <p:spPr>
          <a:xfrm flipH="1">
            <a:off x="8164195" y="5127940"/>
            <a:ext cx="2606040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BC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范式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6730" y="323850"/>
            <a:ext cx="4798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逻辑结构设计概念结构设计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917575"/>
            <a:ext cx="11260455" cy="54997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06730" y="323850"/>
            <a:ext cx="4798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逻辑结构设计概念结构设计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6437" y="323557"/>
            <a:ext cx="1922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数据字典</a:t>
            </a:r>
          </a:p>
        </p:txBody>
      </p:sp>
      <p:sp>
        <p:nvSpPr>
          <p:cNvPr id="3" name="棒"/>
          <p:cNvSpPr/>
          <p:nvPr/>
        </p:nvSpPr>
        <p:spPr>
          <a:xfrm>
            <a:off x="506730" y="1892300"/>
            <a:ext cx="11287125" cy="425450"/>
          </a:xfrm>
          <a:prstGeom prst="roundRect">
            <a:avLst>
              <a:gd name="adj" fmla="val 500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741680" y="1262375"/>
            <a:ext cx="1927225" cy="1685290"/>
          </a:xfrm>
          <a:prstGeom prst="parallelogram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2922905" y="1262375"/>
            <a:ext cx="1927225" cy="1685290"/>
          </a:xfrm>
          <a:prstGeom prst="parallelogram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5104130" y="1262375"/>
            <a:ext cx="1927225" cy="1685290"/>
          </a:xfrm>
          <a:prstGeom prst="parallelogram">
            <a:avLst/>
          </a:prstGeom>
          <a:solidFill>
            <a:schemeClr val="bg1"/>
          </a:solidFill>
          <a:ln>
            <a:solidFill>
              <a:srgbClr val="4E5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7285355" y="1262375"/>
            <a:ext cx="1927225" cy="1685290"/>
          </a:xfrm>
          <a:prstGeom prst="parallelogram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0485" y="1488435"/>
            <a:ext cx="9347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01</a:t>
            </a: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21075" y="1488435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02300" y="1488435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84160" y="1488435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2" name="文本框 20"/>
          <p:cNvSpPr txBox="1"/>
          <p:nvPr/>
        </p:nvSpPr>
        <p:spPr>
          <a:xfrm flipH="1">
            <a:off x="770890" y="2281550"/>
            <a:ext cx="169481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数据项描述 </a:t>
            </a:r>
          </a:p>
        </p:txBody>
      </p:sp>
      <p:sp>
        <p:nvSpPr>
          <p:cNvPr id="13" name="文本框 20"/>
          <p:cNvSpPr txBox="1"/>
          <p:nvPr/>
        </p:nvSpPr>
        <p:spPr>
          <a:xfrm flipH="1">
            <a:off x="2922905" y="2317750"/>
            <a:ext cx="16948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数据结构描述 </a:t>
            </a:r>
          </a:p>
        </p:txBody>
      </p:sp>
      <p:sp>
        <p:nvSpPr>
          <p:cNvPr id="14" name="文本框 20"/>
          <p:cNvSpPr txBox="1"/>
          <p:nvPr/>
        </p:nvSpPr>
        <p:spPr>
          <a:xfrm flipH="1">
            <a:off x="5104130" y="2317745"/>
            <a:ext cx="169481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4E535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数据流 </a:t>
            </a:r>
          </a:p>
        </p:txBody>
      </p:sp>
      <p:sp>
        <p:nvSpPr>
          <p:cNvPr id="16" name="文本框 20"/>
          <p:cNvSpPr txBox="1"/>
          <p:nvPr/>
        </p:nvSpPr>
        <p:spPr>
          <a:xfrm flipH="1">
            <a:off x="7285355" y="2317745"/>
            <a:ext cx="169481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数据存储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3371850"/>
            <a:ext cx="6373495" cy="27520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70" y="5476875"/>
            <a:ext cx="3282950" cy="939800"/>
          </a:xfrm>
          <a:prstGeom prst="rect">
            <a:avLst/>
          </a:prstGeom>
        </p:spPr>
      </p:pic>
      <p:sp>
        <p:nvSpPr>
          <p:cNvPr id="26" name="平行四边形 25"/>
          <p:cNvSpPr/>
          <p:nvPr/>
        </p:nvSpPr>
        <p:spPr>
          <a:xfrm>
            <a:off x="9432925" y="1262375"/>
            <a:ext cx="1927225" cy="1685290"/>
          </a:xfrm>
          <a:prstGeom prst="parallelogram">
            <a:avLst/>
          </a:prstGeom>
          <a:solidFill>
            <a:srgbClr val="4E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031730" y="1488435"/>
            <a:ext cx="9347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28" name="文本框 20"/>
          <p:cNvSpPr txBox="1"/>
          <p:nvPr/>
        </p:nvSpPr>
        <p:spPr>
          <a:xfrm flipH="1">
            <a:off x="9432925" y="2317745"/>
            <a:ext cx="169481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处理过程 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975" y="3256280"/>
            <a:ext cx="5422900" cy="16827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280" y="3371850"/>
            <a:ext cx="5435600" cy="18288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475" y="3256280"/>
            <a:ext cx="534035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2133</Words>
  <Application>Microsoft Office PowerPoint</Application>
  <PresentationFormat>宽屏</PresentationFormat>
  <Paragraphs>190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楷体</vt:lpstr>
      <vt:lpstr>宋体</vt:lpstr>
      <vt:lpstr>微软雅黑</vt:lpstr>
      <vt:lpstr>微软雅黑 Light</vt:lpstr>
      <vt:lpstr>Arial</vt:lpstr>
      <vt:lpstr>Calibri</vt:lpstr>
      <vt:lpstr>Impact</vt:lpstr>
      <vt:lpstr>2_Office 主题​​</vt:lpstr>
      <vt:lpstr>3_Office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唯 酒无量</cp:lastModifiedBy>
  <cp:revision>174</cp:revision>
  <dcterms:created xsi:type="dcterms:W3CDTF">2019-06-19T02:08:00Z</dcterms:created>
  <dcterms:modified xsi:type="dcterms:W3CDTF">2020-12-20T13:38:21Z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