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2" r:id="rId4"/>
    <p:sldId id="267" r:id="rId5"/>
    <p:sldId id="259" r:id="rId6"/>
    <p:sldId id="260" r:id="rId7"/>
    <p:sldId id="257" r:id="rId8"/>
    <p:sldId id="258" r:id="rId9"/>
    <p:sldId id="264" r:id="rId10"/>
    <p:sldId id="265" r:id="rId11"/>
    <p:sldId id="263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62241" autoAdjust="0"/>
  </p:normalViewPr>
  <p:slideViewPr>
    <p:cSldViewPr snapToGrid="0" snapToObjects="1">
      <p:cViewPr varScale="1">
        <p:scale>
          <a:sx n="59" d="100"/>
          <a:sy n="59" d="100"/>
        </p:scale>
        <p:origin x="29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473A4-3E33-5F48-8B8D-35D9AB9E5128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1082A-7668-0448-96C5-8FB9E5E687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874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1082A-7668-0448-96C5-8FB9E5E6879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0170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9451F366-5364-C147-B966-EC746873622C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5" y="2147888"/>
            <a:ext cx="6149975" cy="673258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Calibri" charset="0"/>
              <a:ea typeface="宋体" charset="0"/>
            </a:endParaRPr>
          </a:p>
        </p:txBody>
      </p:sp>
      <p:sp>
        <p:nvSpPr>
          <p:cNvPr id="245765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/>
              <a:t>Module 1: Installing and Configuring SQL Server 2008 </a:t>
            </a:r>
          </a:p>
        </p:txBody>
      </p:sp>
      <p:sp>
        <p:nvSpPr>
          <p:cNvPr id="24576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/>
              <a:t>Course 6231A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charset="0"/>
                <a:ea typeface="楷体_GB2312" charset="0"/>
              </a:rPr>
              <a:t>SQL Server Management Studio</a:t>
            </a:r>
            <a:r>
              <a:rPr lang="zh-CN" altLang="en-US" sz="1200" dirty="0">
                <a:latin typeface="Times New Roman" charset="0"/>
                <a:ea typeface="楷体_GB2312" charset="0"/>
              </a:rPr>
              <a:t>（</a:t>
            </a:r>
            <a:r>
              <a:rPr lang="en-US" altLang="zh-CN" sz="1200" dirty="0">
                <a:latin typeface="Times New Roman" charset="0"/>
                <a:ea typeface="楷体_GB2312" charset="0"/>
              </a:rPr>
              <a:t>SSMS</a:t>
            </a:r>
            <a:r>
              <a:rPr lang="zh-CN" altLang="en-US" sz="1200" dirty="0">
                <a:latin typeface="Times New Roman" charset="0"/>
                <a:ea typeface="楷体_GB2312" charset="0"/>
              </a:rPr>
              <a:t>）是一个集成环境，用于访问、配置、管理和开发</a:t>
            </a:r>
            <a:r>
              <a:rPr lang="en-US" altLang="zh-CN" sz="1200" dirty="0">
                <a:latin typeface="Times New Roman" charset="0"/>
                <a:ea typeface="楷体_GB2312" charset="0"/>
              </a:rPr>
              <a:t>SQL Server</a:t>
            </a:r>
            <a:r>
              <a:rPr lang="zh-CN" altLang="en-US" sz="1200" dirty="0">
                <a:latin typeface="Times New Roman" charset="0"/>
                <a:ea typeface="楷体_GB2312" charset="0"/>
              </a:rPr>
              <a:t>的组件。通过</a:t>
            </a:r>
            <a:r>
              <a:rPr lang="en-US" altLang="zh-CN" sz="1200" dirty="0">
                <a:latin typeface="Times New Roman" charset="0"/>
                <a:ea typeface="楷体_GB2312" charset="0"/>
              </a:rPr>
              <a:t>SSMS</a:t>
            </a:r>
            <a:r>
              <a:rPr lang="zh-CN" altLang="en-US" sz="1200" dirty="0">
                <a:latin typeface="Times New Roman" charset="0"/>
                <a:ea typeface="楷体_GB2312" charset="0"/>
              </a:rPr>
              <a:t>，各种技术水平的开发人员和管理员都可以方便地使用</a:t>
            </a:r>
            <a:r>
              <a:rPr lang="en-US" altLang="zh-CN" sz="1200" dirty="0">
                <a:latin typeface="Times New Roman" charset="0"/>
                <a:ea typeface="楷体_GB2312" charset="0"/>
              </a:rPr>
              <a:t>SQL Server</a:t>
            </a:r>
            <a:r>
              <a:rPr lang="zh-CN" altLang="en-US" sz="1200" dirty="0">
                <a:latin typeface="Times New Roman" charset="0"/>
                <a:ea typeface="楷体_GB2312" charset="0"/>
              </a:rPr>
              <a:t>。</a:t>
            </a:r>
            <a:r>
              <a:rPr lang="en-US" altLang="zh-CN" sz="1200" dirty="0">
                <a:latin typeface="Times New Roman" charset="0"/>
                <a:ea typeface="楷体_GB2312" charset="0"/>
              </a:rPr>
              <a:t>SSMS</a:t>
            </a:r>
            <a:r>
              <a:rPr lang="zh-CN" altLang="en-US" sz="1200" dirty="0">
                <a:latin typeface="Times New Roman" charset="0"/>
                <a:ea typeface="楷体_GB2312" charset="0"/>
              </a:rPr>
              <a:t>将早期版本的</a:t>
            </a:r>
            <a:r>
              <a:rPr lang="en-US" altLang="zh-CN" sz="1200" dirty="0">
                <a:latin typeface="Times New Roman" charset="0"/>
                <a:ea typeface="楷体_GB2312" charset="0"/>
              </a:rPr>
              <a:t>SQL Server</a:t>
            </a:r>
            <a:r>
              <a:rPr lang="zh-CN" altLang="en-US" sz="1200" dirty="0">
                <a:latin typeface="Times New Roman" charset="0"/>
                <a:ea typeface="楷体_GB2312" charset="0"/>
              </a:rPr>
              <a:t>中所包含的企业管理器、查询分析器和</a:t>
            </a:r>
            <a:r>
              <a:rPr lang="en-US" altLang="zh-CN" sz="1200" dirty="0">
                <a:latin typeface="Times New Roman" charset="0"/>
                <a:ea typeface="楷体_GB2312" charset="0"/>
              </a:rPr>
              <a:t>Analysis Manager</a:t>
            </a:r>
            <a:r>
              <a:rPr lang="zh-CN" altLang="en-US" sz="1200" dirty="0">
                <a:latin typeface="Times New Roman" charset="0"/>
                <a:ea typeface="楷体_GB2312" charset="0"/>
              </a:rPr>
              <a:t>功能整合到单一的环境中。此外，</a:t>
            </a:r>
            <a:r>
              <a:rPr lang="en-US" altLang="zh-CN" sz="1200" dirty="0">
                <a:latin typeface="Times New Roman" charset="0"/>
                <a:ea typeface="楷体_GB2312" charset="0"/>
              </a:rPr>
              <a:t>SSMS</a:t>
            </a:r>
            <a:r>
              <a:rPr lang="zh-CN" altLang="en-US" sz="1200" dirty="0">
                <a:latin typeface="Times New Roman" charset="0"/>
                <a:ea typeface="楷体_GB2312" charset="0"/>
              </a:rPr>
              <a:t>还可以和</a:t>
            </a:r>
            <a:r>
              <a:rPr lang="en-US" altLang="zh-CN" sz="1200" dirty="0">
                <a:latin typeface="Times New Roman" charset="0"/>
                <a:ea typeface="楷体_GB2312" charset="0"/>
              </a:rPr>
              <a:t>SQL Server</a:t>
            </a:r>
            <a:r>
              <a:rPr lang="zh-CN" altLang="en-US" sz="1200" dirty="0">
                <a:latin typeface="Times New Roman" charset="0"/>
                <a:ea typeface="楷体_GB2312" charset="0"/>
              </a:rPr>
              <a:t>的所有组件协同工作，例如</a:t>
            </a:r>
            <a:r>
              <a:rPr lang="en-US" altLang="zh-CN" sz="1200" dirty="0">
                <a:latin typeface="Times New Roman" charset="0"/>
                <a:ea typeface="楷体_GB2312" charset="0"/>
              </a:rPr>
              <a:t>Reporting Services</a:t>
            </a:r>
            <a:r>
              <a:rPr lang="zh-CN" altLang="en-US" sz="1200" dirty="0">
                <a:latin typeface="Times New Roman" charset="0"/>
                <a:ea typeface="楷体_GB2312" charset="0"/>
              </a:rPr>
              <a:t>、</a:t>
            </a:r>
            <a:r>
              <a:rPr lang="en-US" altLang="zh-CN" sz="1200" dirty="0">
                <a:latin typeface="Times New Roman" charset="0"/>
                <a:ea typeface="楷体_GB2312" charset="0"/>
              </a:rPr>
              <a:t>Integration Services</a:t>
            </a:r>
            <a:r>
              <a:rPr lang="zh-CN" altLang="en-US" sz="1200" dirty="0">
                <a:latin typeface="Times New Roman" charset="0"/>
                <a:ea typeface="楷体_GB2312" charset="0"/>
              </a:rPr>
              <a:t>和</a:t>
            </a:r>
            <a:r>
              <a:rPr lang="en-US" altLang="zh-CN" sz="1200" dirty="0">
                <a:latin typeface="Times New Roman" charset="0"/>
                <a:ea typeface="楷体_GB2312" charset="0"/>
              </a:rPr>
              <a:t>SQL Server Compact 3.5</a:t>
            </a:r>
            <a:r>
              <a:rPr lang="zh-CN" altLang="en-US" sz="1200" dirty="0">
                <a:latin typeface="Times New Roman" charset="0"/>
                <a:ea typeface="楷体_GB2312" charset="0"/>
              </a:rPr>
              <a:t>。开发人员可以获得熟悉的体验，而数据库管理员可获得功能齐全的单一实用工具，其中包含易于使用的图形工具和丰富的脚本撰写功能。</a:t>
            </a:r>
          </a:p>
          <a:p>
            <a:pPr marL="457200" indent="-457200"/>
            <a:r>
              <a:rPr lang="en-US" altLang="zh-CN" sz="1200" dirty="0">
                <a:latin typeface="Times New Roman" charset="0"/>
                <a:ea typeface="楷体_GB2312" charset="0"/>
              </a:rPr>
              <a:t>1.3.3  SQL Server</a:t>
            </a:r>
            <a:r>
              <a:rPr lang="zh-CN" altLang="en-US" sz="1200" dirty="0">
                <a:latin typeface="Times New Roman" charset="0"/>
                <a:ea typeface="楷体_GB2312" charset="0"/>
              </a:rPr>
              <a:t>配置管理器</a:t>
            </a:r>
          </a:p>
          <a:p>
            <a:pPr marL="457200" indent="-457200">
              <a:buFont typeface="Wingdings" charset="0"/>
              <a:buChar char="•"/>
            </a:pPr>
            <a:r>
              <a:rPr lang="en-US" altLang="zh-CN" sz="1200" dirty="0">
                <a:latin typeface="Times New Roman" charset="0"/>
                <a:ea typeface="楷体_GB2312" charset="0"/>
              </a:rPr>
              <a:t>SQL Server</a:t>
            </a:r>
            <a:r>
              <a:rPr lang="zh-CN" altLang="en-US" sz="1200" dirty="0">
                <a:latin typeface="Times New Roman" charset="0"/>
                <a:ea typeface="楷体_GB2312" charset="0"/>
              </a:rPr>
              <a:t>配置管理器用于管理与</a:t>
            </a:r>
            <a:r>
              <a:rPr lang="en-US" altLang="zh-CN" sz="1200" dirty="0">
                <a:latin typeface="Times New Roman" charset="0"/>
                <a:ea typeface="楷体_GB2312" charset="0"/>
              </a:rPr>
              <a:t>SQL Server</a:t>
            </a:r>
            <a:r>
              <a:rPr lang="zh-CN" altLang="en-US" sz="1200" dirty="0">
                <a:latin typeface="Times New Roman" charset="0"/>
                <a:ea typeface="楷体_GB2312" charset="0"/>
              </a:rPr>
              <a:t>相关联的服务、配置</a:t>
            </a:r>
            <a:r>
              <a:rPr lang="en-US" altLang="zh-CN" sz="1200" dirty="0">
                <a:latin typeface="Times New Roman" charset="0"/>
                <a:ea typeface="楷体_GB2312" charset="0"/>
              </a:rPr>
              <a:t>SQL Server</a:t>
            </a:r>
            <a:r>
              <a:rPr lang="zh-CN" altLang="en-US" sz="1200" dirty="0">
                <a:latin typeface="Times New Roman" charset="0"/>
                <a:ea typeface="楷体_GB2312" charset="0"/>
              </a:rPr>
              <a:t>使用的网络协议以及从</a:t>
            </a:r>
            <a:r>
              <a:rPr lang="en-US" altLang="zh-CN" sz="1200" dirty="0">
                <a:latin typeface="Times New Roman" charset="0"/>
                <a:ea typeface="楷体_GB2312" charset="0"/>
              </a:rPr>
              <a:t>SQL Server</a:t>
            </a:r>
            <a:r>
              <a:rPr lang="zh-CN" altLang="en-US" sz="1200" dirty="0">
                <a:latin typeface="Times New Roman" charset="0"/>
                <a:ea typeface="楷体_GB2312" charset="0"/>
              </a:rPr>
              <a:t>客户端计算机管理网络连接配置。</a:t>
            </a:r>
          </a:p>
          <a:p>
            <a:pPr marL="457200" indent="-457200"/>
            <a:r>
              <a:rPr lang="en-US" altLang="zh-CN" sz="1200" dirty="0">
                <a:latin typeface="Times New Roman" charset="0"/>
                <a:ea typeface="楷体_GB2312" charset="0"/>
              </a:rPr>
              <a:t>1.3.4  SQL Server Profiler</a:t>
            </a:r>
          </a:p>
          <a:p>
            <a:pPr marL="457200" indent="-457200">
              <a:buFont typeface="Wingdings" charset="0"/>
              <a:buChar char="•"/>
            </a:pPr>
            <a:r>
              <a:rPr lang="en-US" altLang="zh-CN" sz="1200" dirty="0">
                <a:latin typeface="Times New Roman" charset="0"/>
                <a:ea typeface="楷体_GB2312" charset="0"/>
              </a:rPr>
              <a:t>SQL Server Profiler</a:t>
            </a:r>
            <a:r>
              <a:rPr lang="zh-CN" altLang="en-US" sz="1200" dirty="0">
                <a:latin typeface="Times New Roman" charset="0"/>
                <a:ea typeface="楷体_GB2312" charset="0"/>
              </a:rPr>
              <a:t>是用于从服务器捕获</a:t>
            </a:r>
            <a:r>
              <a:rPr lang="en-US" altLang="zh-CN" sz="1200" dirty="0">
                <a:latin typeface="Times New Roman" charset="0"/>
                <a:ea typeface="楷体_GB2312" charset="0"/>
              </a:rPr>
              <a:t>SQL Server</a:t>
            </a:r>
            <a:r>
              <a:rPr lang="zh-CN" altLang="en-US" sz="1200" dirty="0">
                <a:latin typeface="Times New Roman" charset="0"/>
                <a:ea typeface="楷体_GB2312" charset="0"/>
              </a:rPr>
              <a:t>事件的工具。事件保存在一个跟踪文件中，可在以后对该文件进行分析，也可以在试图诊断某个问题时，用它来重播某一系列的步骤。</a:t>
            </a:r>
            <a:r>
              <a:rPr lang="en-US" altLang="zh-CN" sz="1200" dirty="0">
                <a:latin typeface="Times New Roman" charset="0"/>
                <a:ea typeface="楷体_GB2312" charset="0"/>
              </a:rPr>
              <a:t>SQL Server Profiler</a:t>
            </a:r>
            <a:r>
              <a:rPr lang="zh-CN" altLang="en-US" sz="1200" dirty="0">
                <a:latin typeface="Times New Roman" charset="0"/>
                <a:ea typeface="楷体_GB2312" charset="0"/>
              </a:rPr>
              <a:t>提供了一个图形用户界面，用于监视数据库引擎实例或</a:t>
            </a:r>
            <a:r>
              <a:rPr lang="en-US" altLang="zh-CN" sz="1200" dirty="0">
                <a:latin typeface="Times New Roman" charset="0"/>
                <a:ea typeface="楷体_GB2312" charset="0"/>
              </a:rPr>
              <a:t>Analysis Services</a:t>
            </a:r>
            <a:r>
              <a:rPr lang="zh-CN" altLang="en-US" sz="1200">
                <a:latin typeface="Times New Roman" charset="0"/>
                <a:ea typeface="楷体_GB2312" charset="0"/>
              </a:rPr>
              <a:t>实例。</a:t>
            </a:r>
            <a:endParaRPr lang="zh-CN" altLang="en-US" sz="1100">
              <a:latin typeface="Times New Roman" charset="0"/>
              <a:ea typeface="楷体_GB2312" charset="0"/>
            </a:endParaRPr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1082A-7668-0448-96C5-8FB9E5E6879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84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6F24-D8F3-884B-B1A5-5328CD5E0030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C359-2D3F-2B4B-945A-7BD50C35DF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51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6F24-D8F3-884B-B1A5-5328CD5E0030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C359-2D3F-2B4B-945A-7BD50C35DF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335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6F24-D8F3-884B-B1A5-5328CD5E0030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C359-2D3F-2B4B-945A-7BD50C35DF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8135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55320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D78AFF4-1543-5F43-BAC2-F411F94A741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4392613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咨询热线 </a:t>
            </a:r>
            <a:r>
              <a:rPr lang="en-US" altLang="zh-CN">
                <a:latin typeface="新宋体" charset="0"/>
                <a:ea typeface="新宋体" charset="0"/>
                <a:cs typeface="新宋体" charset="0"/>
              </a:rPr>
              <a:t>010-51905758</a:t>
            </a:r>
            <a:r>
              <a:rPr lang="zh-CN" altLang="en-US"/>
              <a:t>　</a:t>
            </a:r>
            <a:r>
              <a:rPr lang="zh-CN" altLang="en-US">
                <a:latin typeface="Bookman" charset="0"/>
              </a:rPr>
              <a:t>Ｈ</a:t>
            </a:r>
            <a:r>
              <a:rPr lang="en-US" altLang="zh-CN">
                <a:latin typeface="Bookman" charset="0"/>
              </a:rPr>
              <a:t>ttp://www.easthome.com</a:t>
            </a:r>
          </a:p>
        </p:txBody>
      </p:sp>
    </p:spTree>
    <p:extLst>
      <p:ext uri="{BB962C8B-B14F-4D97-AF65-F5344CB8AC3E}">
        <p14:creationId xmlns:p14="http://schemas.microsoft.com/office/powerpoint/2010/main" val="87607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6F24-D8F3-884B-B1A5-5328CD5E0030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C359-2D3F-2B4B-945A-7BD50C35DF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969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6F24-D8F3-884B-B1A5-5328CD5E0030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C359-2D3F-2B4B-945A-7BD50C35DF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11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6F24-D8F3-884B-B1A5-5328CD5E0030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C359-2D3F-2B4B-945A-7BD50C35DF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742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6F24-D8F3-884B-B1A5-5328CD5E0030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C359-2D3F-2B4B-945A-7BD50C35DF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09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6F24-D8F3-884B-B1A5-5328CD5E0030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C359-2D3F-2B4B-945A-7BD50C35DF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924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6F24-D8F3-884B-B1A5-5328CD5E0030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C359-2D3F-2B4B-945A-7BD50C35DF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14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6F24-D8F3-884B-B1A5-5328CD5E0030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C359-2D3F-2B4B-945A-7BD50C35DF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140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6F24-D8F3-884B-B1A5-5328CD5E0030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C359-2D3F-2B4B-945A-7BD50C35DF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7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36F24-D8F3-884B-B1A5-5328CD5E0030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C359-2D3F-2B4B-945A-7BD50C35DF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66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1742245738@qq.com" TargetMode="External"/><Relationship Id="rId2" Type="http://schemas.openxmlformats.org/officeDocument/2006/relationships/hyperlink" Target="mailto:tanxj_nju@163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tp://172.26.184.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SQL Server 2008 R2 </a:t>
            </a:r>
            <a:r>
              <a:rPr kumimoji="1" lang="zh-CN" altLang="en-US" dirty="0"/>
              <a:t>概述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36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2"/>
          <p:cNvSpPr>
            <a:spLocks noGrp="1"/>
          </p:cNvSpPr>
          <p:nvPr>
            <p:ph type="title"/>
          </p:nvPr>
        </p:nvSpPr>
        <p:spPr bwMode="auto">
          <a:xfrm>
            <a:off x="468313" y="149412"/>
            <a:ext cx="8350250" cy="62071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sz="3200" dirty="0" err="1">
                <a:latin typeface="微软雅黑" charset="0"/>
                <a:ea typeface="微软雅黑" charset="0"/>
              </a:rPr>
              <a:t>SSMS</a:t>
            </a:r>
            <a:r>
              <a:rPr sz="3200" dirty="0" err="1">
                <a:latin typeface="微软雅黑" charset="0"/>
                <a:ea typeface="微软雅黑" charset="0"/>
              </a:rPr>
              <a:t>连接</a:t>
            </a:r>
            <a:endParaRPr sz="3200" dirty="0">
              <a:latin typeface="微软雅黑" charset="0"/>
              <a:ea typeface="微软雅黑" charset="0"/>
            </a:endParaRP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468313" y="1052513"/>
            <a:ext cx="8207375" cy="792162"/>
          </a:xfrm>
          <a:prstGeom prst="roundRect">
            <a:avLst>
              <a:gd name="adj" fmla="val 506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endParaRPr lang="en-US" altLang="zh-CN" sz="1600" b="1">
              <a:solidFill>
                <a:schemeClr val="tx2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946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09" y="1560513"/>
            <a:ext cx="440055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072" y="1359274"/>
            <a:ext cx="6010928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46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540" y="1163170"/>
            <a:ext cx="6898341" cy="5387547"/>
          </a:xfrm>
          <a:prstGeom prst="rect">
            <a:avLst/>
          </a:prstGeom>
        </p:spPr>
      </p:pic>
      <p:sp>
        <p:nvSpPr>
          <p:cNvPr id="7" name="标题 2"/>
          <p:cNvSpPr>
            <a:spLocks noGrp="1"/>
          </p:cNvSpPr>
          <p:nvPr>
            <p:ph type="title"/>
          </p:nvPr>
        </p:nvSpPr>
        <p:spPr bwMode="auto">
          <a:xfrm>
            <a:off x="468313" y="149412"/>
            <a:ext cx="8350250" cy="62071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sz="3200" dirty="0">
                <a:latin typeface="微软雅黑" charset="0"/>
                <a:ea typeface="微软雅黑" charset="0"/>
              </a:rPr>
              <a:t>SSMS</a:t>
            </a:r>
            <a:endParaRPr sz="32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4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360082"/>
            <a:ext cx="4229100" cy="161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994" y="360082"/>
            <a:ext cx="6812956" cy="623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82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200" b="1" dirty="0">
                <a:latin typeface="Arial" charset="0"/>
                <a:ea typeface="宋体" charset="0"/>
              </a:rPr>
              <a:t>联机丛书</a:t>
            </a:r>
            <a:endParaRPr kumimoji="0" lang="zh-CN" altLang="en-US" sz="3200" dirty="0">
              <a:latin typeface="华文新魏" charset="0"/>
              <a:ea typeface="华文新魏" charset="0"/>
              <a:cs typeface="华文新魏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16113"/>
            <a:ext cx="8229600" cy="4525962"/>
          </a:xfrm>
        </p:spPr>
        <p:txBody>
          <a:bodyPr/>
          <a:lstStyle/>
          <a:p>
            <a:pPr>
              <a:defRPr/>
            </a:pPr>
            <a:r>
              <a:rPr kumimoji="0" lang="en-US" altLang="zh-CN" dirty="0">
                <a:latin typeface="+mn-ea"/>
              </a:rPr>
              <a:t>SQL Server 200</a:t>
            </a:r>
            <a:r>
              <a:rPr lang="zh-CN" altLang="en-US" dirty="0">
                <a:latin typeface="+mn-ea"/>
              </a:rPr>
              <a:t>8</a:t>
            </a:r>
            <a:r>
              <a:rPr lang="en-US" altLang="zh-CN" dirty="0">
                <a:latin typeface="+mn-ea"/>
              </a:rPr>
              <a:t> R2</a:t>
            </a:r>
            <a:r>
              <a:rPr kumimoji="0" lang="zh-CN" altLang="en-US" b="1" dirty="0">
                <a:latin typeface="+mn-ea"/>
              </a:rPr>
              <a:t>的帮助工具</a:t>
            </a:r>
            <a:r>
              <a:rPr kumimoji="0" lang="en-US" altLang="zh-CN" b="1" dirty="0">
                <a:latin typeface="+mn-ea"/>
              </a:rPr>
              <a:t>——</a:t>
            </a:r>
            <a:r>
              <a:rPr kumimoji="0" lang="zh-CN" altLang="en-US" b="1" dirty="0">
                <a:latin typeface="+mn-ea"/>
              </a:rPr>
              <a:t>联机丛书是学习</a:t>
            </a:r>
            <a:r>
              <a:rPr lang="en-US" altLang="zh-CN" dirty="0">
                <a:latin typeface="+mn-ea"/>
              </a:rPr>
              <a:t>SQL Server 200</a:t>
            </a:r>
            <a:r>
              <a:rPr lang="zh-CN" altLang="en-US" dirty="0">
                <a:latin typeface="+mn-ea"/>
              </a:rPr>
              <a:t>8</a:t>
            </a:r>
            <a:r>
              <a:rPr lang="en-US" altLang="zh-CN" dirty="0">
                <a:latin typeface="+mn-ea"/>
              </a:rPr>
              <a:t> R2</a:t>
            </a:r>
            <a:r>
              <a:rPr kumimoji="0" lang="zh-CN" altLang="en-US" b="1" dirty="0">
                <a:latin typeface="+mn-ea"/>
              </a:rPr>
              <a:t>的好帮手。联机丛书中包含</a:t>
            </a:r>
            <a:r>
              <a:rPr lang="en-US" altLang="zh-CN" dirty="0">
                <a:latin typeface="+mn-ea"/>
              </a:rPr>
              <a:t>SQL Server 200</a:t>
            </a:r>
            <a:r>
              <a:rPr lang="zh-CN" altLang="en-US" dirty="0">
                <a:latin typeface="+mn-ea"/>
              </a:rPr>
              <a:t>8</a:t>
            </a:r>
            <a:r>
              <a:rPr lang="en-US" altLang="zh-CN" dirty="0">
                <a:latin typeface="+mn-ea"/>
              </a:rPr>
              <a:t> R2</a:t>
            </a:r>
            <a:r>
              <a:rPr kumimoji="0" lang="zh-CN" altLang="en-US" b="1" dirty="0">
                <a:latin typeface="+mn-ea"/>
              </a:rPr>
              <a:t>的安装，工具的使用，数据库的创建，修改，管理等各方面都有详细的介绍。</a:t>
            </a:r>
          </a:p>
        </p:txBody>
      </p:sp>
    </p:spTree>
    <p:extLst>
      <p:ext uri="{BB962C8B-B14F-4D97-AF65-F5344CB8AC3E}">
        <p14:creationId xmlns:p14="http://schemas.microsoft.com/office/powerpoint/2010/main" val="1938179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kumimoji="0" lang="zh-CN" altLang="en-US" sz="3600" dirty="0">
                <a:latin typeface="Arial" charset="0"/>
                <a:ea typeface="宋体" charset="0"/>
              </a:rPr>
              <a:t>实验报告提交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033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kumimoji="0" lang="en-US" altLang="zh-CN" sz="3600" dirty="0">
                <a:latin typeface="Arial" charset="0"/>
                <a:ea typeface="宋体" charset="0"/>
              </a:rPr>
              <a:t>email:</a:t>
            </a:r>
          </a:p>
          <a:p>
            <a:pPr lvl="1">
              <a:lnSpc>
                <a:spcPct val="90000"/>
              </a:lnSpc>
              <a:defRPr/>
            </a:pPr>
            <a:r>
              <a:rPr kumimoji="0" lang="en-US" altLang="zh-CN" sz="3500" dirty="0">
                <a:latin typeface="Arial" charset="0"/>
                <a:ea typeface="宋体" charset="0"/>
                <a:hlinkClick r:id="rId2"/>
              </a:rPr>
              <a:t>tanxj_nju@</a:t>
            </a:r>
            <a:r>
              <a:rPr lang="en-US" altLang="zh-CN" sz="3500" dirty="0">
                <a:latin typeface="Arial" charset="0"/>
                <a:ea typeface="宋体" charset="0"/>
                <a:hlinkClick r:id="rId2"/>
              </a:rPr>
              <a:t>163.com</a:t>
            </a:r>
            <a:endParaRPr kumimoji="1" lang="en-US" altLang="zh-CN" sz="3500" dirty="0"/>
          </a:p>
          <a:p>
            <a:pPr lvl="1">
              <a:lnSpc>
                <a:spcPct val="90000"/>
              </a:lnSpc>
              <a:defRPr/>
            </a:pPr>
            <a:r>
              <a:rPr kumimoji="1" lang="en-US" altLang="zh-CN" sz="3500" dirty="0">
                <a:hlinkClick r:id="rId3"/>
              </a:rPr>
              <a:t>1742245738@qq.com</a:t>
            </a:r>
            <a:r>
              <a:rPr kumimoji="1" lang="en-US" altLang="zh-CN" sz="3500" dirty="0"/>
              <a:t>   </a:t>
            </a:r>
          </a:p>
          <a:p>
            <a:pPr>
              <a:lnSpc>
                <a:spcPct val="90000"/>
              </a:lnSpc>
              <a:buNone/>
              <a:defRPr/>
            </a:pPr>
            <a:endParaRPr kumimoji="0" lang="en-US" altLang="zh-CN" sz="36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kumimoji="0" lang="en-US" altLang="zh-CN" sz="36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kumimoji="0" lang="zh-CN" altLang="en-US" sz="3600" dirty="0">
                <a:latin typeface="Arial" charset="0"/>
                <a:ea typeface="宋体" charset="0"/>
              </a:rPr>
              <a:t>发送的邮件标题格式：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kumimoji="0" lang="zh-CN" altLang="en-US" sz="3600" b="1" dirty="0">
                <a:solidFill>
                  <a:srgbClr val="CC0099"/>
                </a:solidFill>
                <a:latin typeface="Arial" charset="0"/>
                <a:ea typeface="宋体" charset="0"/>
              </a:rPr>
              <a:t>             “实验</a:t>
            </a:r>
            <a:r>
              <a:rPr kumimoji="0" lang="en-US" altLang="zh-CN" sz="3600" b="1" dirty="0">
                <a:solidFill>
                  <a:srgbClr val="CC0099"/>
                </a:solidFill>
                <a:latin typeface="Arial" charset="0"/>
                <a:ea typeface="宋体" charset="0"/>
              </a:rPr>
              <a:t>1 </a:t>
            </a:r>
            <a:r>
              <a:rPr kumimoji="0" lang="zh-CN" altLang="en-US" sz="3600" b="1" dirty="0">
                <a:solidFill>
                  <a:srgbClr val="CC0099"/>
                </a:solidFill>
                <a:latin typeface="Arial" charset="0"/>
                <a:ea typeface="宋体" charset="0"/>
              </a:rPr>
              <a:t>学号 姓名”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kumimoji="0" lang="zh-CN" altLang="en-US" sz="3600" b="1" dirty="0">
              <a:solidFill>
                <a:srgbClr val="CC0099"/>
              </a:solidFill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kumimoji="0" lang="zh-CN" altLang="en-US" sz="3600" i="1" dirty="0">
                <a:latin typeface="Arial" charset="0"/>
                <a:ea typeface="宋体" charset="0"/>
              </a:rPr>
              <a:t>注意：请使用同一个邮箱地址发送报告</a:t>
            </a:r>
          </a:p>
        </p:txBody>
      </p:sp>
    </p:spTree>
    <p:extLst>
      <p:ext uri="{BB962C8B-B14F-4D97-AF65-F5344CB8AC3E}">
        <p14:creationId xmlns:p14="http://schemas.microsoft.com/office/powerpoint/2010/main" val="132951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 sz="3600" dirty="0">
                <a:latin typeface="Arial" charset="0"/>
                <a:ea typeface="宋体" charset="0"/>
                <a:hlinkClick r:id="rId2" action="ppaction://hlinkfile"/>
              </a:rPr>
              <a:t>ftp://</a:t>
            </a:r>
            <a:r>
              <a:rPr kumimoji="0" lang="zh-CN" altLang="zh-CN" sz="3600" dirty="0">
                <a:latin typeface="Arial" charset="0"/>
                <a:ea typeface="宋体" charset="0"/>
                <a:hlinkClick r:id="rId2" action="ppaction://hlinkfile"/>
              </a:rPr>
              <a:t>1</a:t>
            </a:r>
            <a:r>
              <a:rPr kumimoji="0" lang="en-US" altLang="zh-CN" sz="3600" dirty="0">
                <a:latin typeface="Arial" charset="0"/>
                <a:ea typeface="宋体" charset="0"/>
                <a:hlinkClick r:id="rId2" action="ppaction://hlinkfile"/>
              </a:rPr>
              <a:t>72.26.184.2</a:t>
            </a:r>
            <a:endParaRPr kumimoji="0" lang="en-US" altLang="zh-CN" sz="3600" dirty="0">
              <a:latin typeface="Arial" charset="0"/>
              <a:ea typeface="宋体" charset="0"/>
            </a:endParaRPr>
          </a:p>
          <a:p>
            <a:pPr marL="0" lvl="1" indent="0">
              <a:buNone/>
            </a:pPr>
            <a:r>
              <a:rPr kumimoji="0" lang="en-US" altLang="zh-CN" sz="4000" dirty="0">
                <a:latin typeface="Arial" charset="0"/>
                <a:ea typeface="宋体" charset="0"/>
              </a:rPr>
              <a:t>    -download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文件名：</a:t>
            </a:r>
            <a:endParaRPr kumimoji="1" lang="en-US" altLang="zh-CN" dirty="0"/>
          </a:p>
          <a:p>
            <a:pPr lvl="1"/>
            <a:r>
              <a:rPr kumimoji="1" lang="en-US" altLang="zh-CN" sz="3600" dirty="0"/>
              <a:t>cn_sql_server_2008_r2_enterprise_x86_x64_ia64_dvd_522233.rar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350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endParaRPr kumimoji="0" lang="en-US" altLang="zh-CN" dirty="0">
              <a:latin typeface="Arial" charset="0"/>
              <a:ea typeface="宋体" charset="0"/>
            </a:endParaRPr>
          </a:p>
          <a:p>
            <a:pPr eaLnBrk="1" hangingPunct="1">
              <a:defRPr/>
            </a:pPr>
            <a:r>
              <a:rPr kumimoji="0" lang="zh-CN" altLang="en-US" dirty="0">
                <a:latin typeface="Arial" charset="0"/>
                <a:ea typeface="宋体" charset="0"/>
              </a:rPr>
              <a:t>了解数据库的基本知识；</a:t>
            </a:r>
          </a:p>
          <a:p>
            <a:pPr eaLnBrk="1" hangingPunct="1">
              <a:defRPr/>
            </a:pPr>
            <a:r>
              <a:rPr kumimoji="0" lang="zh-CN" altLang="en-US" dirty="0">
                <a:latin typeface="Arial" charset="0"/>
                <a:ea typeface="宋体" charset="0"/>
              </a:rPr>
              <a:t>掌握</a:t>
            </a:r>
            <a:r>
              <a:rPr kumimoji="0" lang="en-US" altLang="zh-CN" dirty="0">
                <a:latin typeface="Arial" charset="0"/>
                <a:ea typeface="宋体" charset="0"/>
              </a:rPr>
              <a:t>SQL Server 2008 R2</a:t>
            </a:r>
            <a:r>
              <a:rPr kumimoji="0" lang="zh-CN" altLang="en-US" dirty="0">
                <a:latin typeface="Arial" charset="0"/>
                <a:ea typeface="宋体" charset="0"/>
              </a:rPr>
              <a:t>的安装；</a:t>
            </a:r>
          </a:p>
          <a:p>
            <a:pPr eaLnBrk="1" hangingPunct="1">
              <a:defRPr/>
            </a:pPr>
            <a:r>
              <a:rPr kumimoji="0" lang="zh-CN" altLang="en-US" dirty="0">
                <a:latin typeface="Arial" charset="0"/>
                <a:ea typeface="宋体" charset="0"/>
              </a:rPr>
              <a:t>掌握</a:t>
            </a:r>
            <a:r>
              <a:rPr kumimoji="0" lang="en-US" altLang="zh-CN" dirty="0">
                <a:latin typeface="Arial" charset="0"/>
                <a:ea typeface="宋体" charset="0"/>
              </a:rPr>
              <a:t>SQL Server 2008 R2</a:t>
            </a:r>
            <a:r>
              <a:rPr kumimoji="0" lang="zh-CN" altLang="en-US" dirty="0">
                <a:latin typeface="Arial" charset="0"/>
                <a:ea typeface="宋体" charset="0"/>
              </a:rPr>
              <a:t>主要管理工具的使用</a:t>
            </a:r>
          </a:p>
          <a:p>
            <a:pPr lvl="1" eaLnBrk="1" hangingPunct="1">
              <a:defRPr/>
            </a:pPr>
            <a:r>
              <a:rPr kumimoji="0" lang="en-US" altLang="zh-CN" dirty="0">
                <a:latin typeface="Arial" charset="0"/>
                <a:ea typeface="宋体" charset="0"/>
              </a:rPr>
              <a:t>SSMS</a:t>
            </a:r>
          </a:p>
          <a:p>
            <a:pPr lvl="1"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</a:rPr>
              <a:t>SQL Server </a:t>
            </a:r>
            <a:r>
              <a:rPr lang="zh-CN" altLang="en-US" dirty="0">
                <a:latin typeface="Arial" charset="0"/>
                <a:ea typeface="宋体" charset="0"/>
              </a:rPr>
              <a:t>配置管理器</a:t>
            </a:r>
            <a:endParaRPr kumimoji="0"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defRPr/>
            </a:pPr>
            <a:r>
              <a:rPr kumimoji="0" lang="zh-CN" altLang="en-US" dirty="0">
                <a:latin typeface="Arial" charset="0"/>
                <a:ea typeface="宋体" charset="0"/>
              </a:rPr>
              <a:t>联机丛书。</a:t>
            </a:r>
          </a:p>
        </p:txBody>
      </p:sp>
    </p:spTree>
    <p:extLst>
      <p:ext uri="{BB962C8B-B14F-4D97-AF65-F5344CB8AC3E}">
        <p14:creationId xmlns:p14="http://schemas.microsoft.com/office/powerpoint/2010/main" val="404159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标题 100147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zh-CN" altLang="en-US" sz="3200" b="0" dirty="0">
                <a:latin typeface="Times New Roman" charset="0"/>
                <a:ea typeface="楷体_GB2312" charset="0"/>
              </a:rPr>
              <a:t>数据库管理系统</a:t>
            </a:r>
            <a:r>
              <a:rPr lang="zh-CN" altLang="en-US" dirty="0">
                <a:latin typeface="Times New Roman" charset="0"/>
                <a:ea typeface="楷体_GB2312" charset="0"/>
              </a:rPr>
              <a:t> </a:t>
            </a:r>
          </a:p>
        </p:txBody>
      </p:sp>
      <p:sp>
        <p:nvSpPr>
          <p:cNvPr id="1001475" name="内容占位符 1001474"/>
          <p:cNvSpPr>
            <a:spLocks noGrp="1" noChangeArrowheads="1"/>
          </p:cNvSpPr>
          <p:nvPr>
            <p:ph idx="1"/>
          </p:nvPr>
        </p:nvSpPr>
        <p:spPr>
          <a:xfrm>
            <a:off x="1133475" y="1219200"/>
            <a:ext cx="7203140" cy="491331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spcBef>
                <a:spcPct val="5000"/>
              </a:spcBef>
              <a:buFont typeface="Wingdings" charset="0"/>
              <a:buChar char="•"/>
            </a:pPr>
            <a:r>
              <a:rPr lang="zh-CN" altLang="en-US" dirty="0">
                <a:latin typeface="+mn-ea"/>
              </a:rPr>
              <a:t>数据库管理系统是对数据库进行管理的系统软件，它提供了用户与数据库之间的软件界面，可用于创建、管理和维护数据库。</a:t>
            </a:r>
          </a:p>
          <a:p>
            <a:pPr marL="457200" indent="-457200">
              <a:spcBef>
                <a:spcPct val="5000"/>
              </a:spcBef>
            </a:pPr>
            <a:endParaRPr lang="zh-CN" altLang="en-US" sz="2000" dirty="0">
              <a:latin typeface="Times New Roman" charset="0"/>
              <a:ea typeface="楷体_GB2312" charset="0"/>
            </a:endParaRPr>
          </a:p>
          <a:p>
            <a:pPr marL="457200" indent="-457200">
              <a:spcBef>
                <a:spcPct val="5000"/>
              </a:spcBef>
              <a:buFont typeface="Wingdings" charset="0"/>
              <a:buChar char="•"/>
            </a:pPr>
            <a:r>
              <a:rPr lang="zh-CN" altLang="en-US" dirty="0">
                <a:latin typeface="+mn-ea"/>
              </a:rPr>
              <a:t>数据库管理系统的功能</a:t>
            </a:r>
          </a:p>
          <a:p>
            <a:pPr marL="857250" lvl="1" indent="-457200">
              <a:spcBef>
                <a:spcPct val="5000"/>
              </a:spcBef>
              <a:buFont typeface="Wingdings" charset="0"/>
              <a:buChar char="•"/>
            </a:pPr>
            <a:r>
              <a:rPr lang="zh-CN" altLang="en-US" sz="2600" dirty="0">
                <a:latin typeface="+mn-ea"/>
              </a:rPr>
              <a:t>数据库定义功能</a:t>
            </a:r>
          </a:p>
          <a:p>
            <a:pPr marL="857250" lvl="1" indent="-457200">
              <a:spcBef>
                <a:spcPct val="5000"/>
              </a:spcBef>
              <a:buFont typeface="Wingdings" charset="0"/>
              <a:buChar char="•"/>
            </a:pPr>
            <a:r>
              <a:rPr lang="zh-CN" altLang="en-US" sz="2600" dirty="0">
                <a:latin typeface="+mn-ea"/>
              </a:rPr>
              <a:t>数据库操作功能</a:t>
            </a:r>
          </a:p>
          <a:p>
            <a:pPr marL="857250" lvl="1" indent="-457200">
              <a:spcBef>
                <a:spcPct val="5000"/>
              </a:spcBef>
              <a:buFont typeface="Wingdings" charset="0"/>
              <a:buChar char="•"/>
            </a:pPr>
            <a:r>
              <a:rPr lang="zh-CN" altLang="en-US" sz="2600" dirty="0">
                <a:latin typeface="+mn-ea"/>
              </a:rPr>
              <a:t>数据控制</a:t>
            </a:r>
            <a:r>
              <a:rPr lang="zh-CN" altLang="en-US" sz="2600">
                <a:latin typeface="+mn-ea"/>
              </a:rPr>
              <a:t>功能</a:t>
            </a:r>
            <a:endParaRPr lang="zh-CN" altLang="en-US" sz="2600" dirty="0">
              <a:latin typeface="+mn-ea"/>
            </a:endParaRPr>
          </a:p>
          <a:p>
            <a:pPr marL="857250" lvl="2" indent="-457200">
              <a:spcBef>
                <a:spcPct val="5000"/>
              </a:spcBef>
              <a:buFont typeface="Wingdings" charset="0"/>
              <a:buChar char="•"/>
            </a:pPr>
            <a:r>
              <a:rPr lang="zh-CN" altLang="en-US" sz="2600" dirty="0">
                <a:latin typeface="+mn-ea"/>
              </a:rPr>
              <a:t>数据安全控制</a:t>
            </a:r>
          </a:p>
          <a:p>
            <a:pPr marL="857250" lvl="2" indent="-457200">
              <a:spcBef>
                <a:spcPct val="5000"/>
              </a:spcBef>
              <a:buFont typeface="Wingdings" charset="0"/>
              <a:buChar char="•"/>
            </a:pPr>
            <a:r>
              <a:rPr lang="zh-CN" altLang="en-US" sz="2600" dirty="0">
                <a:latin typeface="+mn-ea"/>
              </a:rPr>
              <a:t>数据完整性控制</a:t>
            </a:r>
          </a:p>
          <a:p>
            <a:pPr marL="857250" lvl="2" indent="-457200">
              <a:spcBef>
                <a:spcPct val="5000"/>
              </a:spcBef>
              <a:buFont typeface="Wingdings" charset="0"/>
              <a:buChar char="•"/>
            </a:pPr>
            <a:r>
              <a:rPr lang="zh-CN" altLang="en-US" sz="2600" dirty="0">
                <a:latin typeface="+mn-ea"/>
              </a:rPr>
              <a:t>数据库恢复</a:t>
            </a:r>
          </a:p>
          <a:p>
            <a:pPr marL="857250" lvl="2" indent="-457200">
              <a:spcBef>
                <a:spcPct val="5000"/>
              </a:spcBef>
              <a:buFont typeface="Wingdings" charset="0"/>
              <a:buChar char="•"/>
            </a:pPr>
            <a:r>
              <a:rPr lang="zh-CN" altLang="en-US" sz="2600" dirty="0">
                <a:latin typeface="+mn-ea"/>
              </a:rPr>
              <a:t>数据库并发控制</a:t>
            </a:r>
          </a:p>
        </p:txBody>
      </p:sp>
      <p:sp>
        <p:nvSpPr>
          <p:cNvPr id="9220" name="矩形 1001476"/>
          <p:cNvSpPr>
            <a:spLocks noChangeArrowheads="1"/>
          </p:cNvSpPr>
          <p:nvPr/>
        </p:nvSpPr>
        <p:spPr bwMode="auto">
          <a:xfrm>
            <a:off x="3273425" y="2716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92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0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0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474" grpId="0"/>
      <p:bldP spid="10014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49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>
                <a:latin typeface="Arial" charset="0"/>
                <a:ea typeface="黑体" charset="0"/>
              </a:rPr>
              <a:t>Editions of SQL Server 2008 R2</a:t>
            </a:r>
            <a:r>
              <a:rPr lang="en-GB" altLang="zh-CN" sz="3200" dirty="0">
                <a:latin typeface="Arial" charset="0"/>
                <a:ea typeface="黑体" charset="0"/>
              </a:rPr>
              <a:t> </a:t>
            </a:r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黑体" charset="0"/>
                <a:cs typeface="黑体" charset="0"/>
              </a:rPr>
              <a:t>咨询热线 </a:t>
            </a:r>
            <a:r>
              <a:rPr lang="en-US" altLang="zh-CN">
                <a:solidFill>
                  <a:schemeClr val="bg1"/>
                </a:solidFill>
                <a:ea typeface="黑体" charset="0"/>
                <a:cs typeface="黑体" charset="0"/>
              </a:rPr>
              <a:t>010-51905758</a:t>
            </a:r>
            <a:r>
              <a:rPr lang="zh-CN" altLang="en-US">
                <a:solidFill>
                  <a:schemeClr val="bg1"/>
                </a:solidFill>
                <a:ea typeface="黑体" charset="0"/>
                <a:cs typeface="黑体" charset="0"/>
              </a:rPr>
              <a:t>　Ｈ</a:t>
            </a:r>
            <a:r>
              <a:rPr lang="en-US" altLang="zh-CN">
                <a:solidFill>
                  <a:schemeClr val="bg1"/>
                </a:solidFill>
                <a:ea typeface="黑体" charset="0"/>
                <a:cs typeface="黑体" charset="0"/>
              </a:rPr>
              <a:t>ttp://www.easthome.com</a:t>
            </a:r>
          </a:p>
        </p:txBody>
      </p:sp>
      <p:graphicFrame>
        <p:nvGraphicFramePr>
          <p:cNvPr id="847907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5006"/>
              </p:ext>
            </p:extLst>
          </p:nvPr>
        </p:nvGraphicFramePr>
        <p:xfrm>
          <a:off x="900113" y="1335837"/>
          <a:ext cx="7672387" cy="4903153"/>
        </p:xfrm>
        <a:graphic>
          <a:graphicData uri="http://schemas.openxmlformats.org/drawingml/2006/table">
            <a:tbl>
              <a:tblPr/>
              <a:tblGrid>
                <a:gridCol w="206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黑体" charset="0"/>
                        </a:rPr>
                        <a:t>Edition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黑体" charset="0"/>
                        </a:rPr>
                        <a:t>Description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黑体" charset="0"/>
                        </a:rPr>
                        <a:t>Enterprise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黑体" charset="0"/>
                        </a:rPr>
                        <a:t>Highly scalable and available enterprise-level database server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charset="0"/>
                        <a:cs typeface="黑体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黑体" charset="0"/>
                        </a:rPr>
                        <a:t>Standard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黑体" charset="0"/>
                        </a:rPr>
                        <a:t>Database server for department-level applications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黑体" charset="0"/>
                        </a:rPr>
                        <a:t>Workgroup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黑体" charset="0"/>
                        </a:rPr>
                        <a:t>Database for workgroup or branch office operations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黑体" charset="0"/>
                        </a:rPr>
                        <a:t>Express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黑体" charset="0"/>
                        </a:rPr>
                        <a:t>Version of SQL Server 2008 R2 for disconnected clients or stand-alone applications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黑体" charset="0"/>
                        </a:rPr>
                        <a:t>Mobile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黑体" charset="0"/>
                        </a:rPr>
                        <a:t>Compact database for smart devices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黑体" charset="0"/>
                        </a:rPr>
                        <a:t>Developer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charset="0"/>
                          <a:cs typeface="黑体" charset="0"/>
                        </a:rPr>
                        <a:t>Enterprise edition licensed for development and testing use only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72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4950" y="136432"/>
            <a:ext cx="8229600" cy="744631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200" dirty="0">
                <a:latin typeface="Arial" charset="0"/>
                <a:ea typeface="宋体" charset="0"/>
                <a:cs typeface="宋体" charset="0"/>
              </a:rPr>
              <a:t>What are the Hardware requirements?</a:t>
            </a:r>
          </a:p>
        </p:txBody>
      </p:sp>
      <p:graphicFrame>
        <p:nvGraphicFramePr>
          <p:cNvPr id="84889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453598"/>
              </p:ext>
            </p:extLst>
          </p:nvPr>
        </p:nvGraphicFramePr>
        <p:xfrm>
          <a:off x="264832" y="1015532"/>
          <a:ext cx="8664575" cy="5508625"/>
        </p:xfrm>
        <a:graphic>
          <a:graphicData uri="http://schemas.openxmlformats.org/drawingml/2006/table">
            <a:tbl>
              <a:tblPr/>
              <a:tblGrid>
                <a:gridCol w="3204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0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812"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90000"/>
                        </a:lnSpc>
                        <a:spcBef>
                          <a:spcPts val="1152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Hardware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8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Requirements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958"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lnSpc>
                          <a:spcPct val="90000"/>
                        </a:lnSpc>
                        <a:spcBef>
                          <a:spcPts val="96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Processor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A0"/>
                    </a:solidFill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1412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90000"/>
                        <a:buFontTx/>
                        <a:buChar char="•"/>
                        <a:tabLst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Intel-compatible Pentium 600 MHz or higher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1412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90000"/>
                        <a:buFontTx/>
                        <a:buChar char="•"/>
                        <a:tabLst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1 GHz or higher recommended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5890"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Memory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A0"/>
                    </a:solidFill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1412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90000"/>
                        <a:buFontTx/>
                        <a:buChar char="•"/>
                        <a:tabLst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Standard, Enterprise, Developer: 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512 MB </a:t>
                      </a:r>
                    </a:p>
                    <a:p>
                      <a:pPr marL="177800" marR="0" lvl="0" indent="-1778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		(1 GB or more recommended)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1412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90000"/>
                        <a:buFontTx/>
                        <a:buChar char="•"/>
                        <a:tabLst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Express Edition: 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192 MB </a:t>
                      </a:r>
                    </a:p>
                    <a:p>
                      <a:pPr marL="177800" marR="0" lvl="0" indent="-1778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		(512 MB or more recommended)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5965"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Disk Space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A0"/>
                    </a:solidFill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1412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90000"/>
                        <a:buFontTx/>
                        <a:buChar char="•"/>
                        <a:tabLst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Database Components: 280 MB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1412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90000"/>
                        <a:buFontTx/>
                        <a:buChar char="•"/>
                        <a:tabLst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Analysis Services: 90 MB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1412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90000"/>
                        <a:buFontTx/>
                        <a:buChar char="•"/>
                        <a:tabLst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Reporting Services: 120 MB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1412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90000"/>
                        <a:buFontTx/>
                        <a:buChar char="•"/>
                        <a:tabLst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Integration Services: 120 MB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1412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90000"/>
                        <a:buFontTx/>
                        <a:buChar char="•"/>
                        <a:tabLst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Client Components: 850 MB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2548" name="Picture 20" descr="HardDiskDr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4697413"/>
            <a:ext cx="14811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9" name="Picture 21" descr="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2770188"/>
            <a:ext cx="1828800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0" name="Picture 22" descr="CP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703388"/>
            <a:ext cx="129540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42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81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>
                <a:latin typeface="微软雅黑" charset="0"/>
                <a:ea typeface="微软雅黑" charset="0"/>
              </a:rPr>
              <a:t>SQL SERVER2008 R2</a:t>
            </a:r>
            <a:r>
              <a:rPr lang="zh-CN" altLang="en-US" sz="3200" dirty="0">
                <a:latin typeface="微软雅黑" charset="0"/>
                <a:ea typeface="微软雅黑" charset="0"/>
              </a:rPr>
              <a:t>服务器组件</a:t>
            </a:r>
            <a:endParaRPr kumimoji="1" lang="zh-CN" altLang="en-US" sz="3200" dirty="0"/>
          </a:p>
        </p:txBody>
      </p:sp>
      <p:grpSp>
        <p:nvGrpSpPr>
          <p:cNvPr id="62" name="组合 105"/>
          <p:cNvGrpSpPr/>
          <p:nvPr/>
        </p:nvGrpSpPr>
        <p:grpSpPr>
          <a:xfrm>
            <a:off x="14941" y="3062159"/>
            <a:ext cx="9144001" cy="1247776"/>
            <a:chOff x="0" y="2793221"/>
            <a:chExt cx="9144001" cy="12477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glow" dir="t"/>
          </a:scene3d>
        </p:grpSpPr>
        <p:sp>
          <p:nvSpPr>
            <p:cNvPr id="63" name="Line 75"/>
            <p:cNvSpPr>
              <a:spLocks noChangeShapeType="1"/>
            </p:cNvSpPr>
            <p:nvPr/>
          </p:nvSpPr>
          <p:spPr bwMode="gray">
            <a:xfrm flipH="1">
              <a:off x="0" y="3421078"/>
              <a:ext cx="1035050" cy="0"/>
            </a:xfrm>
            <a:prstGeom prst="line">
              <a:avLst/>
            </a:prstGeom>
            <a:solidFill>
              <a:schemeClr val="bg1">
                <a:alpha val="60000"/>
              </a:schemeClr>
            </a:solidFill>
            <a:ln w="28575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p3d contourW="25400">
              <a:bevelT w="101600" prst="convex"/>
              <a:bevelB prst="convex"/>
              <a:contourClr>
                <a:schemeClr val="bg1">
                  <a:lumMod val="95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Line 76"/>
            <p:cNvSpPr>
              <a:spLocks noChangeShapeType="1"/>
            </p:cNvSpPr>
            <p:nvPr/>
          </p:nvSpPr>
          <p:spPr bwMode="gray">
            <a:xfrm flipH="1">
              <a:off x="6094413" y="3421078"/>
              <a:ext cx="809625" cy="0"/>
            </a:xfrm>
            <a:prstGeom prst="line">
              <a:avLst/>
            </a:prstGeom>
            <a:solidFill>
              <a:schemeClr val="bg1">
                <a:alpha val="60000"/>
              </a:schemeClr>
            </a:solidFill>
            <a:ln w="28575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p3d contourW="25400">
              <a:bevelT w="101600" prst="convex"/>
              <a:bevelB prst="convex"/>
              <a:contourClr>
                <a:schemeClr val="bg1">
                  <a:lumMod val="95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Arc 77"/>
            <p:cNvSpPr>
              <a:spLocks/>
            </p:cNvSpPr>
            <p:nvPr/>
          </p:nvSpPr>
          <p:spPr bwMode="gray">
            <a:xfrm rot="16200000" flipV="1">
              <a:off x="3257550" y="2513028"/>
              <a:ext cx="654050" cy="1220788"/>
            </a:xfrm>
            <a:custGeom>
              <a:avLst/>
              <a:gdLst>
                <a:gd name="G0" fmla="+- 1194 0 0"/>
                <a:gd name="G1" fmla="+- 21600 0 0"/>
                <a:gd name="G2" fmla="+- 21600 0 0"/>
                <a:gd name="T0" fmla="*/ 750 w 22794"/>
                <a:gd name="T1" fmla="*/ 5 h 43200"/>
                <a:gd name="T2" fmla="*/ 0 w 22794"/>
                <a:gd name="T3" fmla="*/ 43167 h 43200"/>
                <a:gd name="T4" fmla="*/ 1194 w 227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28575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p3d contourW="25400">
              <a:bevelT w="101600" prst="artDeco"/>
              <a:bevelB w="0" h="0"/>
              <a:contourClr>
                <a:schemeClr val="bg1">
                  <a:lumMod val="95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Arc 78"/>
            <p:cNvSpPr>
              <a:spLocks/>
            </p:cNvSpPr>
            <p:nvPr/>
          </p:nvSpPr>
          <p:spPr bwMode="gray">
            <a:xfrm rot="16200000" flipV="1">
              <a:off x="7148513" y="2514615"/>
              <a:ext cx="663575" cy="1220788"/>
            </a:xfrm>
            <a:custGeom>
              <a:avLst/>
              <a:gdLst>
                <a:gd name="G0" fmla="+- 1194 0 0"/>
                <a:gd name="G1" fmla="+- 21600 0 0"/>
                <a:gd name="G2" fmla="+- 21600 0 0"/>
                <a:gd name="T0" fmla="*/ 750 w 22794"/>
                <a:gd name="T1" fmla="*/ 5 h 43200"/>
                <a:gd name="T2" fmla="*/ 0 w 22794"/>
                <a:gd name="T3" fmla="*/ 43167 h 43200"/>
                <a:gd name="T4" fmla="*/ 1194 w 227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28575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p3d contourW="25400">
              <a:bevelT w="101600" prst="artDeco"/>
              <a:bevelB w="0" h="0"/>
              <a:contourClr>
                <a:schemeClr val="bg1">
                  <a:lumMod val="95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79"/>
            <p:cNvSpPr>
              <a:spLocks noChangeShapeType="1"/>
            </p:cNvSpPr>
            <p:nvPr/>
          </p:nvSpPr>
          <p:spPr bwMode="gray">
            <a:xfrm flipH="1">
              <a:off x="4157663" y="3421078"/>
              <a:ext cx="787400" cy="0"/>
            </a:xfrm>
            <a:prstGeom prst="line">
              <a:avLst/>
            </a:prstGeom>
            <a:solidFill>
              <a:schemeClr val="bg1">
                <a:alpha val="60000"/>
              </a:schemeClr>
            </a:solidFill>
            <a:ln w="28575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p3d contourW="25400">
              <a:bevelT w="101600" prst="convex"/>
              <a:bevelB prst="convex"/>
              <a:contourClr>
                <a:schemeClr val="bg1">
                  <a:lumMod val="95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Arc 80"/>
            <p:cNvSpPr>
              <a:spLocks/>
            </p:cNvSpPr>
            <p:nvPr/>
          </p:nvSpPr>
          <p:spPr bwMode="gray">
            <a:xfrm rot="5400000">
              <a:off x="5203825" y="3113103"/>
              <a:ext cx="635000" cy="1220788"/>
            </a:xfrm>
            <a:custGeom>
              <a:avLst/>
              <a:gdLst>
                <a:gd name="G0" fmla="+- 1194 0 0"/>
                <a:gd name="G1" fmla="+- 21600 0 0"/>
                <a:gd name="G2" fmla="+- 21600 0 0"/>
                <a:gd name="T0" fmla="*/ 750 w 22794"/>
                <a:gd name="T1" fmla="*/ 5 h 43200"/>
                <a:gd name="T2" fmla="*/ 0 w 22794"/>
                <a:gd name="T3" fmla="*/ 43167 h 43200"/>
                <a:gd name="T4" fmla="*/ 1194 w 227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28575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p3d contourW="25400">
              <a:bevelT w="101600" prst="artDeco"/>
              <a:bevelB w="0" h="0"/>
              <a:contourClr>
                <a:schemeClr val="bg1">
                  <a:lumMod val="95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81"/>
            <p:cNvSpPr>
              <a:spLocks noChangeShapeType="1"/>
            </p:cNvSpPr>
            <p:nvPr/>
          </p:nvSpPr>
          <p:spPr bwMode="gray">
            <a:xfrm flipH="1">
              <a:off x="8050213" y="3421078"/>
              <a:ext cx="1093788" cy="0"/>
            </a:xfrm>
            <a:prstGeom prst="line">
              <a:avLst/>
            </a:prstGeom>
            <a:solidFill>
              <a:schemeClr val="bg1">
                <a:alpha val="60000"/>
              </a:schemeClr>
            </a:solidFill>
            <a:ln w="28575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p3d contourW="25400">
              <a:bevelT w="101600" prst="convex"/>
              <a:bevelB prst="convex"/>
              <a:contourClr>
                <a:schemeClr val="bg1">
                  <a:lumMod val="95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82"/>
            <p:cNvSpPr>
              <a:spLocks noChangeShapeType="1"/>
            </p:cNvSpPr>
            <p:nvPr/>
          </p:nvSpPr>
          <p:spPr bwMode="gray">
            <a:xfrm flipH="1">
              <a:off x="2185988" y="3421078"/>
              <a:ext cx="830263" cy="0"/>
            </a:xfrm>
            <a:prstGeom prst="line">
              <a:avLst/>
            </a:prstGeom>
            <a:solidFill>
              <a:schemeClr val="bg1">
                <a:alpha val="60000"/>
              </a:schemeClr>
            </a:solidFill>
            <a:ln w="28575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p3d contourW="25400">
              <a:bevelT w="101600" prst="convex"/>
              <a:bevelB prst="convex"/>
              <a:contourClr>
                <a:schemeClr val="bg1">
                  <a:lumMod val="95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Arc 83"/>
            <p:cNvSpPr>
              <a:spLocks/>
            </p:cNvSpPr>
            <p:nvPr/>
          </p:nvSpPr>
          <p:spPr bwMode="gray">
            <a:xfrm rot="5400000">
              <a:off x="1293813" y="3113103"/>
              <a:ext cx="635000" cy="1220788"/>
            </a:xfrm>
            <a:custGeom>
              <a:avLst/>
              <a:gdLst>
                <a:gd name="G0" fmla="+- 1194 0 0"/>
                <a:gd name="G1" fmla="+- 21600 0 0"/>
                <a:gd name="G2" fmla="+- 21600 0 0"/>
                <a:gd name="T0" fmla="*/ 750 w 22794"/>
                <a:gd name="T1" fmla="*/ 5 h 43200"/>
                <a:gd name="T2" fmla="*/ 0 w 22794"/>
                <a:gd name="T3" fmla="*/ 43167 h 43200"/>
                <a:gd name="T4" fmla="*/ 1194 w 227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28575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p3d contourW="25400">
              <a:bevelT w="101600" prst="artDeco"/>
              <a:bevelB w="0" h="0"/>
              <a:contourClr>
                <a:schemeClr val="bg1">
                  <a:lumMod val="95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2" name="组 71"/>
          <p:cNvGrpSpPr/>
          <p:nvPr/>
        </p:nvGrpSpPr>
        <p:grpSpPr>
          <a:xfrm>
            <a:off x="611188" y="1494208"/>
            <a:ext cx="8056562" cy="4624387"/>
            <a:chOff x="611188" y="1195388"/>
            <a:chExt cx="8056562" cy="4624387"/>
          </a:xfrm>
        </p:grpSpPr>
        <p:sp>
          <p:nvSpPr>
            <p:cNvPr id="73" name="Line 58"/>
            <p:cNvSpPr>
              <a:spLocks noChangeShapeType="1"/>
            </p:cNvSpPr>
            <p:nvPr/>
          </p:nvSpPr>
          <p:spPr bwMode="gray">
            <a:xfrm>
              <a:off x="1612900" y="4048125"/>
              <a:ext cx="0" cy="334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59"/>
            <p:cNvSpPr>
              <a:spLocks noChangeShapeType="1"/>
            </p:cNvSpPr>
            <p:nvPr/>
          </p:nvSpPr>
          <p:spPr bwMode="gray">
            <a:xfrm flipH="1">
              <a:off x="857250" y="4392613"/>
              <a:ext cx="1495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Text Box 60"/>
            <p:cNvSpPr txBox="1">
              <a:spLocks noChangeArrowheads="1"/>
            </p:cNvSpPr>
            <p:nvPr/>
          </p:nvSpPr>
          <p:spPr bwMode="gray">
            <a:xfrm>
              <a:off x="611188" y="4446588"/>
              <a:ext cx="2362200" cy="1373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lnSpc>
                  <a:spcPct val="130000"/>
                </a:lnSpc>
                <a:buClr>
                  <a:schemeClr val="hlink"/>
                </a:buClr>
                <a:buFont typeface="Wingdings" charset="0"/>
                <a:buChar char="§"/>
              </a:pPr>
              <a:r>
                <a:rPr lang="en-US" altLang="zh-CN" sz="1600">
                  <a:latin typeface="Calibri" charset="0"/>
                </a:rPr>
                <a:t> </a:t>
              </a:r>
              <a:r>
                <a:rPr lang="en-US" altLang="zh-CN" sz="1600" b="1">
                  <a:latin typeface="Calibri" charset="0"/>
                </a:rPr>
                <a:t>SQL SERVER</a:t>
              </a:r>
              <a:r>
                <a:rPr lang="zh-CN" altLang="en-US" sz="1600" b="1">
                  <a:latin typeface="Calibri" charset="0"/>
                </a:rPr>
                <a:t>数据库引擎</a:t>
              </a:r>
              <a:endParaRPr lang="en-US" altLang="zh-CN" sz="1600" b="1">
                <a:latin typeface="Calibri" charset="0"/>
              </a:endParaRPr>
            </a:p>
            <a:p>
              <a:pPr>
                <a:lnSpc>
                  <a:spcPct val="130000"/>
                </a:lnSpc>
                <a:buClr>
                  <a:schemeClr val="hlink"/>
                </a:buClr>
                <a:buFont typeface="Wingdings" charset="0"/>
                <a:buNone/>
              </a:pPr>
              <a:r>
                <a:rPr lang="zh-CN" altLang="en-US" sz="1600" b="1">
                  <a:latin typeface="Calibri" charset="0"/>
                </a:rPr>
                <a:t>功能：存储、处理、保护数据等核心业务，主要学习的内容</a:t>
              </a:r>
              <a:endParaRPr lang="en-US" altLang="zh-CN" sz="1600" b="1">
                <a:latin typeface="Calibri" charset="0"/>
              </a:endParaRPr>
            </a:p>
          </p:txBody>
        </p:sp>
        <p:sp>
          <p:nvSpPr>
            <p:cNvPr id="76" name="Line 65"/>
            <p:cNvSpPr>
              <a:spLocks noChangeShapeType="1"/>
            </p:cNvSpPr>
            <p:nvPr/>
          </p:nvSpPr>
          <p:spPr bwMode="gray">
            <a:xfrm>
              <a:off x="7480300" y="2473325"/>
              <a:ext cx="0" cy="334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66"/>
            <p:cNvSpPr>
              <a:spLocks noChangeShapeType="1"/>
            </p:cNvSpPr>
            <p:nvPr/>
          </p:nvSpPr>
          <p:spPr bwMode="gray">
            <a:xfrm flipH="1">
              <a:off x="6616700" y="2471738"/>
              <a:ext cx="16319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67"/>
            <p:cNvSpPr txBox="1">
              <a:spLocks noChangeArrowheads="1"/>
            </p:cNvSpPr>
            <p:nvPr/>
          </p:nvSpPr>
          <p:spPr bwMode="gray">
            <a:xfrm>
              <a:off x="6629400" y="1195388"/>
              <a:ext cx="2038350" cy="1052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lnSpc>
                  <a:spcPct val="130000"/>
                </a:lnSpc>
                <a:buClr>
                  <a:schemeClr val="accent1"/>
                </a:buClr>
                <a:buFont typeface="Wingdings" charset="0"/>
                <a:buChar char="§"/>
              </a:pPr>
              <a:r>
                <a:rPr lang="en-US" altLang="zh-CN" sz="1600" b="1">
                  <a:latin typeface="Calibri" charset="0"/>
                </a:rPr>
                <a:t> Integration service</a:t>
              </a:r>
            </a:p>
            <a:p>
              <a:pPr>
                <a:lnSpc>
                  <a:spcPct val="130000"/>
                </a:lnSpc>
                <a:buClr>
                  <a:schemeClr val="accent1"/>
                </a:buClr>
                <a:buFont typeface="Wingdings" charset="0"/>
                <a:buNone/>
              </a:pPr>
              <a:r>
                <a:rPr lang="zh-CN" altLang="en-US" sz="1600" b="1">
                  <a:latin typeface="Calibri" charset="0"/>
                </a:rPr>
                <a:t>功能：移动、复制、转换数据</a:t>
              </a:r>
              <a:endParaRPr lang="en-US" altLang="zh-CN" sz="1600" b="1">
                <a:latin typeface="Calibri" charset="0"/>
              </a:endParaRPr>
            </a:p>
          </p:txBody>
        </p:sp>
        <p:sp>
          <p:nvSpPr>
            <p:cNvPr id="79" name="Line 68"/>
            <p:cNvSpPr>
              <a:spLocks noChangeShapeType="1"/>
            </p:cNvSpPr>
            <p:nvPr/>
          </p:nvSpPr>
          <p:spPr bwMode="gray">
            <a:xfrm>
              <a:off x="3581400" y="2473325"/>
              <a:ext cx="0" cy="334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69"/>
            <p:cNvSpPr>
              <a:spLocks noChangeShapeType="1"/>
            </p:cNvSpPr>
            <p:nvPr/>
          </p:nvSpPr>
          <p:spPr bwMode="gray">
            <a:xfrm flipH="1">
              <a:off x="2657475" y="2471738"/>
              <a:ext cx="17716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70"/>
            <p:cNvSpPr txBox="1">
              <a:spLocks noChangeArrowheads="1"/>
            </p:cNvSpPr>
            <p:nvPr/>
          </p:nvSpPr>
          <p:spPr bwMode="gray">
            <a:xfrm>
              <a:off x="2657475" y="1195388"/>
              <a:ext cx="1992313" cy="1373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lnSpc>
                  <a:spcPct val="130000"/>
                </a:lnSpc>
                <a:buClr>
                  <a:schemeClr val="accent2"/>
                </a:buClr>
                <a:buFont typeface="Wingdings" charset="0"/>
                <a:buChar char="§"/>
              </a:pPr>
              <a:r>
                <a:rPr lang="en-US" altLang="zh-CN" sz="1600" b="1" dirty="0">
                  <a:latin typeface="Calibri" charset="0"/>
                </a:rPr>
                <a:t> Analysis Services</a:t>
              </a:r>
            </a:p>
            <a:p>
              <a:pPr>
                <a:lnSpc>
                  <a:spcPct val="130000"/>
                </a:lnSpc>
                <a:buClr>
                  <a:schemeClr val="accent2"/>
                </a:buClr>
                <a:buFont typeface="Wingdings" charset="0"/>
                <a:buNone/>
              </a:pPr>
              <a:r>
                <a:rPr lang="zh-CN" altLang="en-US" sz="1600" b="1" dirty="0">
                  <a:latin typeface="Calibri" charset="0"/>
                </a:rPr>
                <a:t>功能：创建和管理联机分析处理和数据挖掘应用程序</a:t>
              </a:r>
              <a:endParaRPr lang="en-US" altLang="zh-CN" sz="1600" b="1" dirty="0">
                <a:latin typeface="Calibri" charset="0"/>
              </a:endParaRPr>
            </a:p>
          </p:txBody>
        </p:sp>
        <p:sp>
          <p:nvSpPr>
            <p:cNvPr id="82" name="Line 72"/>
            <p:cNvSpPr>
              <a:spLocks noChangeShapeType="1"/>
            </p:cNvSpPr>
            <p:nvPr/>
          </p:nvSpPr>
          <p:spPr bwMode="gray">
            <a:xfrm flipH="1">
              <a:off x="4684713" y="4383088"/>
              <a:ext cx="1587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73"/>
            <p:cNvSpPr txBox="1">
              <a:spLocks noChangeArrowheads="1"/>
            </p:cNvSpPr>
            <p:nvPr/>
          </p:nvSpPr>
          <p:spPr bwMode="gray">
            <a:xfrm>
              <a:off x="4649788" y="4446588"/>
              <a:ext cx="1857375" cy="1052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lnSpc>
                  <a:spcPct val="130000"/>
                </a:lnSpc>
                <a:buClr>
                  <a:schemeClr val="folHlink"/>
                </a:buClr>
                <a:buFont typeface="Wingdings" charset="0"/>
                <a:buChar char="§"/>
              </a:pPr>
              <a:r>
                <a:rPr lang="en-US" altLang="zh-CN" sz="1600" b="1" dirty="0">
                  <a:latin typeface="Calibri" charset="0"/>
                </a:rPr>
                <a:t>Reporting Services</a:t>
              </a:r>
            </a:p>
            <a:p>
              <a:pPr>
                <a:lnSpc>
                  <a:spcPct val="130000"/>
                </a:lnSpc>
                <a:buClr>
                  <a:schemeClr val="folHlink"/>
                </a:buClr>
                <a:buFont typeface="Wingdings" charset="0"/>
                <a:buNone/>
              </a:pPr>
              <a:r>
                <a:rPr lang="zh-CN" altLang="en-US" sz="1600" b="1" dirty="0">
                  <a:latin typeface="Calibri" charset="0"/>
                </a:rPr>
                <a:t>功能：创建、管理、部署报表</a:t>
              </a:r>
              <a:endParaRPr lang="en-US" altLang="zh-CN" sz="1600" b="1" dirty="0">
                <a:latin typeface="Calibri" charset="0"/>
              </a:endParaRPr>
            </a:p>
          </p:txBody>
        </p:sp>
        <p:grpSp>
          <p:nvGrpSpPr>
            <p:cNvPr id="84" name="组合 43"/>
            <p:cNvGrpSpPr>
              <a:grpSpLocks/>
            </p:cNvGrpSpPr>
            <p:nvPr/>
          </p:nvGrpSpPr>
          <p:grpSpPr bwMode="auto">
            <a:xfrm>
              <a:off x="1090613" y="2884488"/>
              <a:ext cx="1071562" cy="1071562"/>
              <a:chOff x="5217602" y="3058600"/>
              <a:chExt cx="1116000" cy="1116000"/>
            </a:xfrm>
          </p:grpSpPr>
          <p:sp>
            <p:nvSpPr>
              <p:cNvPr id="98" name="Oval 2"/>
              <p:cNvSpPr>
                <a:spLocks noChangeAspect="1" noChangeArrowheads="1"/>
              </p:cNvSpPr>
              <p:nvPr/>
            </p:nvSpPr>
            <p:spPr bwMode="auto">
              <a:xfrm>
                <a:off x="5217602" y="3058600"/>
                <a:ext cx="1116000" cy="11160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CF01"/>
                  </a:gs>
                  <a:gs pos="90000">
                    <a:srgbClr val="E22000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prst="convex"/>
                <a:bevelB w="0" h="0"/>
                <a:contourClr>
                  <a:srgbClr val="FFE593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椭圆 98"/>
              <p:cNvSpPr>
                <a:spLocks/>
              </p:cNvSpPr>
              <p:nvPr/>
            </p:nvSpPr>
            <p:spPr>
              <a:xfrm rot="19388639">
                <a:off x="5222561" y="3126386"/>
                <a:ext cx="755574" cy="5406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5327133" y="3179240"/>
                <a:ext cx="846138" cy="849318"/>
              </a:xfrm>
              <a:prstGeom prst="ellipse">
                <a:avLst/>
              </a:prstGeom>
              <a:gradFill flip="none" rotWithShape="1">
                <a:gsLst>
                  <a:gs pos="10000">
                    <a:srgbClr val="FFC000">
                      <a:alpha val="60000"/>
                    </a:srgbClr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85" name="组合 106"/>
            <p:cNvGrpSpPr>
              <a:grpSpLocks/>
            </p:cNvGrpSpPr>
            <p:nvPr/>
          </p:nvGrpSpPr>
          <p:grpSpPr bwMode="auto">
            <a:xfrm>
              <a:off x="4987925" y="2884488"/>
              <a:ext cx="1071563" cy="1071562"/>
              <a:chOff x="5000628" y="2897252"/>
              <a:chExt cx="1071570" cy="1072430"/>
            </a:xfrm>
          </p:grpSpPr>
          <p:sp>
            <p:nvSpPr>
              <p:cNvPr id="95" name="Oval 2"/>
              <p:cNvSpPr>
                <a:spLocks noChangeAspect="1" noChangeArrowheads="1"/>
              </p:cNvSpPr>
              <p:nvPr/>
            </p:nvSpPr>
            <p:spPr bwMode="auto">
              <a:xfrm>
                <a:off x="5000628" y="2897252"/>
                <a:ext cx="1071570" cy="1072430"/>
              </a:xfrm>
              <a:prstGeom prst="ellipse">
                <a:avLst/>
              </a:prstGeom>
              <a:gradFill flip="none" rotWithShape="1">
                <a:gsLst>
                  <a:gs pos="0">
                    <a:srgbClr val="00DFF6"/>
                  </a:gs>
                  <a:gs pos="90000">
                    <a:srgbClr val="002774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prst="convex"/>
                <a:bevelB w="0" h="0"/>
                <a:contourClr>
                  <a:srgbClr val="AFEAFF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椭圆 95"/>
              <p:cNvSpPr>
                <a:spLocks/>
              </p:cNvSpPr>
              <p:nvPr/>
            </p:nvSpPr>
            <p:spPr bwMode="auto">
              <a:xfrm rot="19388639">
                <a:off x="5005391" y="2962392"/>
                <a:ext cx="725492" cy="5195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 bwMode="auto">
              <a:xfrm>
                <a:off x="5105798" y="3041468"/>
                <a:ext cx="812452" cy="816160"/>
              </a:xfrm>
              <a:prstGeom prst="ellipse">
                <a:avLst/>
              </a:prstGeom>
              <a:gradFill flip="none" rotWithShape="1">
                <a:gsLst>
                  <a:gs pos="10000">
                    <a:srgbClr val="00B0F0"/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86" name="组合 107"/>
            <p:cNvGrpSpPr>
              <a:grpSpLocks/>
            </p:cNvGrpSpPr>
            <p:nvPr/>
          </p:nvGrpSpPr>
          <p:grpSpPr bwMode="auto">
            <a:xfrm>
              <a:off x="3071813" y="2874963"/>
              <a:ext cx="1071562" cy="1073150"/>
              <a:chOff x="3071802" y="2875066"/>
              <a:chExt cx="1071570" cy="1072430"/>
            </a:xfrm>
          </p:grpSpPr>
          <p:sp>
            <p:nvSpPr>
              <p:cNvPr id="92" name="Oval 2"/>
              <p:cNvSpPr>
                <a:spLocks noChangeAspect="1" noChangeArrowheads="1"/>
              </p:cNvSpPr>
              <p:nvPr/>
            </p:nvSpPr>
            <p:spPr bwMode="auto">
              <a:xfrm>
                <a:off x="3071802" y="2875066"/>
                <a:ext cx="1071570" cy="1072430"/>
              </a:xfrm>
              <a:prstGeom prst="ellipse">
                <a:avLst/>
              </a:prstGeom>
              <a:gradFill flip="none" rotWithShape="1">
                <a:gsLst>
                  <a:gs pos="0">
                    <a:srgbClr val="6EFF01"/>
                  </a:gs>
                  <a:gs pos="90000">
                    <a:srgbClr val="0F5000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>
                <a:bevelT prst="convex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椭圆 92"/>
              <p:cNvSpPr>
                <a:spLocks/>
              </p:cNvSpPr>
              <p:nvPr/>
            </p:nvSpPr>
            <p:spPr bwMode="auto">
              <a:xfrm rot="19388639">
                <a:off x="3076564" y="2940109"/>
                <a:ext cx="725493" cy="51876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 bwMode="auto">
              <a:xfrm>
                <a:off x="3176972" y="3000372"/>
                <a:ext cx="812452" cy="816160"/>
              </a:xfrm>
              <a:prstGeom prst="ellipse">
                <a:avLst/>
              </a:prstGeom>
              <a:gradFill flip="none" rotWithShape="1">
                <a:gsLst>
                  <a:gs pos="0">
                    <a:srgbClr val="99FF66">
                      <a:alpha val="54000"/>
                    </a:srgbClr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87" name="组合 103"/>
            <p:cNvGrpSpPr>
              <a:grpSpLocks/>
            </p:cNvGrpSpPr>
            <p:nvPr/>
          </p:nvGrpSpPr>
          <p:grpSpPr bwMode="auto">
            <a:xfrm>
              <a:off x="6956425" y="2884488"/>
              <a:ext cx="1071563" cy="1071562"/>
              <a:chOff x="1084790" y="2884000"/>
              <a:chExt cx="1071570" cy="1072430"/>
            </a:xfrm>
          </p:grpSpPr>
          <p:sp>
            <p:nvSpPr>
              <p:cNvPr id="89" name="Oval 2"/>
              <p:cNvSpPr>
                <a:spLocks noChangeAspect="1" noChangeArrowheads="1"/>
              </p:cNvSpPr>
              <p:nvPr/>
            </p:nvSpPr>
            <p:spPr bwMode="auto">
              <a:xfrm>
                <a:off x="1084790" y="2884000"/>
                <a:ext cx="1071570" cy="1072430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75000"/>
                    </a:schemeClr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2700000" scaled="0"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prst="convex"/>
                <a:bevelB w="0" h="0"/>
                <a:contourClr>
                  <a:srgbClr val="FFE593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0" name="椭圆 89"/>
              <p:cNvSpPr>
                <a:spLocks/>
              </p:cNvSpPr>
              <p:nvPr/>
            </p:nvSpPr>
            <p:spPr bwMode="auto">
              <a:xfrm rot="19388639">
                <a:off x="1089553" y="2949140"/>
                <a:ext cx="725492" cy="5195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 bwMode="auto">
              <a:xfrm>
                <a:off x="1214414" y="3000372"/>
                <a:ext cx="812452" cy="81616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88" name="Line 68"/>
            <p:cNvSpPr>
              <a:spLocks noChangeShapeType="1"/>
            </p:cNvSpPr>
            <p:nvPr/>
          </p:nvSpPr>
          <p:spPr bwMode="gray">
            <a:xfrm>
              <a:off x="5500688" y="4040188"/>
              <a:ext cx="0" cy="334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00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>
                <a:latin typeface="微软雅黑" charset="0"/>
                <a:ea typeface="微软雅黑" charset="0"/>
              </a:rPr>
              <a:t>SQL SERVER2008 R2</a:t>
            </a:r>
            <a:r>
              <a:rPr lang="zh-CN" altLang="en-US" sz="3200" dirty="0">
                <a:latin typeface="微软雅黑" charset="0"/>
                <a:ea typeface="微软雅黑" charset="0"/>
              </a:rPr>
              <a:t>主要管理工具</a:t>
            </a:r>
            <a:endParaRPr kumimoji="1" lang="zh-CN" altLang="en-US" sz="3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8313" y="1633908"/>
            <a:ext cx="3816350" cy="431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SSMS</a:t>
            </a:r>
            <a:endParaRPr lang="zh-CN" altLang="en-US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59338" y="1633908"/>
            <a:ext cx="3816350" cy="4318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SQL Server</a:t>
            </a:r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配置管理器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68313" y="2570533"/>
            <a:ext cx="3786187" cy="2879725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57188" indent="-357188" eaLnBrk="1" hangingPunct="1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charset="0"/>
              <a:buChar char="n"/>
            </a:pPr>
            <a:r>
              <a:rPr lang="en-US" altLang="zh-CN" sz="2000" b="1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</a:rPr>
              <a:t>SSMS(SQL SERVER Management Studio)</a:t>
            </a:r>
            <a:r>
              <a:rPr lang="zh-CN" altLang="en-US" sz="2000" b="1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</a:rPr>
              <a:t>是一个集成环境用于访问、配置、管理、开发</a:t>
            </a:r>
            <a:r>
              <a:rPr lang="en-US" altLang="zh-CN" sz="2000" b="1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</a:rPr>
              <a:t>SQL SERVER</a:t>
            </a:r>
            <a:r>
              <a:rPr lang="zh-CN" altLang="en-US" sz="2000" b="1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</a:rPr>
              <a:t>组件</a:t>
            </a:r>
            <a:endParaRPr lang="en-US" altLang="zh-CN" sz="2000">
              <a:solidFill>
                <a:schemeClr val="tx2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57188" indent="-357188"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Font typeface="Wingdings" charset="0"/>
              <a:buChar char="n"/>
            </a:pPr>
            <a:endParaRPr lang="en-US" altLang="zh-CN" sz="2000">
              <a:solidFill>
                <a:schemeClr val="tx2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89500" y="2570533"/>
            <a:ext cx="3786188" cy="2879725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charset="0"/>
              <a:buNone/>
            </a:pPr>
            <a:r>
              <a:rPr lang="zh-CN" altLang="en-US" sz="2000" b="1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</a:rPr>
              <a:t>分为：</a:t>
            </a:r>
            <a:endParaRPr lang="en-US" altLang="zh-CN" sz="2000" b="1">
              <a:solidFill>
                <a:schemeClr val="tx2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buClr>
                <a:schemeClr val="accent2"/>
              </a:buClr>
              <a:buFont typeface="Wingdings" charset="0"/>
              <a:buChar char="n"/>
            </a:pPr>
            <a:r>
              <a:rPr lang="zh-CN" altLang="en-US" sz="2000" b="1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</a:rPr>
              <a:t>“</a:t>
            </a:r>
            <a:r>
              <a:rPr lang="en-US" altLang="zh-CN" sz="2000" b="1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</a:rPr>
              <a:t>SQL SERVER</a:t>
            </a:r>
            <a:r>
              <a:rPr lang="zh-CN" altLang="en-US" sz="2000" b="1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</a:rPr>
              <a:t>服务”：用于启动、停止服务</a:t>
            </a:r>
            <a:endParaRPr lang="en-US" altLang="zh-CN" sz="2000" b="1">
              <a:solidFill>
                <a:schemeClr val="tx2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buClr>
                <a:schemeClr val="accent2"/>
              </a:buClr>
              <a:buFont typeface="Wingdings" charset="0"/>
              <a:buChar char="n"/>
            </a:pPr>
            <a:r>
              <a:rPr lang="zh-CN" altLang="en-US" sz="2000" b="1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</a:rPr>
              <a:t>网络配置：设置本地或网络用户访问数据库服务器的协议</a:t>
            </a:r>
            <a:endParaRPr lang="en-US" altLang="zh-CN" sz="2000" b="1">
              <a:solidFill>
                <a:schemeClr val="tx2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buClr>
                <a:schemeClr val="accent2"/>
              </a:buClr>
              <a:buFont typeface="Wingdings" charset="0"/>
              <a:buChar char="n"/>
            </a:pPr>
            <a:r>
              <a:rPr lang="zh-CN" altLang="en-US" sz="2000" b="1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</a:rPr>
              <a:t>客户端配置：设置客户端应用程序访问数据库的协议</a:t>
            </a:r>
            <a:endParaRPr lang="en-US" altLang="zh-CN" sz="2000" b="1">
              <a:solidFill>
                <a:schemeClr val="tx2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buClr>
                <a:schemeClr val="accent2"/>
              </a:buClr>
              <a:buFont typeface="Wingdings" charset="0"/>
              <a:buChar char="n"/>
            </a:pPr>
            <a:endParaRPr lang="en-US" altLang="zh-CN" sz="2000" b="1">
              <a:solidFill>
                <a:schemeClr val="tx2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Font typeface="Wingdings" charset="0"/>
              <a:buChar char="n"/>
            </a:pPr>
            <a:endParaRPr lang="en-US" altLang="zh-CN" sz="2000" b="1">
              <a:solidFill>
                <a:schemeClr val="tx2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/>
          <p:cNvSpPr>
            <a:spLocks noGrp="1"/>
          </p:cNvSpPr>
          <p:nvPr>
            <p:ph type="title"/>
          </p:nvPr>
        </p:nvSpPr>
        <p:spPr bwMode="auto">
          <a:xfrm>
            <a:off x="406538" y="201926"/>
            <a:ext cx="8350250" cy="62071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sz="3200" dirty="0">
                <a:latin typeface="微软雅黑" charset="0"/>
                <a:ea typeface="微软雅黑" charset="0"/>
              </a:rPr>
              <a:t>SQL </a:t>
            </a:r>
            <a:r>
              <a:rPr lang="en-US" sz="3200" dirty="0" err="1">
                <a:latin typeface="微软雅黑" charset="0"/>
                <a:ea typeface="微软雅黑" charset="0"/>
              </a:rPr>
              <a:t>S</a:t>
            </a:r>
            <a:r>
              <a:rPr lang="en-US" altLang="zh-CN" sz="3200" dirty="0" err="1">
                <a:latin typeface="微软雅黑" charset="0"/>
                <a:ea typeface="微软雅黑" charset="0"/>
              </a:rPr>
              <a:t>erver</a:t>
            </a:r>
            <a:r>
              <a:rPr sz="3200" dirty="0" err="1">
                <a:latin typeface="微软雅黑" charset="0"/>
                <a:ea typeface="微软雅黑" charset="0"/>
              </a:rPr>
              <a:t>配置管理器</a:t>
            </a:r>
            <a:endParaRPr sz="3200" dirty="0">
              <a:latin typeface="微软雅黑" charset="0"/>
              <a:ea typeface="微软雅黑" charset="0"/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5356841" y="3193501"/>
            <a:ext cx="2303463" cy="3133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服务的启动和停止</a:t>
            </a:r>
            <a:endParaRPr lang="en-US" altLang="zh-CN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8439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63" y="1410967"/>
            <a:ext cx="4381500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490" y="968989"/>
            <a:ext cx="7327900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63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788</Words>
  <Application>Microsoft Macintosh PowerPoint</Application>
  <PresentationFormat>全屏显示(4:3)</PresentationFormat>
  <Paragraphs>100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Bookman</vt:lpstr>
      <vt:lpstr>华文新魏</vt:lpstr>
      <vt:lpstr>宋体</vt:lpstr>
      <vt:lpstr>微软雅黑</vt:lpstr>
      <vt:lpstr>新宋体</vt:lpstr>
      <vt:lpstr>Arial</vt:lpstr>
      <vt:lpstr>Calibri</vt:lpstr>
      <vt:lpstr>Times New Roman</vt:lpstr>
      <vt:lpstr>Verdana</vt:lpstr>
      <vt:lpstr>Wingdings</vt:lpstr>
      <vt:lpstr>Office 主题</vt:lpstr>
      <vt:lpstr>SQL Server 2008 R2 概述</vt:lpstr>
      <vt:lpstr>PowerPoint 演示文稿</vt:lpstr>
      <vt:lpstr>PowerPoint 演示文稿</vt:lpstr>
      <vt:lpstr>数据库管理系统 </vt:lpstr>
      <vt:lpstr>Editions of SQL Server 2008 R2 </vt:lpstr>
      <vt:lpstr>What are the Hardware requirements?</vt:lpstr>
      <vt:lpstr>SQL SERVER2008 R2服务器组件</vt:lpstr>
      <vt:lpstr>SQL SERVER2008 R2主要管理工具</vt:lpstr>
      <vt:lpstr>SQL Server配置管理器</vt:lpstr>
      <vt:lpstr>SSMS连接</vt:lpstr>
      <vt:lpstr>SSMS</vt:lpstr>
      <vt:lpstr>PowerPoint 演示文稿</vt:lpstr>
      <vt:lpstr>联机丛书</vt:lpstr>
      <vt:lpstr>实验报告提交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tanxj@vip.sina.com</cp:lastModifiedBy>
  <cp:revision>30</cp:revision>
  <dcterms:created xsi:type="dcterms:W3CDTF">2019-09-15T02:47:18Z</dcterms:created>
  <dcterms:modified xsi:type="dcterms:W3CDTF">2020-09-18T07:12:28Z</dcterms:modified>
</cp:coreProperties>
</file>