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91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8" r:id="rId18"/>
    <p:sldId id="507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26" r:id="rId29"/>
    <p:sldId id="518" r:id="rId30"/>
    <p:sldId id="519" r:id="rId31"/>
    <p:sldId id="522" r:id="rId32"/>
    <p:sldId id="520" r:id="rId33"/>
    <p:sldId id="521" r:id="rId34"/>
    <p:sldId id="52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wenhao" initials="z" lastIdx="1" clrIdx="0">
    <p:extLst>
      <p:ext uri="{19B8F6BF-5375-455C-9EA6-DF929625EA0E}">
        <p15:presenceInfo xmlns:p15="http://schemas.microsoft.com/office/powerpoint/2012/main" userId="zhengwen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4F81BD"/>
    <a:srgbClr val="000066"/>
    <a:srgbClr val="FFFFFF"/>
    <a:srgbClr val="0000FF"/>
    <a:srgbClr val="6A86A7"/>
    <a:srgbClr val="0080FF"/>
    <a:srgbClr val="FF00FF"/>
    <a:srgbClr val="FFCC66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1" autoAdjust="0"/>
    <p:restoredTop sz="82024" autoAdjust="0"/>
  </p:normalViewPr>
  <p:slideViewPr>
    <p:cSldViewPr>
      <p:cViewPr varScale="1">
        <p:scale>
          <a:sx n="66" d="100"/>
          <a:sy n="66" d="100"/>
        </p:scale>
        <p:origin x="62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60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65A78-A353-4136-AE13-DC0F1453357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6E8A1-3703-4F6D-A258-3DF66EA6B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99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562A4-3747-41AF-90B0-A3A7251272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CFC02-45BE-412E-AD6B-EABF91D9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9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0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8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49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5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04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8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2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6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7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3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2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1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6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1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7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23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7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8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6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7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398" y="2226394"/>
            <a:ext cx="10363200" cy="770559"/>
          </a:xfrm>
        </p:spPr>
        <p:txBody>
          <a:bodyPr>
            <a:normAutofit/>
          </a:bodyPr>
          <a:lstStyle>
            <a:lvl1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3861" y="4293096"/>
            <a:ext cx="85344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9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1219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CB78B9-90C1-4CC9-A682-1A77F933A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11824" y="345708"/>
            <a:ext cx="760095" cy="95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20" y="378446"/>
            <a:ext cx="1910265" cy="8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2" y="188640"/>
            <a:ext cx="9698005" cy="50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0" i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34435" y="980728"/>
            <a:ext cx="11571856" cy="5292795"/>
          </a:xfrm>
        </p:spPr>
        <p:txBody>
          <a:bodyPr>
            <a:normAutofit/>
          </a:bodyPr>
          <a:lstStyle>
            <a:lvl1pPr marL="342900" indent="-342900">
              <a:buClr>
                <a:srgbClr val="0080FF"/>
              </a:buClr>
              <a:buFont typeface="Wingdings" panose="05000000000000000000" pitchFamily="2" charset="2"/>
              <a:buChar char="Ø"/>
              <a:defRPr sz="2400" b="0" i="0">
                <a:latin typeface="Times" panose="02020603060405020304" pitchFamily="18" charset="0"/>
                <a:cs typeface="Times" panose="02020603060405020304" pitchFamily="18" charset="0"/>
              </a:defRPr>
            </a:lvl1pPr>
            <a:lvl2pPr marL="914400" indent="-457200">
              <a:buClr>
                <a:srgbClr val="0080FF"/>
              </a:buClr>
              <a:buSzPct val="70000"/>
              <a:buFont typeface="Wingdings" panose="05000000000000000000" pitchFamily="2" charset="2"/>
              <a:buChar char="n"/>
              <a:defRPr sz="2200" b="0" i="0">
                <a:latin typeface="Times" panose="02020603060405020304" pitchFamily="18" charset="0"/>
                <a:cs typeface="Times" panose="02020603060405020304" pitchFamily="18" charset="0"/>
              </a:defRPr>
            </a:lvl2pPr>
            <a:lvl3pPr marL="1143000" indent="-228600">
              <a:buClr>
                <a:srgbClr val="0080FF"/>
              </a:buClr>
              <a:buFont typeface="Wingdings" pitchFamily="2" charset="2"/>
              <a:buChar char="ü"/>
              <a:defRPr sz="2000" b="0" i="0">
                <a:latin typeface="Helvetica Neue"/>
                <a:cs typeface="Helvetica Neue"/>
              </a:defRPr>
            </a:lvl3pPr>
            <a:lvl4pPr>
              <a:buClr>
                <a:srgbClr val="0080FF"/>
              </a:buClr>
              <a:defRPr sz="1800" b="0" i="0">
                <a:latin typeface="Helvetica Neue"/>
                <a:cs typeface="Helvetica Neue"/>
              </a:defRPr>
            </a:lvl4pPr>
            <a:lvl5pPr>
              <a:buClr>
                <a:srgbClr val="0080FF"/>
              </a:buClr>
              <a:defRPr sz="1600" b="0" i="0">
                <a:latin typeface="Helvetica Neue"/>
                <a:cs typeface="Helvetica Neue"/>
              </a:defRPr>
            </a:lvl5pPr>
          </a:lstStyle>
          <a:p>
            <a:pPr lvl="0"/>
            <a:r>
              <a:rPr lang="en-US" altLang="zh-CN" dirty="0"/>
              <a:t>First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334432" y="836712"/>
            <a:ext cx="7393517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334434" y="6381750"/>
            <a:ext cx="1152313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584166" y="6429375"/>
            <a:ext cx="43815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1600" b="1" kern="1200" dirty="0">
              <a:solidFill>
                <a:schemeClr val="tx2">
                  <a:lumMod val="50000"/>
                </a:schemeClr>
              </a:solidFill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18" name="TextBox 3"/>
          <p:cNvSpPr txBox="1"/>
          <p:nvPr userDrawn="1"/>
        </p:nvSpPr>
        <p:spPr>
          <a:xfrm>
            <a:off x="263352" y="6437569"/>
            <a:ext cx="11702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© 2019 Database Application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2584" y="16140"/>
            <a:ext cx="741183" cy="9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9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1 </a:t>
            </a:r>
            <a:r>
              <a:rPr lang="zh-CN" altLang="en-US" dirty="0">
                <a:latin typeface="+mn-ea"/>
                <a:ea typeface="+mn-ea"/>
              </a:rPr>
              <a:t>认识</a:t>
            </a:r>
            <a:r>
              <a:rPr lang="en-US" altLang="zh-CN" dirty="0">
                <a:latin typeface="+mn-ea"/>
                <a:ea typeface="+mn-ea"/>
              </a:rPr>
              <a:t>DBMS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9416" y="1340768"/>
            <a:ext cx="108012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目的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熟悉</a:t>
            </a:r>
            <a:r>
              <a:rPr lang="en-US" altLang="zh-CN" dirty="0"/>
              <a:t>SQL Server R2</a:t>
            </a:r>
            <a:r>
              <a:rPr lang="zh-CN" altLang="en-US" dirty="0"/>
              <a:t>的环境，完成</a:t>
            </a:r>
            <a:r>
              <a:rPr lang="en-US" altLang="zh-CN" dirty="0"/>
              <a:t>DBMS</a:t>
            </a:r>
            <a:r>
              <a:rPr lang="zh-CN" altLang="en-US" dirty="0"/>
              <a:t>的安装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要点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按步骤安装，建议安装帮助文档，出错重装需先卸载实例。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服务器配置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对所有</a:t>
            </a:r>
            <a:r>
              <a:rPr lang="en-US" altLang="zh-CN" dirty="0"/>
              <a:t>SQL server</a:t>
            </a:r>
            <a:r>
              <a:rPr lang="zh-CN" altLang="en-US" dirty="0"/>
              <a:t>服务使用相同的用户，选择</a:t>
            </a:r>
            <a:r>
              <a:rPr lang="en-US" altLang="zh-CN" dirty="0"/>
              <a:t>NT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数据库引擎配置，身份验证模式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windows</a:t>
            </a:r>
            <a:r>
              <a:rPr lang="zh-CN" altLang="en-US" dirty="0"/>
              <a:t>身份验证（点击添加本设备操作系统的用户）；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混合模式验证（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SQL server</a:t>
            </a:r>
            <a:r>
              <a:rPr lang="zh-CN" altLang="en-US" dirty="0"/>
              <a:t>验证，需要设置系统管理员的密码）。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远程调用出错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可能是之前安装</a:t>
            </a:r>
            <a:r>
              <a:rPr lang="en-US" altLang="zh-CN" dirty="0"/>
              <a:t>visual studio</a:t>
            </a:r>
            <a:r>
              <a:rPr lang="zh-CN" altLang="en-US" dirty="0"/>
              <a:t>时附带安装了版本高于</a:t>
            </a:r>
            <a:r>
              <a:rPr lang="en-US" altLang="zh-CN" dirty="0"/>
              <a:t>2008</a:t>
            </a:r>
            <a:r>
              <a:rPr lang="zh-CN" altLang="en-US" dirty="0"/>
              <a:t>的</a:t>
            </a:r>
            <a:r>
              <a:rPr lang="en-US" altLang="zh-CN" dirty="0"/>
              <a:t>SQL server</a:t>
            </a:r>
            <a:r>
              <a:rPr lang="zh-CN" altLang="en-US" dirty="0"/>
              <a:t>组件，需要卸载重启服务。</a:t>
            </a:r>
          </a:p>
        </p:txBody>
      </p:sp>
    </p:spTree>
    <p:extLst>
      <p:ext uri="{BB962C8B-B14F-4D97-AF65-F5344CB8AC3E}">
        <p14:creationId xmlns:p14="http://schemas.microsoft.com/office/powerpoint/2010/main" val="130883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07368" y="1052736"/>
            <a:ext cx="1029714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+mn-ea"/>
                <a:cs typeface="Times New Roman" panose="02020603050405020304" pitchFamily="18" charset="0"/>
              </a:rPr>
              <a:t>嵌套查询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将一个查询块嵌套在另一个查询块的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WHERE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子句或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HAVING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短语的条件中的查询称为嵌套查询。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有些嵌套查询可以通过连接查询实现。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IN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ANY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ALL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EXISTS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NOT EXISTS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 ，比较运算符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&gt; &lt;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92" y="3738880"/>
            <a:ext cx="7560840" cy="25261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616" y="3717032"/>
            <a:ext cx="6936774" cy="25261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895B000-08BB-4A0F-B80C-26B2ABAE8771}"/>
              </a:ext>
            </a:extLst>
          </p:cNvPr>
          <p:cNvSpPr/>
          <p:nvPr/>
        </p:nvSpPr>
        <p:spPr>
          <a:xfrm>
            <a:off x="406192" y="2751419"/>
            <a:ext cx="648189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习题（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）：查询供应工程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J1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零件为红色的供应商号码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SNO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子查询：红色，子查询：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J1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；连接查询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8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07368" y="1052736"/>
            <a:ext cx="115932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习题（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）：查询未被学生选修的课程的名称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861048"/>
            <a:ext cx="6993617" cy="2304256"/>
          </a:xfrm>
          <a:prstGeom prst="rect">
            <a:avLst/>
          </a:prstGeom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FD17EA27-E33A-4158-86A8-602C120C27CF}"/>
              </a:ext>
            </a:extLst>
          </p:cNvPr>
          <p:cNvSpPr/>
          <p:nvPr/>
        </p:nvSpPr>
        <p:spPr>
          <a:xfrm>
            <a:off x="8976320" y="1409293"/>
            <a:ext cx="2229151" cy="936104"/>
          </a:xfrm>
          <a:prstGeom prst="wedgeRoundRectCallout">
            <a:avLst>
              <a:gd name="adj1" fmla="val -78261"/>
              <a:gd name="adj2" fmla="val 41987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不相关子查询：</a:t>
            </a:r>
            <a:endParaRPr lang="en-US" altLang="zh-CN" sz="1600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1600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由里向外，逐层处理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545080-9594-47B2-B956-BAE94FC2F3D0}"/>
              </a:ext>
            </a:extLst>
          </p:cNvPr>
          <p:cNvSpPr/>
          <p:nvPr/>
        </p:nvSpPr>
        <p:spPr>
          <a:xfrm>
            <a:off x="407368" y="1511644"/>
            <a:ext cx="7065625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cname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course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zh-CN" altLang="zh-CN" kern="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转换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-&gt;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不存在的情况：该课程在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SC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表中有记录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cname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course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zh-CN" altLang="zh-CN" kern="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zh-CN" kern="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en-US" altLang="zh-CN" kern="100" dirty="0" err="1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course</a:t>
            </a:r>
            <a:r>
              <a:rPr lang="en-US" altLang="zh-CN" kern="100" dirty="0" err="1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0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07368" y="1052736"/>
            <a:ext cx="115932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习题（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）：查询没有使用天津供应商生产的红色零件的工程号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JNO</a:t>
            </a:r>
          </a:p>
        </p:txBody>
      </p:sp>
      <p:sp>
        <p:nvSpPr>
          <p:cNvPr id="6" name="矩形 5"/>
          <p:cNvSpPr/>
          <p:nvPr/>
        </p:nvSpPr>
        <p:spPr>
          <a:xfrm>
            <a:off x="424880" y="4757928"/>
            <a:ext cx="10153128" cy="12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NOT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EXISTS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SPJ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city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</a:t>
            </a:r>
            <a:r>
              <a:rPr lang="zh-CN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天津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SPJ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SPJ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pno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pno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color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</a:t>
            </a:r>
            <a:r>
              <a:rPr lang="zh-CN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红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SPJ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68" y="2312872"/>
            <a:ext cx="8784976" cy="1710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NOT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EXISTS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SPJ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SPJ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IN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city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</a:t>
            </a:r>
            <a:r>
              <a:rPr lang="zh-CN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天津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pno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IN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pno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color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</a:t>
            </a:r>
            <a:r>
              <a:rPr lang="zh-CN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红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9" name="矩形 8"/>
          <p:cNvSpPr/>
          <p:nvPr/>
        </p:nvSpPr>
        <p:spPr>
          <a:xfrm>
            <a:off x="438608" y="41758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子查询用连接查询</a:t>
            </a:r>
          </a:p>
        </p:txBody>
      </p:sp>
      <p:sp>
        <p:nvSpPr>
          <p:cNvPr id="10" name="矩形 9"/>
          <p:cNvSpPr/>
          <p:nvPr/>
        </p:nvSpPr>
        <p:spPr>
          <a:xfrm>
            <a:off x="419880" y="1617892"/>
            <a:ext cx="106184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转换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-&gt;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不存在的情况：天津供应商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提供了红色零件，并且该工程使用了。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NOT EXISTS</a:t>
            </a:r>
          </a:p>
        </p:txBody>
      </p:sp>
    </p:spTree>
    <p:extLst>
      <p:ext uri="{BB962C8B-B14F-4D97-AF65-F5344CB8AC3E}">
        <p14:creationId xmlns:p14="http://schemas.microsoft.com/office/powerpoint/2010/main" val="127946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07368" y="1052736"/>
            <a:ext cx="115932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习题（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）：查询选修了编号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200102901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的教师开设的所有课程的学生编号</a:t>
            </a:r>
          </a:p>
        </p:txBody>
      </p:sp>
      <p:sp>
        <p:nvSpPr>
          <p:cNvPr id="3" name="矩形 2"/>
          <p:cNvSpPr/>
          <p:nvPr/>
        </p:nvSpPr>
        <p:spPr>
          <a:xfrm>
            <a:off x="422856" y="2839178"/>
            <a:ext cx="10297144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DISTINCT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student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NOT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EXISTS(</a:t>
            </a:r>
            <a:endParaRPr lang="en-US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tc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tno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'200102901'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NOT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EXISTS(</a:t>
            </a:r>
            <a:endParaRPr lang="en-US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STUDENT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TC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endParaRPr lang="en-US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856" y="1713746"/>
            <a:ext cx="10225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转换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-&gt;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不存在的情况：编号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200102901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的教师开设了某门课，但是学生未选修该门课。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两个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NOT EXISTS</a:t>
            </a:r>
            <a:endParaRPr lang="zh-CN" altLang="en-US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07368" y="1052736"/>
            <a:ext cx="115932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习题（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）：找出选修课程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ERP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成绩最高的学生编号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6988" y="1560567"/>
            <a:ext cx="11221660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cname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'python'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grade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&gt;=</a:t>
            </a:r>
            <a:r>
              <a:rPr lang="en-US" altLang="zh-CN" b="1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ALL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grade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where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cname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'python'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434" y="2953802"/>
            <a:ext cx="6215467" cy="33843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8072" y="3573016"/>
            <a:ext cx="417739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先用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（）计算出成绩的最大值，再匹配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07368" y="1052736"/>
            <a:ext cx="11593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b="1" dirty="0"/>
              <a:t>集合查询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598712" y="1422068"/>
            <a:ext cx="115932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latin typeface="+mn-ea"/>
                <a:cs typeface="Times New Roman" panose="02020603050405020304" pitchFamily="18" charset="0"/>
              </a:rPr>
              <a:t>交集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INTERSECT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latin typeface="+mn-ea"/>
                <a:cs typeface="Times New Roman" panose="02020603050405020304" pitchFamily="18" charset="0"/>
              </a:rPr>
              <a:t>并集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UNION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latin typeface="+mn-ea"/>
                <a:cs typeface="Times New Roman" panose="02020603050405020304" pitchFamily="18" charset="0"/>
              </a:rPr>
              <a:t>排除</a:t>
            </a:r>
            <a:r>
              <a:rPr lang="en-US" altLang="zh-CN" kern="0" dirty="0">
                <a:latin typeface="+mn-ea"/>
                <a:cs typeface="Times New Roman" panose="02020603050405020304" pitchFamily="18" charset="0"/>
              </a:rPr>
              <a:t>EXCEPT</a:t>
            </a:r>
          </a:p>
        </p:txBody>
      </p:sp>
      <p:sp>
        <p:nvSpPr>
          <p:cNvPr id="5" name="矩形 4"/>
          <p:cNvSpPr/>
          <p:nvPr/>
        </p:nvSpPr>
        <p:spPr>
          <a:xfrm>
            <a:off x="598712" y="2782164"/>
            <a:ext cx="9433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习题：查询选修课程</a:t>
            </a:r>
            <a:r>
              <a:rPr lang="en-US" altLang="zh-CN" dirty="0"/>
              <a:t>database</a:t>
            </a:r>
            <a:r>
              <a:rPr lang="zh-CN" altLang="en-US" dirty="0"/>
              <a:t>的学生集合与选修课程</a:t>
            </a:r>
            <a:r>
              <a:rPr lang="en-US" altLang="zh-CN" dirty="0"/>
              <a:t>UML</a:t>
            </a:r>
            <a:r>
              <a:rPr lang="zh-CN" altLang="en-US" dirty="0"/>
              <a:t>的学生集合的并集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90" y="2492896"/>
            <a:ext cx="676759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7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334432" y="967936"/>
            <a:ext cx="11593288" cy="87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统计查询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COUNT(), AVG(), SUM(), MAX()</a:t>
            </a:r>
            <a:r>
              <a:rPr lang="zh-CN" altLang="zh-CN" dirty="0"/>
              <a:t>等</a:t>
            </a:r>
          </a:p>
        </p:txBody>
      </p:sp>
      <p:sp>
        <p:nvSpPr>
          <p:cNvPr id="5" name="矩形 4"/>
          <p:cNvSpPr/>
          <p:nvPr/>
        </p:nvSpPr>
        <p:spPr>
          <a:xfrm>
            <a:off x="466571" y="1776300"/>
            <a:ext cx="9433725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习题：查询所有课程和选修该课程的学生总数</a:t>
            </a:r>
          </a:p>
        </p:txBody>
      </p:sp>
      <p:sp>
        <p:nvSpPr>
          <p:cNvPr id="4" name="矩形 3"/>
          <p:cNvSpPr/>
          <p:nvPr/>
        </p:nvSpPr>
        <p:spPr>
          <a:xfrm>
            <a:off x="449859" y="2166630"/>
            <a:ext cx="45704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分析：可能存在没有学生选的课程，左连接</a:t>
            </a:r>
          </a:p>
        </p:txBody>
      </p:sp>
      <p:sp>
        <p:nvSpPr>
          <p:cNvPr id="8" name="矩形 7"/>
          <p:cNvSpPr/>
          <p:nvPr/>
        </p:nvSpPr>
        <p:spPr>
          <a:xfrm>
            <a:off x="555224" y="2686799"/>
            <a:ext cx="10297144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ISNULL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tmp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scount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left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outer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select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COUNT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distinct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from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group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by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as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tmp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tcno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scount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on</a:t>
            </a:r>
            <a:r>
              <a:rPr lang="en-US" altLang="zh-CN" kern="0" dirty="0"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tmp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kern="0" dirty="0" err="1">
                <a:solidFill>
                  <a:srgbClr val="008080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tcno</a:t>
            </a:r>
            <a:endParaRPr lang="zh-CN" altLang="zh-CN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4" y="4006530"/>
            <a:ext cx="9934080" cy="2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8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5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（四）更新操作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07368" y="1052736"/>
            <a:ext cx="115932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INSERT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UPDATE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DELETE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外键约束冲突。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SELECT INTO / INSERT INTO</a:t>
            </a:r>
          </a:p>
        </p:txBody>
      </p:sp>
    </p:spTree>
    <p:extLst>
      <p:ext uri="{BB962C8B-B14F-4D97-AF65-F5344CB8AC3E}">
        <p14:creationId xmlns:p14="http://schemas.microsoft.com/office/powerpoint/2010/main" val="252916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5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（四）更新操作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1700808"/>
            <a:ext cx="115222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xxx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into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new_table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source_table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在插入时会自动创建目标表，并将</a:t>
            </a:r>
            <a:r>
              <a:rPr lang="en-US" altLang="zh-CN" dirty="0" err="1">
                <a:solidFill>
                  <a:prstClr val="black"/>
                </a:solidFill>
              </a:rPr>
              <a:t>source_table</a:t>
            </a:r>
            <a:r>
              <a:rPr lang="zh-CN" altLang="en-US" dirty="0">
                <a:solidFill>
                  <a:prstClr val="black"/>
                </a:solidFill>
              </a:rPr>
              <a:t>中指定字段数据自动复制到</a:t>
            </a:r>
            <a:r>
              <a:rPr lang="en-US" altLang="zh-CN" dirty="0" err="1">
                <a:solidFill>
                  <a:prstClr val="black"/>
                </a:solidFill>
              </a:rPr>
              <a:t>new_table</a:t>
            </a:r>
            <a:r>
              <a:rPr lang="zh-CN" altLang="en-US" dirty="0">
                <a:solidFill>
                  <a:prstClr val="black"/>
                </a:solidFill>
              </a:rPr>
              <a:t>中，但</a:t>
            </a:r>
            <a:r>
              <a:rPr lang="en-US" altLang="zh-CN" dirty="0">
                <a:solidFill>
                  <a:prstClr val="black"/>
                </a:solidFill>
              </a:rPr>
              <a:t>index, constraint, trigger</a:t>
            </a:r>
            <a:r>
              <a:rPr lang="zh-CN" altLang="en-US" dirty="0">
                <a:solidFill>
                  <a:prstClr val="black"/>
                </a:solidFill>
              </a:rPr>
              <a:t>不会转移到新表中。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ert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into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target_table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xxx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source_table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要求目标表已存在数据库中。</a:t>
            </a:r>
          </a:p>
        </p:txBody>
      </p:sp>
      <p:sp>
        <p:nvSpPr>
          <p:cNvPr id="6" name="矩形 5"/>
          <p:cNvSpPr/>
          <p:nvPr/>
        </p:nvSpPr>
        <p:spPr>
          <a:xfrm>
            <a:off x="479376" y="1052736"/>
            <a:ext cx="37240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SELECT INTO / INSERT INTO</a:t>
            </a:r>
          </a:p>
        </p:txBody>
      </p:sp>
      <p:sp>
        <p:nvSpPr>
          <p:cNvPr id="10" name="矩形 9"/>
          <p:cNvSpPr/>
          <p:nvPr/>
        </p:nvSpPr>
        <p:spPr>
          <a:xfrm>
            <a:off x="479376" y="3989026"/>
            <a:ext cx="11508992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有同学在使用</a:t>
            </a:r>
            <a:r>
              <a:rPr lang="en-US" altLang="zh-CN" dirty="0">
                <a:solidFill>
                  <a:srgbClr val="FF0000"/>
                </a:solidFill>
              </a:rPr>
              <a:t>SELECT...INTO…</a:t>
            </a:r>
            <a:r>
              <a:rPr lang="zh-CN" altLang="en-US" dirty="0">
                <a:solidFill>
                  <a:srgbClr val="FF0000"/>
                </a:solidFill>
              </a:rPr>
              <a:t>的时候遇到了未指定列的报错</a:t>
            </a:r>
            <a:r>
              <a:rPr lang="en-US" altLang="zh-CN" dirty="0">
                <a:solidFill>
                  <a:srgbClr val="FF0000"/>
                </a:solidFill>
              </a:rPr>
              <a:t>, INSERT...INTO…</a:t>
            </a:r>
            <a:r>
              <a:rPr lang="zh-CN" altLang="en-US" dirty="0">
                <a:solidFill>
                  <a:srgbClr val="FF0000"/>
                </a:solidFill>
              </a:rPr>
              <a:t>却没有影响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这是因为使用了</a:t>
            </a:r>
            <a:r>
              <a:rPr lang="en-US" altLang="zh-CN" dirty="0">
                <a:solidFill>
                  <a:prstClr val="black"/>
                </a:solidFill>
              </a:rPr>
              <a:t>count() </a:t>
            </a:r>
            <a:r>
              <a:rPr lang="en-US" altLang="zh-CN" dirty="0" err="1">
                <a:solidFill>
                  <a:prstClr val="black"/>
                </a:solidFill>
              </a:rPr>
              <a:t>avg</a:t>
            </a:r>
            <a:r>
              <a:rPr lang="en-US" altLang="zh-CN" dirty="0">
                <a:solidFill>
                  <a:prstClr val="black"/>
                </a:solidFill>
              </a:rPr>
              <a:t>()</a:t>
            </a:r>
            <a:r>
              <a:rPr lang="zh-CN" altLang="en-US" dirty="0">
                <a:solidFill>
                  <a:prstClr val="black"/>
                </a:solidFill>
              </a:rPr>
              <a:t>等统计函数，当选择列表中包括计算列时，新表中的相应列不是计算列，新列中的值是在执行 </a:t>
            </a:r>
            <a:r>
              <a:rPr lang="en-US" altLang="zh-CN" dirty="0">
                <a:solidFill>
                  <a:prstClr val="black"/>
                </a:solidFill>
              </a:rPr>
              <a:t>SELECT...INTO… </a:t>
            </a:r>
            <a:r>
              <a:rPr lang="zh-CN" altLang="en-US" dirty="0">
                <a:solidFill>
                  <a:prstClr val="black"/>
                </a:solidFill>
              </a:rPr>
              <a:t>时计算出的。为每个字段赋予新列名即可，如：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Scount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AVG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GRADE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Gavg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into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target_table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source_table</a:t>
            </a:r>
            <a:endParaRPr lang="zh-CN" altLang="en-US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6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（五）视图操作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993808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视图</a:t>
            </a:r>
            <a:r>
              <a:rPr lang="en-US" altLang="zh-CN" dirty="0"/>
              <a:t>VIEW</a:t>
            </a:r>
            <a:r>
              <a:rPr lang="zh-CN" altLang="zh-CN" dirty="0"/>
              <a:t>相当于虚拟表，该表以一种备用方式提供一个或多个表中的数据。</a:t>
            </a:r>
          </a:p>
        </p:txBody>
      </p:sp>
      <p:sp>
        <p:nvSpPr>
          <p:cNvPr id="5" name="矩形 4"/>
          <p:cNvSpPr/>
          <p:nvPr/>
        </p:nvSpPr>
        <p:spPr>
          <a:xfrm>
            <a:off x="478669" y="1467110"/>
            <a:ext cx="9577064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VIEW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view_name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(column [ ,...n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 </a:t>
            </a:r>
            <a:endParaRPr lang="zh-CN" altLang="en-US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select_statement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WITH CHECK OPTION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; ]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2914408"/>
            <a:ext cx="11522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WITH CHECK OPTION</a:t>
            </a:r>
            <a:r>
              <a:rPr lang="zh-CN" altLang="zh-CN" dirty="0"/>
              <a:t>强制针对视图执行的所有数据修改语句都必须符合在</a:t>
            </a:r>
            <a:r>
              <a:rPr lang="en-US" altLang="zh-CN" dirty="0"/>
              <a:t> </a:t>
            </a:r>
            <a:r>
              <a:rPr lang="en-US" altLang="zh-CN" dirty="0" err="1"/>
              <a:t>select_statement</a:t>
            </a:r>
            <a:r>
              <a:rPr lang="en-US" altLang="zh-CN" dirty="0"/>
              <a:t> </a:t>
            </a:r>
            <a:r>
              <a:rPr lang="zh-CN" altLang="zh-CN" dirty="0"/>
              <a:t>中设置的条件。通过视图修改行时，</a:t>
            </a:r>
            <a:r>
              <a:rPr lang="en-US" altLang="zh-CN" dirty="0"/>
              <a:t>WITH CHECK OPTION </a:t>
            </a:r>
            <a:r>
              <a:rPr lang="zh-CN" altLang="zh-CN" dirty="0"/>
              <a:t>可确保提交修改后，仍可通过视图看到数据。</a:t>
            </a:r>
          </a:p>
        </p:txBody>
      </p:sp>
      <p:sp>
        <p:nvSpPr>
          <p:cNvPr id="8" name="矩形 7"/>
          <p:cNvSpPr/>
          <p:nvPr/>
        </p:nvSpPr>
        <p:spPr>
          <a:xfrm>
            <a:off x="478669" y="4103359"/>
            <a:ext cx="6048672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view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SC_VIEW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sno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grade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grade</a:t>
            </a:r>
            <a:r>
              <a:rPr lang="en-US" altLang="zh-CN" b="1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&gt;=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zh-CN" altLang="en-US" b="1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check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option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INTO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SC_VIEW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'14110'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'2'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59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40672" y="4311049"/>
            <a:ext cx="7527696" cy="110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0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2 SQL Server </a:t>
            </a:r>
            <a:r>
              <a:rPr lang="zh-CN" altLang="en-US" dirty="0">
                <a:latin typeface="+mn-ea"/>
                <a:ea typeface="+mn-ea"/>
              </a:rPr>
              <a:t>数据库操作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695400" y="105273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掌握</a:t>
            </a:r>
            <a:r>
              <a:rPr lang="zh-CN" altLang="zh-CN" dirty="0"/>
              <a:t>图形界面操作</a:t>
            </a:r>
            <a:r>
              <a:rPr lang="zh-CN" altLang="en-US" dirty="0"/>
              <a:t>，了解</a:t>
            </a:r>
            <a:r>
              <a:rPr lang="en-US" altLang="zh-CN" dirty="0"/>
              <a:t>Transact-SQL</a:t>
            </a:r>
            <a:r>
              <a:rPr lang="zh-CN" altLang="en-US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623392" y="1628800"/>
            <a:ext cx="102251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创建数据库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create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database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srgbClr val="008080"/>
                </a:solidFill>
              </a:rPr>
              <a:t>JXGL01</a:t>
            </a: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默认的物理存储路径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可自指定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C:\Program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Files\Microsoft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Server\MSSQL10_50.MSSQLSERVER\MSSQL\DATA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数据库文件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mdf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，日志文件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ldf</a:t>
            </a:r>
            <a:endParaRPr lang="zh-CN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7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7 </a:t>
            </a:r>
            <a:r>
              <a:rPr lang="zh-CN" altLang="en-US" dirty="0">
                <a:latin typeface="+mn-ea"/>
                <a:ea typeface="+mn-ea"/>
              </a:rPr>
              <a:t>数据控制（安全管理）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1124744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用户标识与鉴别</a:t>
            </a:r>
          </a:p>
        </p:txBody>
      </p:sp>
      <p:sp>
        <p:nvSpPr>
          <p:cNvPr id="7" name="矩形 6"/>
          <p:cNvSpPr/>
          <p:nvPr/>
        </p:nvSpPr>
        <p:spPr>
          <a:xfrm>
            <a:off x="669792" y="1587777"/>
            <a:ext cx="8234520" cy="211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WinUser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在操作系统上创建新用户；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服务器安全性</a:t>
            </a:r>
            <a:r>
              <a:rPr lang="zh-CN" altLang="en-US" dirty="0"/>
              <a:t>的登录名里，右键新建登录名，选择</a:t>
            </a:r>
            <a:r>
              <a:rPr lang="en-US" altLang="zh-CN" dirty="0"/>
              <a:t>windows</a:t>
            </a:r>
            <a:r>
              <a:rPr lang="zh-CN" altLang="en-US" dirty="0"/>
              <a:t>身份验证，登录名的格式：</a:t>
            </a:r>
            <a:r>
              <a:rPr lang="zh-CN" altLang="en-US" dirty="0">
                <a:solidFill>
                  <a:srgbClr val="FF0000"/>
                </a:solidFill>
              </a:rPr>
              <a:t>域名（设备名）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操作系统用户名</a:t>
            </a:r>
            <a:r>
              <a:rPr lang="zh-CN" altLang="en-US" dirty="0"/>
              <a:t>，可点击搜索按钮进行查找；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切换操作系统用户才能根据登录名登录；</a:t>
            </a:r>
          </a:p>
        </p:txBody>
      </p:sp>
      <p:pic>
        <p:nvPicPr>
          <p:cNvPr id="9" name="图片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70" b="4515"/>
          <a:stretch/>
        </p:blipFill>
        <p:spPr bwMode="auto">
          <a:xfrm>
            <a:off x="5015880" y="1052736"/>
            <a:ext cx="7488832" cy="51845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18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7 </a:t>
            </a:r>
            <a:r>
              <a:rPr lang="zh-CN" altLang="en-US" dirty="0">
                <a:latin typeface="+mn-ea"/>
                <a:ea typeface="+mn-ea"/>
              </a:rPr>
              <a:t>数据控制（安全管理）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1124744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用户标识与鉴别</a:t>
            </a:r>
          </a:p>
        </p:txBody>
      </p:sp>
      <p:sp>
        <p:nvSpPr>
          <p:cNvPr id="7" name="矩形 6"/>
          <p:cNvSpPr/>
          <p:nvPr/>
        </p:nvSpPr>
        <p:spPr>
          <a:xfrm>
            <a:off x="669792" y="1587777"/>
            <a:ext cx="10826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ea"/>
              </a:rPr>
              <a:t>SQLUser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服务器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&gt;&gt;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属性</a:t>
            </a:r>
            <a:r>
              <a:rPr lang="zh-CN" altLang="en-US" dirty="0">
                <a:latin typeface="+mn-ea"/>
              </a:rPr>
              <a:t>的安全性里，查看服务器身份验证方式，是否支持</a:t>
            </a:r>
            <a:r>
              <a:rPr lang="en-US" altLang="zh-CN" dirty="0">
                <a:latin typeface="+mn-ea"/>
              </a:rPr>
              <a:t>SQL Server</a:t>
            </a:r>
            <a:r>
              <a:rPr lang="zh-CN" altLang="en-US" dirty="0">
                <a:latin typeface="+mn-ea"/>
              </a:rPr>
              <a:t>验证模式，如果不支持需要修改，断开服务器连接再重新登录，使更改生效；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+mn-ea"/>
              </a:rPr>
              <a:t>在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服务器安全性</a:t>
            </a:r>
            <a:r>
              <a:rPr lang="zh-CN" altLang="zh-CN" dirty="0">
                <a:latin typeface="+mn-ea"/>
              </a:rPr>
              <a:t>的登录名里，右键新建登录名，选择</a:t>
            </a:r>
            <a:r>
              <a:rPr lang="en-US" altLang="zh-CN" dirty="0">
                <a:latin typeface="+mn-ea"/>
              </a:rPr>
              <a:t>SQL Server</a:t>
            </a:r>
            <a:r>
              <a:rPr lang="zh-CN" altLang="zh-CN" dirty="0">
                <a:latin typeface="+mn-ea"/>
              </a:rPr>
              <a:t>身份验证，输入用户名和密码（取消勾选强制密码策略，不然在登录时会提醒过期，不要忘记密码）</a:t>
            </a:r>
            <a:r>
              <a:rPr lang="zh-CN" altLang="en-US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+mn-ea"/>
              </a:rPr>
              <a:t>在用户映射里，按照需求设置</a:t>
            </a:r>
            <a:r>
              <a:rPr lang="en-US" altLang="zh-CN" dirty="0" err="1">
                <a:latin typeface="+mn-ea"/>
              </a:rPr>
              <a:t>sqluser</a:t>
            </a:r>
            <a:r>
              <a:rPr lang="zh-CN" altLang="zh-CN" dirty="0">
                <a:latin typeface="+mn-ea"/>
              </a:rPr>
              <a:t>可访问的数据库</a:t>
            </a:r>
            <a:r>
              <a:rPr lang="zh-CN" altLang="en-US" dirty="0">
                <a:latin typeface="+mn-ea"/>
              </a:rPr>
              <a:t>（</a:t>
            </a:r>
            <a:r>
              <a:rPr lang="zh-CN" altLang="zh-CN" dirty="0">
                <a:latin typeface="+mn-ea"/>
              </a:rPr>
              <a:t>没有映射到数据库用户的话，以</a:t>
            </a:r>
            <a:r>
              <a:rPr lang="en-US" altLang="zh-CN" dirty="0" err="1">
                <a:latin typeface="+mn-ea"/>
              </a:rPr>
              <a:t>sqluser</a:t>
            </a:r>
            <a:r>
              <a:rPr lang="zh-CN" altLang="zh-CN" dirty="0">
                <a:latin typeface="+mn-ea"/>
              </a:rPr>
              <a:t>登录后是无法访问数据库的</a:t>
            </a:r>
            <a:r>
              <a:rPr lang="zh-CN" altLang="en-US" dirty="0">
                <a:latin typeface="+mn-ea"/>
              </a:rPr>
              <a:t>）；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+mn-ea"/>
              </a:rPr>
              <a:t>断开服务器连接，重新登录。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464" y="5043952"/>
            <a:ext cx="791916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LOGIN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sqluser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PASSWORD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PasswordHere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EXEC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sp_addlogin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loginName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PasswordHere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3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7 </a:t>
            </a:r>
            <a:r>
              <a:rPr lang="zh-CN" altLang="en-US" dirty="0">
                <a:latin typeface="+mn-ea"/>
                <a:ea typeface="+mn-ea"/>
              </a:rPr>
              <a:t>数据控制（安全管理）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1124744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用户标识与鉴别</a:t>
            </a:r>
          </a:p>
        </p:txBody>
      </p:sp>
      <p:sp>
        <p:nvSpPr>
          <p:cNvPr id="7" name="矩形 6"/>
          <p:cNvSpPr/>
          <p:nvPr/>
        </p:nvSpPr>
        <p:spPr>
          <a:xfrm>
            <a:off x="669792" y="1587777"/>
            <a:ext cx="10826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服务器级别的安全机制</a:t>
            </a:r>
          </a:p>
          <a:p>
            <a:pPr>
              <a:lnSpc>
                <a:spcPct val="150000"/>
              </a:lnSpc>
            </a:pPr>
            <a:r>
              <a:rPr lang="zh-CN" altLang="zh-CN" i="1" dirty="0"/>
              <a:t>服务器 </a:t>
            </a:r>
            <a:r>
              <a:rPr lang="en-US" altLang="zh-CN" i="1" dirty="0"/>
              <a:t>&gt;&gt; </a:t>
            </a:r>
            <a:r>
              <a:rPr lang="zh-CN" altLang="zh-CN" i="1" dirty="0"/>
              <a:t>安全性 </a:t>
            </a:r>
            <a:r>
              <a:rPr lang="en-US" altLang="zh-CN" i="1" dirty="0"/>
              <a:t>&gt;&gt; </a:t>
            </a:r>
            <a:r>
              <a:rPr lang="zh-CN" altLang="zh-CN" i="1" dirty="0"/>
              <a:t>登录名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服务器登录名</a:t>
            </a:r>
            <a:r>
              <a:rPr lang="zh-CN" altLang="en-US" dirty="0"/>
              <a:t>：</a:t>
            </a:r>
            <a:r>
              <a:rPr lang="zh-CN" altLang="zh-CN" dirty="0"/>
              <a:t>指有权限登录到某服务器的用户；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服务器角色</a:t>
            </a:r>
            <a:r>
              <a:rPr lang="zh-CN" altLang="en-US" dirty="0"/>
              <a:t>：</a:t>
            </a:r>
            <a:r>
              <a:rPr lang="zh-CN" altLang="zh-CN" dirty="0"/>
              <a:t>理解为权限的组合，我们在新建登录名是默认的角色是</a:t>
            </a:r>
            <a:r>
              <a:rPr lang="en-US" altLang="zh-CN" dirty="0"/>
              <a:t>public</a:t>
            </a:r>
            <a:r>
              <a:rPr lang="zh-CN" altLang="zh-CN" dirty="0"/>
              <a:t>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数据库级别的安全机制</a:t>
            </a:r>
          </a:p>
          <a:p>
            <a:pPr>
              <a:lnSpc>
                <a:spcPct val="150000"/>
              </a:lnSpc>
            </a:pPr>
            <a:r>
              <a:rPr lang="zh-CN" altLang="zh-CN" i="1" dirty="0"/>
              <a:t>数据库 </a:t>
            </a:r>
            <a:r>
              <a:rPr lang="en-US" altLang="zh-CN" i="1" dirty="0"/>
              <a:t>&gt;&gt; </a:t>
            </a:r>
            <a:r>
              <a:rPr lang="zh-CN" altLang="zh-CN" i="1" dirty="0"/>
              <a:t>某个数据库 </a:t>
            </a:r>
            <a:r>
              <a:rPr lang="en-US" altLang="zh-CN" i="1" dirty="0"/>
              <a:t>&gt;&gt; </a:t>
            </a:r>
            <a:r>
              <a:rPr lang="zh-CN" altLang="zh-CN" i="1" dirty="0"/>
              <a:t>安全性 </a:t>
            </a:r>
            <a:r>
              <a:rPr lang="en-US" altLang="zh-CN" i="1" dirty="0"/>
              <a:t>&gt;&gt; </a:t>
            </a:r>
            <a:r>
              <a:rPr lang="zh-CN" altLang="zh-CN" i="1" dirty="0"/>
              <a:t>用户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数据库用户</a:t>
            </a:r>
            <a:r>
              <a:rPr lang="zh-CN" altLang="en-US" dirty="0"/>
              <a:t>：</a:t>
            </a:r>
            <a:r>
              <a:rPr lang="zh-CN" altLang="zh-CN" dirty="0"/>
              <a:t>指有权限能操作数据库的用户；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数据库角色</a:t>
            </a:r>
            <a:r>
              <a:rPr lang="zh-CN" altLang="en-US" dirty="0"/>
              <a:t>：</a:t>
            </a:r>
            <a:r>
              <a:rPr lang="zh-CN" altLang="zh-CN" dirty="0"/>
              <a:t>数据库角色拥有对应的数据库架构，数据库用户可以通过角色直接拥有架构，理解为对数据库的权限组合；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（新建数据库时，将当前登录名映射到数据库用户</a:t>
            </a:r>
            <a:r>
              <a:rPr lang="en-US" altLang="zh-CN" dirty="0" err="1"/>
              <a:t>dbo</a:t>
            </a:r>
            <a:r>
              <a:rPr lang="zh-CN" altLang="zh-CN" dirty="0"/>
              <a:t>，数据库角色是</a:t>
            </a:r>
            <a:r>
              <a:rPr lang="en-US" altLang="zh-CN" dirty="0" err="1"/>
              <a:t>db_owner</a:t>
            </a:r>
            <a:r>
              <a:rPr lang="zh-CN" altLang="zh-CN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60233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7 </a:t>
            </a:r>
            <a:r>
              <a:rPr lang="zh-CN" altLang="en-US" dirty="0">
                <a:latin typeface="+mn-ea"/>
                <a:ea typeface="+mn-ea"/>
              </a:rPr>
              <a:t>数据控制（安全管理）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1124744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用户标识与鉴别</a:t>
            </a:r>
          </a:p>
        </p:txBody>
      </p:sp>
      <p:sp>
        <p:nvSpPr>
          <p:cNvPr id="4" name="矩形 3"/>
          <p:cNvSpPr/>
          <p:nvPr/>
        </p:nvSpPr>
        <p:spPr>
          <a:xfrm>
            <a:off x="479376" y="1650409"/>
            <a:ext cx="11377264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习题：为登录账号</a:t>
            </a:r>
            <a:r>
              <a:rPr lang="en-US" altLang="zh-CN" dirty="0" err="1"/>
              <a:t>WinUser</a:t>
            </a:r>
            <a:r>
              <a:rPr lang="zh-CN" altLang="zh-CN" dirty="0"/>
              <a:t>创建访问数据库“教学管理”的用户账号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Solution1: </a:t>
            </a:r>
            <a:r>
              <a:rPr lang="zh-CN" altLang="zh-CN" i="1" kern="100" dirty="0">
                <a:latin typeface="+mn-ea"/>
                <a:cs typeface="Times New Roman" panose="02020603050405020304" pitchFamily="18" charset="0"/>
              </a:rPr>
              <a:t>数据库 </a:t>
            </a:r>
            <a:r>
              <a:rPr lang="en-US" altLang="zh-CN" i="1" kern="100" dirty="0">
                <a:latin typeface="+mn-ea"/>
                <a:cs typeface="Times New Roman" panose="02020603050405020304" pitchFamily="18" charset="0"/>
              </a:rPr>
              <a:t>&gt;&gt; </a:t>
            </a:r>
            <a:r>
              <a:rPr lang="zh-CN" altLang="zh-CN" i="1" kern="100" dirty="0">
                <a:latin typeface="+mn-ea"/>
                <a:cs typeface="Times New Roman" panose="02020603050405020304" pitchFamily="18" charset="0"/>
              </a:rPr>
              <a:t>“教学管理”数据库 </a:t>
            </a:r>
            <a:r>
              <a:rPr lang="en-US" altLang="zh-CN" i="1" kern="100" dirty="0">
                <a:latin typeface="+mn-ea"/>
                <a:cs typeface="Times New Roman" panose="02020603050405020304" pitchFamily="18" charset="0"/>
              </a:rPr>
              <a:t>&gt;&gt; </a:t>
            </a:r>
            <a:r>
              <a:rPr lang="zh-CN" altLang="zh-CN" i="1" kern="100" dirty="0">
                <a:latin typeface="+mn-ea"/>
                <a:cs typeface="Times New Roman" panose="02020603050405020304" pitchFamily="18" charset="0"/>
              </a:rPr>
              <a:t>安全性 </a:t>
            </a:r>
            <a:r>
              <a:rPr lang="en-US" altLang="zh-CN" i="1" kern="100" dirty="0">
                <a:latin typeface="+mn-ea"/>
                <a:cs typeface="Times New Roman" panose="02020603050405020304" pitchFamily="18" charset="0"/>
              </a:rPr>
              <a:t>&gt;&gt; </a:t>
            </a:r>
            <a:r>
              <a:rPr lang="zh-CN" altLang="zh-CN" i="1" kern="100" dirty="0">
                <a:latin typeface="+mn-ea"/>
                <a:cs typeface="Times New Roman" panose="02020603050405020304" pitchFamily="18" charset="0"/>
              </a:rPr>
              <a:t>用户 </a:t>
            </a:r>
            <a:r>
              <a:rPr lang="en-US" altLang="zh-CN" i="1" kern="100" dirty="0">
                <a:latin typeface="+mn-ea"/>
                <a:cs typeface="Times New Roman" panose="02020603050405020304" pitchFamily="18" charset="0"/>
              </a:rPr>
              <a:t>&gt;&gt; </a:t>
            </a:r>
            <a:r>
              <a:rPr lang="zh-CN" altLang="zh-CN" i="1" kern="100" dirty="0">
                <a:latin typeface="+mn-ea"/>
                <a:cs typeface="Times New Roman" panose="02020603050405020304" pitchFamily="18" charset="0"/>
              </a:rPr>
              <a:t>新建用户名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输入用户名，可自定义；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输入登录名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WinUser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选择数据库角色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db_accessadmin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② Solution2: </a:t>
            </a:r>
            <a:r>
              <a:rPr lang="zh-CN" altLang="zh-CN" i="1" kern="100" dirty="0">
                <a:latin typeface="+mn-ea"/>
                <a:cs typeface="Times New Roman" panose="02020603050405020304" pitchFamily="18" charset="0"/>
              </a:rPr>
              <a:t>服务器 </a:t>
            </a:r>
            <a:r>
              <a:rPr lang="en-US" altLang="zh-CN" i="1" kern="100" dirty="0">
                <a:latin typeface="+mn-ea"/>
                <a:cs typeface="Times New Roman" panose="02020603050405020304" pitchFamily="18" charset="0"/>
              </a:rPr>
              <a:t>&gt;&gt; </a:t>
            </a:r>
            <a:r>
              <a:rPr lang="zh-CN" altLang="zh-CN" i="1" kern="100" dirty="0">
                <a:latin typeface="+mn-ea"/>
                <a:cs typeface="Times New Roman" panose="02020603050405020304" pitchFamily="18" charset="0"/>
              </a:rPr>
              <a:t>安全性 </a:t>
            </a:r>
            <a:r>
              <a:rPr lang="en-US" altLang="zh-CN" i="1" kern="100" dirty="0">
                <a:latin typeface="+mn-ea"/>
                <a:cs typeface="Times New Roman" panose="02020603050405020304" pitchFamily="18" charset="0"/>
              </a:rPr>
              <a:t>&gt;&gt; </a:t>
            </a:r>
            <a:r>
              <a:rPr lang="zh-CN" altLang="zh-CN" i="1" kern="100" dirty="0">
                <a:latin typeface="+mn-ea"/>
                <a:cs typeface="Times New Roman" panose="02020603050405020304" pitchFamily="18" charset="0"/>
              </a:rPr>
              <a:t>登录名 </a:t>
            </a:r>
            <a:r>
              <a:rPr lang="en-US" altLang="zh-CN" i="1" kern="100" dirty="0">
                <a:latin typeface="+mn-ea"/>
                <a:cs typeface="Times New Roman" panose="02020603050405020304" pitchFamily="18" charset="0"/>
              </a:rPr>
              <a:t>&gt;&gt; </a:t>
            </a:r>
            <a:r>
              <a:rPr lang="en-US" altLang="zh-CN" i="1" kern="100" dirty="0" err="1">
                <a:latin typeface="+mn-ea"/>
                <a:cs typeface="Times New Roman" panose="02020603050405020304" pitchFamily="18" charset="0"/>
              </a:rPr>
              <a:t>WinUser</a:t>
            </a:r>
            <a:r>
              <a:rPr lang="en-US" altLang="zh-CN" i="1" kern="100" dirty="0">
                <a:latin typeface="+mn-ea"/>
                <a:cs typeface="Times New Roman" panose="02020603050405020304" pitchFamily="18" charset="0"/>
              </a:rPr>
              <a:t> &gt;&gt; </a:t>
            </a:r>
            <a:r>
              <a:rPr lang="zh-CN" altLang="zh-CN" i="1" kern="100" dirty="0">
                <a:latin typeface="+mn-ea"/>
                <a:cs typeface="Times New Roman" panose="02020603050405020304" pitchFamily="18" charset="0"/>
              </a:rPr>
              <a:t>属性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在用户映射里勾选“教学管理”数据库，默认新建用户名与登录名一致，默认的数据库角色是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public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，可自定义；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③ Solution 3:  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教学管理</a:t>
            </a:r>
            <a:r>
              <a:rPr lang="en-US" altLang="zh-CN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winuser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[DESKTOP-2OLPSMM\</a:t>
            </a:r>
            <a:r>
              <a:rPr lang="en-US" altLang="zh-CN" dirty="0" err="1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WinUser</a:t>
            </a:r>
            <a:r>
              <a:rPr lang="en-US" altLang="zh-CN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登录名中的短线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是特殊符号，会报错，用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[]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包起来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15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7 </a:t>
            </a:r>
            <a:r>
              <a:rPr lang="zh-CN" altLang="en-US" dirty="0">
                <a:latin typeface="+mn-ea"/>
                <a:ea typeface="+mn-ea"/>
              </a:rPr>
              <a:t>数据控制（安全管理）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1124744"/>
            <a:ext cx="115222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自主存取控制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GTANT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授权的发出者应该是</a:t>
            </a: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（管理员），</a:t>
            </a:r>
            <a:r>
              <a:rPr lang="en-US" altLang="zh-CN" dirty="0" err="1">
                <a:latin typeface="+mn-ea"/>
              </a:rPr>
              <a:t>db_owner</a:t>
            </a:r>
            <a:r>
              <a:rPr lang="zh-CN" altLang="en-US" dirty="0">
                <a:latin typeface="+mn-ea"/>
              </a:rPr>
              <a:t>（数据库创建者），或拥有该权限的用户。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获取权限的是数据库用户，而不是服务器登录名，虽然有时候可能同名。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REVOKE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授予的权限可以由</a:t>
            </a: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或其他授权者收回</a:t>
            </a:r>
          </a:p>
        </p:txBody>
      </p:sp>
      <p:sp>
        <p:nvSpPr>
          <p:cNvPr id="5" name="矩形 4"/>
          <p:cNvSpPr/>
          <p:nvPr/>
        </p:nvSpPr>
        <p:spPr>
          <a:xfrm>
            <a:off x="479376" y="3722643"/>
            <a:ext cx="39356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视图机制在自主存取控制上的应用</a:t>
            </a:r>
          </a:p>
        </p:txBody>
      </p:sp>
    </p:spTree>
    <p:extLst>
      <p:ext uri="{BB962C8B-B14F-4D97-AF65-F5344CB8AC3E}">
        <p14:creationId xmlns:p14="http://schemas.microsoft.com/office/powerpoint/2010/main" val="262912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8 </a:t>
            </a:r>
            <a:r>
              <a:rPr lang="zh-CN" altLang="en-US" dirty="0">
                <a:latin typeface="+mn-ea"/>
                <a:ea typeface="+mn-ea"/>
              </a:rPr>
              <a:t>数据控制（完整性）</a:t>
            </a:r>
          </a:p>
        </p:txBody>
      </p:sp>
      <p:sp>
        <p:nvSpPr>
          <p:cNvPr id="3" name="矩形 2"/>
          <p:cNvSpPr/>
          <p:nvPr/>
        </p:nvSpPr>
        <p:spPr>
          <a:xfrm>
            <a:off x="407368" y="980728"/>
            <a:ext cx="11522208" cy="336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练习并了解报错原因即可。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参照完整性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级联</a:t>
            </a:r>
            <a:r>
              <a:rPr lang="en-US" altLang="zh-CN" dirty="0">
                <a:latin typeface="+mn-ea"/>
              </a:rPr>
              <a:t>CASCADE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在删除元组时，会一并删除外键参照了该列的其他表的元组，以保护参照完整性，即数据的一致性。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（在实验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中我们还没有定义级联删除，在尝试删除元组时，会报错“外键冲突”）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限制</a:t>
            </a:r>
            <a:r>
              <a:rPr lang="en-US" altLang="zh-CN" dirty="0">
                <a:latin typeface="+mn-ea"/>
              </a:rPr>
              <a:t>RESTRICT / NO ACTION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在删除元组时，如果有其他表的记录外键参照了该列，则拒绝执行删除操作，以保护数据的参照完整性。</a:t>
            </a:r>
          </a:p>
        </p:txBody>
      </p:sp>
    </p:spTree>
    <p:extLst>
      <p:ext uri="{BB962C8B-B14F-4D97-AF65-F5344CB8AC3E}">
        <p14:creationId xmlns:p14="http://schemas.microsoft.com/office/powerpoint/2010/main" val="209977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8 </a:t>
            </a:r>
            <a:r>
              <a:rPr lang="zh-CN" altLang="en-US" dirty="0">
                <a:latin typeface="+mn-ea"/>
                <a:ea typeface="+mn-ea"/>
              </a:rPr>
              <a:t>数据控制（完整性）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988272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参照完整性</a:t>
            </a:r>
          </a:p>
        </p:txBody>
      </p:sp>
      <p:sp>
        <p:nvSpPr>
          <p:cNvPr id="4" name="矩形 3"/>
          <p:cNvSpPr/>
          <p:nvPr/>
        </p:nvSpPr>
        <p:spPr>
          <a:xfrm>
            <a:off x="498392" y="1431309"/>
            <a:ext cx="1116124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习题：用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alter table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语句将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SC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表中的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on delete cascade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改为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on delete restrict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。重新插入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SC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的数据。重复本实验中的（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）、（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），观察结果，分析原因。</a:t>
            </a:r>
          </a:p>
        </p:txBody>
      </p:sp>
      <p:sp>
        <p:nvSpPr>
          <p:cNvPr id="5" name="矩形 4"/>
          <p:cNvSpPr/>
          <p:nvPr/>
        </p:nvSpPr>
        <p:spPr>
          <a:xfrm>
            <a:off x="479376" y="2387136"/>
            <a:ext cx="75608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有同学直接新添了约束，在删除时发现结果和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CASCADE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一样？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3247019"/>
            <a:ext cx="3523793" cy="20057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3392" y="3003819"/>
            <a:ext cx="6983707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Alter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Table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SC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Add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Constraint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FK_SC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54000">
              <a:lnSpc>
                <a:spcPct val="150000"/>
              </a:lnSpc>
            </a:pP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Foreign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Key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References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Stu_Union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sno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DELETE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Action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Alter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Table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SC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Add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Constraint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FK_SC_1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54000">
              <a:lnSpc>
                <a:spcPct val="150000"/>
              </a:lnSpc>
            </a:pP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Foreign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Key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References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kern="100" dirty="0" err="1">
                <a:solidFill>
                  <a:srgbClr val="0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cno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DELETE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Action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  <a:endParaRPr lang="zh-CN" altLang="zh-CN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8 </a:t>
            </a:r>
            <a:r>
              <a:rPr lang="zh-CN" altLang="en-US" dirty="0">
                <a:latin typeface="+mn-ea"/>
                <a:ea typeface="+mn-ea"/>
              </a:rPr>
              <a:t>数据控制（完整性）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908720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参照完整性</a:t>
            </a:r>
          </a:p>
        </p:txBody>
      </p:sp>
      <p:sp>
        <p:nvSpPr>
          <p:cNvPr id="4" name="矩形 3"/>
          <p:cNvSpPr/>
          <p:nvPr/>
        </p:nvSpPr>
        <p:spPr>
          <a:xfrm>
            <a:off x="479376" y="1425532"/>
            <a:ext cx="1116124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习题：用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alter table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语句将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SC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表中的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on delete cascade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改为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on delete set NULL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。重新插入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SC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的数据。重复本实验中的（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）、（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），观察结果，分析原因。</a:t>
            </a:r>
          </a:p>
        </p:txBody>
      </p:sp>
      <p:sp>
        <p:nvSpPr>
          <p:cNvPr id="5" name="矩形 4"/>
          <p:cNvSpPr/>
          <p:nvPr/>
        </p:nvSpPr>
        <p:spPr>
          <a:xfrm>
            <a:off x="462896" y="2645934"/>
            <a:ext cx="115386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由于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sno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列和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cno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列属于主键的一部分，设置了非空，在创建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on delete set NULL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时会报错。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41496" y="1873051"/>
            <a:ext cx="5688632" cy="7827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9376" y="3159069"/>
            <a:ext cx="8834528" cy="295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PK__SC__6601161B1ED998B2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SNO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[FK__SC__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sno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endParaRPr lang="zh-CN" altLang="en-US" dirty="0">
              <a:solidFill>
                <a:srgbClr val="0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FOREIGN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Stu_Union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DELETE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NULL;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[FK__SC__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endParaRPr lang="zh-CN" altLang="en-US" dirty="0">
              <a:solidFill>
                <a:srgbClr val="0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FOREIGN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COURSE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DELETE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NULL;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506229" y="3752195"/>
            <a:ext cx="5615350" cy="9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9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8 </a:t>
            </a:r>
            <a:r>
              <a:rPr lang="zh-CN" altLang="en-US" dirty="0">
                <a:latin typeface="+mn-ea"/>
                <a:ea typeface="+mn-ea"/>
              </a:rPr>
              <a:t>数据控制（完整性）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988272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参照完整性</a:t>
            </a:r>
          </a:p>
        </p:txBody>
      </p:sp>
      <p:sp>
        <p:nvSpPr>
          <p:cNvPr id="4" name="矩形 3"/>
          <p:cNvSpPr/>
          <p:nvPr/>
        </p:nvSpPr>
        <p:spPr>
          <a:xfrm>
            <a:off x="498392" y="1431309"/>
            <a:ext cx="11161240" cy="87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习题：（表的互相参照问题）学校学生会的每个部门都有一个部长，每个部长领导多个部员，每个部只有一个部员有监察评测部长的权力。请给出体现这两种关系（即领导和评测）的两张互参照的表的定义。</a:t>
            </a:r>
          </a:p>
        </p:txBody>
      </p:sp>
      <p:sp>
        <p:nvSpPr>
          <p:cNvPr id="9" name="矩形 8"/>
          <p:cNvSpPr/>
          <p:nvPr/>
        </p:nvSpPr>
        <p:spPr>
          <a:xfrm>
            <a:off x="687954" y="2304369"/>
            <a:ext cx="9168238" cy="3122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LEAD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buyuan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myleader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MONITOR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buzhang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mymonitor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LEAD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CONSTRAINT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FK_myleader_1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FOREIGN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myleader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REFERENCES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MONITOR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buzhang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MONITOR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CONSTRAINT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FK_mymonitor_1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FOREIGN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mymonitor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REFERENCES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LEAD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buyuan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308" y="5408063"/>
            <a:ext cx="10813666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-apple-system"/>
              </a:rPr>
              <a:t>先建表，后</a:t>
            </a:r>
            <a:r>
              <a:rPr lang="zh-CN" altLang="en-US">
                <a:latin typeface="-apple-system"/>
              </a:rPr>
              <a:t>添加约束，如果有不符合互参照的元组，那么添加约束会失败；</a:t>
            </a:r>
            <a:endParaRPr lang="en-US" altLang="zh-CN" dirty="0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-apple-system"/>
              </a:rPr>
              <a:t>当两个表都为空时</a:t>
            </a:r>
            <a:r>
              <a:rPr lang="en-US" altLang="zh-CN" dirty="0">
                <a:latin typeface="-apple-system"/>
              </a:rPr>
              <a:t>,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陷入参照的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嵌套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循环，无法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添加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数据</a:t>
            </a:r>
            <a:r>
              <a:rPr lang="en-US" altLang="zh-CN" dirty="0">
                <a:latin typeface="-apple-system"/>
              </a:rPr>
              <a:t>…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26A118-508D-49DC-86BC-2E0C8D72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1867838"/>
            <a:ext cx="2808312" cy="29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62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8 </a:t>
            </a:r>
            <a:r>
              <a:rPr lang="zh-CN" altLang="en-US" dirty="0">
                <a:latin typeface="+mn-ea"/>
                <a:ea typeface="+mn-ea"/>
              </a:rPr>
              <a:t>数据控制（完整性）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908720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用户自定义完整性</a:t>
            </a:r>
          </a:p>
        </p:txBody>
      </p:sp>
      <p:sp>
        <p:nvSpPr>
          <p:cNvPr id="4" name="矩形 3"/>
          <p:cNvSpPr/>
          <p:nvPr/>
        </p:nvSpPr>
        <p:spPr>
          <a:xfrm>
            <a:off x="659860" y="1366281"/>
            <a:ext cx="11161240" cy="169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NOT NULL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CHECK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RULE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304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2 SQL Server </a:t>
            </a:r>
            <a:r>
              <a:rPr lang="zh-CN" altLang="en-US" dirty="0">
                <a:latin typeface="+mn-ea"/>
                <a:ea typeface="+mn-ea"/>
              </a:rPr>
              <a:t>数据库操作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551384" y="908720"/>
            <a:ext cx="11233248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+mn-ea"/>
              </a:rPr>
              <a:t>分离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zh-CN" b="1" dirty="0">
                <a:latin typeface="+mn-ea"/>
              </a:rPr>
              <a:t>附加数据库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场景：将数据库更改到同一计算机的不同</a:t>
            </a:r>
            <a:r>
              <a:rPr lang="en-US" altLang="zh-CN" dirty="0">
                <a:latin typeface="+mn-ea"/>
              </a:rPr>
              <a:t> SQL Server </a:t>
            </a:r>
            <a:r>
              <a:rPr lang="zh-CN" altLang="zh-CN" dirty="0">
                <a:latin typeface="+mn-ea"/>
              </a:rPr>
              <a:t>实例或要移动数据库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i="1" dirty="0">
                <a:latin typeface="+mn-ea"/>
              </a:rPr>
              <a:t>任务</a:t>
            </a:r>
            <a:r>
              <a:rPr lang="en-US" altLang="zh-CN" i="1" dirty="0">
                <a:latin typeface="+mn-ea"/>
              </a:rPr>
              <a:t>&gt;&gt;</a:t>
            </a:r>
            <a:r>
              <a:rPr lang="zh-CN" altLang="zh-CN" i="1" dirty="0">
                <a:latin typeface="+mn-ea"/>
              </a:rPr>
              <a:t>分离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前提确保该数据库不在使用中（用</a:t>
            </a:r>
            <a:r>
              <a:rPr lang="en-US" altLang="zh-CN" dirty="0">
                <a:latin typeface="+mn-ea"/>
              </a:rPr>
              <a:t>use master</a:t>
            </a:r>
            <a:r>
              <a:rPr lang="zh-CN" altLang="zh-CN" dirty="0">
                <a:latin typeface="+mn-ea"/>
              </a:rPr>
              <a:t>跳转到系统数据库）</a:t>
            </a:r>
            <a:r>
              <a:rPr lang="zh-CN" altLang="en-US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分离后，在对象资源管理器中找不到该数据库，但是物理存储位置还能找到相关数据库文件，分离后才可以把</a:t>
            </a:r>
            <a:r>
              <a:rPr lang="en-US" altLang="zh-CN" dirty="0" err="1">
                <a:latin typeface="+mn-ea"/>
              </a:rPr>
              <a:t>mdf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ldf</a:t>
            </a:r>
            <a:r>
              <a:rPr lang="zh-CN" altLang="zh-CN" dirty="0">
                <a:latin typeface="+mn-ea"/>
              </a:rPr>
              <a:t>文件拷贝到其他设备。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i="1" dirty="0">
                <a:latin typeface="+mn-ea"/>
              </a:rPr>
              <a:t>数据库</a:t>
            </a:r>
            <a:r>
              <a:rPr lang="en-US" altLang="zh-CN" i="1" dirty="0">
                <a:latin typeface="+mn-ea"/>
              </a:rPr>
              <a:t>&gt;&gt;</a:t>
            </a:r>
            <a:r>
              <a:rPr lang="zh-CN" altLang="zh-CN" i="1" dirty="0">
                <a:latin typeface="+mn-ea"/>
              </a:rPr>
              <a:t>附加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添加</a:t>
            </a:r>
            <a:r>
              <a:rPr lang="en-US" altLang="zh-CN" dirty="0" err="1">
                <a:latin typeface="+mn-ea"/>
              </a:rPr>
              <a:t>mdf</a:t>
            </a:r>
            <a:r>
              <a:rPr lang="zh-CN" altLang="zh-CN" dirty="0">
                <a:latin typeface="+mn-ea"/>
              </a:rPr>
              <a:t>文件位置</a:t>
            </a:r>
            <a:r>
              <a:rPr lang="zh-CN" altLang="en-US" dirty="0">
                <a:latin typeface="+mn-ea"/>
              </a:rPr>
              <a:t>；</a:t>
            </a:r>
            <a:r>
              <a:rPr lang="zh-CN" altLang="zh-CN" dirty="0">
                <a:latin typeface="+mn-ea"/>
              </a:rPr>
              <a:t>一个</a:t>
            </a:r>
            <a:r>
              <a:rPr lang="en-US" altLang="zh-CN" dirty="0" err="1">
                <a:latin typeface="+mn-ea"/>
              </a:rPr>
              <a:t>mdf</a:t>
            </a:r>
            <a:r>
              <a:rPr lang="zh-CN" altLang="zh-CN" dirty="0">
                <a:latin typeface="+mn-ea"/>
              </a:rPr>
              <a:t>文件在一个</a:t>
            </a:r>
            <a:r>
              <a:rPr lang="en-US" altLang="zh-CN" dirty="0">
                <a:latin typeface="+mn-ea"/>
              </a:rPr>
              <a:t>SQL Server</a:t>
            </a:r>
            <a:r>
              <a:rPr lang="zh-CN" altLang="zh-CN" dirty="0">
                <a:latin typeface="+mn-ea"/>
              </a:rPr>
              <a:t>实例只能附加一次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08E76D-02C2-4067-B59C-7BAF3EB1C992}"/>
              </a:ext>
            </a:extLst>
          </p:cNvPr>
          <p:cNvSpPr/>
          <p:nvPr/>
        </p:nvSpPr>
        <p:spPr>
          <a:xfrm>
            <a:off x="551384" y="4365104"/>
            <a:ext cx="11089232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8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sp_detach_db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dbname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'JXGL01'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8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sp_attach_single_file_db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dbname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'JXGL01'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physname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'C:\Program Files\Microsoft SQL Server\MSSQL10_50.MSSQLSERVER\MSSQL\DATA\JXGL01.mdf'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4DBEBB-AC4F-4088-B4AD-63087FCB018A}"/>
              </a:ext>
            </a:extLst>
          </p:cNvPr>
          <p:cNvSpPr/>
          <p:nvPr/>
        </p:nvSpPr>
        <p:spPr>
          <a:xfrm>
            <a:off x="580344" y="5718094"/>
            <a:ext cx="1800493" cy="462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注意空格与逗号</a:t>
            </a:r>
          </a:p>
        </p:txBody>
      </p:sp>
    </p:spTree>
    <p:extLst>
      <p:ext uri="{BB962C8B-B14F-4D97-AF65-F5344CB8AC3E}">
        <p14:creationId xmlns:p14="http://schemas.microsoft.com/office/powerpoint/2010/main" val="224772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8 </a:t>
            </a:r>
            <a:r>
              <a:rPr lang="zh-CN" altLang="en-US" dirty="0">
                <a:latin typeface="+mn-ea"/>
                <a:ea typeface="+mn-ea"/>
              </a:rPr>
              <a:t>数据控制（完整性）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908720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触发器</a:t>
            </a:r>
          </a:p>
        </p:txBody>
      </p:sp>
      <p:sp>
        <p:nvSpPr>
          <p:cNvPr id="4" name="矩形 3"/>
          <p:cNvSpPr/>
          <p:nvPr/>
        </p:nvSpPr>
        <p:spPr>
          <a:xfrm>
            <a:off x="659860" y="1366281"/>
            <a:ext cx="11161240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创建触发器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25208" y="4175747"/>
            <a:ext cx="8448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使用触发器要用到两个虚拟表，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inserted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deleted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inserted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保存的是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insert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update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之后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所影响的记录形成的表；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deleted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保存的是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delete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update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之前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所影响的记录形成的表；</a:t>
            </a:r>
            <a:endParaRPr lang="zh-CN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208" y="1893274"/>
            <a:ext cx="10383360" cy="212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TRIGGER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trigger_name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view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AFTER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INSTEAD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INSERT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,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UPDATE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,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DELETE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sql_statement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;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,...n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EXTERNAL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specifier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; ]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7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8 </a:t>
            </a:r>
            <a:r>
              <a:rPr lang="zh-CN" altLang="en-US" dirty="0">
                <a:latin typeface="+mn-ea"/>
                <a:ea typeface="+mn-ea"/>
              </a:rPr>
              <a:t>数据控制（完整性）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908720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触发器</a:t>
            </a:r>
          </a:p>
        </p:txBody>
      </p:sp>
      <p:sp>
        <p:nvSpPr>
          <p:cNvPr id="4" name="矩形 3"/>
          <p:cNvSpPr/>
          <p:nvPr/>
        </p:nvSpPr>
        <p:spPr>
          <a:xfrm>
            <a:off x="659860" y="1366281"/>
            <a:ext cx="11161240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习题：为</a:t>
            </a:r>
            <a:r>
              <a:rPr lang="en-US" altLang="zh-CN" dirty="0"/>
              <a:t>worker</a:t>
            </a:r>
            <a:r>
              <a:rPr lang="zh-CN" altLang="en-US" dirty="0"/>
              <a:t>表建立触发器</a:t>
            </a:r>
            <a:r>
              <a:rPr lang="en-US" altLang="zh-CN" dirty="0"/>
              <a:t>T2</a:t>
            </a:r>
            <a:r>
              <a:rPr lang="zh-CN" altLang="en-US" dirty="0"/>
              <a:t>，禁止删除编号为</a:t>
            </a:r>
            <a:r>
              <a:rPr lang="en-US" altLang="zh-CN" dirty="0"/>
              <a:t>00001</a:t>
            </a:r>
            <a:r>
              <a:rPr lang="zh-CN" altLang="en-US" dirty="0"/>
              <a:t>的</a:t>
            </a:r>
            <a:r>
              <a:rPr lang="en-US" altLang="zh-CN" dirty="0"/>
              <a:t>CEO</a:t>
            </a:r>
            <a:r>
              <a:rPr lang="zh-CN" altLang="en-US" dirty="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37928" y="2636912"/>
            <a:ext cx="74523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TRIGGER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WORKER</a:t>
            </a:r>
            <a:r>
              <a:rPr lang="zh-CN" altLang="en-US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AFTER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declare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@number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@number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deleted</a:t>
            </a:r>
            <a:endParaRPr lang="zh-CN" altLang="en-US" dirty="0">
              <a:solidFill>
                <a:srgbClr val="0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declare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@name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deleted</a:t>
            </a:r>
            <a:endParaRPr lang="zh-CN" altLang="en-US" dirty="0">
              <a:solidFill>
                <a:srgbClr val="0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@number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'00001'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'CEO'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Raiserror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不能删除编号为“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00001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”的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CEO'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16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Rollback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776" y="208990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声明变量式条件判断</a:t>
            </a:r>
          </a:p>
        </p:txBody>
      </p:sp>
    </p:spTree>
    <p:extLst>
      <p:ext uri="{BB962C8B-B14F-4D97-AF65-F5344CB8AC3E}">
        <p14:creationId xmlns:p14="http://schemas.microsoft.com/office/powerpoint/2010/main" val="1866163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8 </a:t>
            </a:r>
            <a:r>
              <a:rPr lang="zh-CN" altLang="en-US" dirty="0">
                <a:latin typeface="+mn-ea"/>
                <a:ea typeface="+mn-ea"/>
              </a:rPr>
              <a:t>数据控制（完整性）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908720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触发器</a:t>
            </a:r>
          </a:p>
        </p:txBody>
      </p:sp>
      <p:sp>
        <p:nvSpPr>
          <p:cNvPr id="4" name="矩形 3"/>
          <p:cNvSpPr/>
          <p:nvPr/>
        </p:nvSpPr>
        <p:spPr>
          <a:xfrm>
            <a:off x="659860" y="1366281"/>
            <a:ext cx="11161240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习题：为</a:t>
            </a:r>
            <a:r>
              <a:rPr lang="en-US" altLang="zh-CN" dirty="0"/>
              <a:t>worker</a:t>
            </a:r>
            <a:r>
              <a:rPr lang="zh-CN" altLang="en-US" dirty="0"/>
              <a:t>表建立触发器</a:t>
            </a:r>
            <a:r>
              <a:rPr lang="en-US" altLang="zh-CN" dirty="0"/>
              <a:t>T2</a:t>
            </a:r>
            <a:r>
              <a:rPr lang="zh-CN" altLang="en-US" dirty="0"/>
              <a:t>，禁止删除编号为</a:t>
            </a:r>
            <a:r>
              <a:rPr lang="en-US" altLang="zh-CN" dirty="0"/>
              <a:t>00001</a:t>
            </a:r>
            <a:r>
              <a:rPr lang="zh-CN" altLang="en-US" dirty="0"/>
              <a:t>的</a:t>
            </a:r>
            <a:r>
              <a:rPr lang="en-US" altLang="zh-CN" dirty="0"/>
              <a:t>CEO</a:t>
            </a:r>
            <a:r>
              <a:rPr lang="zh-CN" altLang="en-US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659860" y="2579277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TRIGGER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WORKER</a:t>
            </a:r>
            <a:r>
              <a:rPr lang="zh-CN" altLang="en-US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AFTER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DELETED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'00001'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DELETED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'CEO'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Raiserror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不能删除编号为“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00001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”的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CEO'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16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Rollback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transaction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" r="46036"/>
          <a:stretch/>
        </p:blipFill>
        <p:spPr>
          <a:xfrm>
            <a:off x="6838116" y="2081910"/>
            <a:ext cx="5042192" cy="1393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r="39871"/>
          <a:stretch/>
        </p:blipFill>
        <p:spPr>
          <a:xfrm>
            <a:off x="6802204" y="4149080"/>
            <a:ext cx="5049088" cy="11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8 </a:t>
            </a:r>
            <a:r>
              <a:rPr lang="zh-CN" altLang="en-US" dirty="0">
                <a:latin typeface="+mn-ea"/>
                <a:ea typeface="+mn-ea"/>
              </a:rPr>
              <a:t>数据控制（完整性）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908720"/>
            <a:ext cx="11522208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触发器</a:t>
            </a:r>
          </a:p>
        </p:txBody>
      </p:sp>
      <p:sp>
        <p:nvSpPr>
          <p:cNvPr id="4" name="矩形 3"/>
          <p:cNvSpPr/>
          <p:nvPr/>
        </p:nvSpPr>
        <p:spPr>
          <a:xfrm>
            <a:off x="659860" y="1366281"/>
            <a:ext cx="11161240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习题：为</a:t>
            </a:r>
            <a:r>
              <a:rPr lang="en-US" altLang="zh-CN" dirty="0"/>
              <a:t>worker</a:t>
            </a:r>
            <a:r>
              <a:rPr lang="zh-CN" altLang="en-US" dirty="0"/>
              <a:t>表建立触发器</a:t>
            </a:r>
            <a:r>
              <a:rPr lang="en-US" altLang="zh-CN" dirty="0"/>
              <a:t>T2</a:t>
            </a:r>
            <a:r>
              <a:rPr lang="zh-CN" altLang="en-US" dirty="0"/>
              <a:t>，禁止删除编号为</a:t>
            </a:r>
            <a:r>
              <a:rPr lang="en-US" altLang="zh-CN" dirty="0"/>
              <a:t>00001</a:t>
            </a:r>
            <a:r>
              <a:rPr lang="zh-CN" altLang="en-US" dirty="0"/>
              <a:t>的</a:t>
            </a:r>
            <a:r>
              <a:rPr lang="en-US" altLang="zh-CN" dirty="0"/>
              <a:t>CEO</a:t>
            </a:r>
            <a:r>
              <a:rPr lang="zh-CN" altLang="en-US" dirty="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86972" y="1939663"/>
            <a:ext cx="83456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Rollback</a:t>
            </a:r>
            <a:r>
              <a:rPr lang="zh-CN" altLang="en-US" dirty="0"/>
              <a:t>回滚的起点是事务的初始状态，即</a:t>
            </a:r>
            <a:r>
              <a:rPr lang="en-US" altLang="zh-CN" dirty="0"/>
              <a:t>BEGIN TRANSACTION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自动（隐式）事务处理模式下，一条</a:t>
            </a:r>
            <a:r>
              <a:rPr lang="en-US" altLang="zh-CN" dirty="0"/>
              <a:t>SQL</a:t>
            </a:r>
            <a:r>
              <a:rPr lang="zh-CN" altLang="en-US" dirty="0"/>
              <a:t>语句是一个独立的事务，回滚到激发触发器那条事务前的状态</a:t>
            </a:r>
          </a:p>
        </p:txBody>
      </p:sp>
      <p:sp>
        <p:nvSpPr>
          <p:cNvPr id="12" name="矩形 11"/>
          <p:cNvSpPr/>
          <p:nvPr/>
        </p:nvSpPr>
        <p:spPr>
          <a:xfrm>
            <a:off x="659860" y="3996529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显示事务处理模式下，要执行</a:t>
            </a:r>
            <a:r>
              <a:rPr lang="en-US" altLang="zh-CN" dirty="0"/>
              <a:t>commit transaction</a:t>
            </a:r>
            <a:r>
              <a:rPr lang="zh-CN" altLang="en-US" dirty="0"/>
              <a:t>才能提交事务并永久保存在数据库中</a:t>
            </a:r>
          </a:p>
        </p:txBody>
      </p:sp>
      <p:sp>
        <p:nvSpPr>
          <p:cNvPr id="13" name="矩形 12"/>
          <p:cNvSpPr/>
          <p:nvPr/>
        </p:nvSpPr>
        <p:spPr>
          <a:xfrm>
            <a:off x="908264" y="334464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WORKER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'14107'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WORKER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'00001'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'CEO'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7334" y="4930963"/>
            <a:ext cx="8028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TRANSACTION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WORKER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'14107'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WORKER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'00001'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'CEO'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TRANSACTION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图片 15"/>
          <p:cNvPicPr/>
          <p:nvPr/>
        </p:nvPicPr>
        <p:blipFill rotWithShape="1">
          <a:blip r:embed="rId3"/>
          <a:srcRect r="41294"/>
          <a:stretch/>
        </p:blipFill>
        <p:spPr>
          <a:xfrm>
            <a:off x="7393476" y="2316052"/>
            <a:ext cx="4406520" cy="110709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 rotWithShape="1">
          <a:blip r:embed="rId4"/>
          <a:srcRect r="42659"/>
          <a:stretch/>
        </p:blipFill>
        <p:spPr>
          <a:xfrm>
            <a:off x="7429944" y="4517342"/>
            <a:ext cx="4333584" cy="137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878688" y="2611673"/>
            <a:ext cx="10363200" cy="77055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32288" y="3429000"/>
            <a:ext cx="525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32288" y="2564904"/>
            <a:ext cx="525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4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2 SQL Server </a:t>
            </a:r>
            <a:r>
              <a:rPr lang="zh-CN" altLang="en-US" dirty="0">
                <a:latin typeface="+mn-ea"/>
                <a:ea typeface="+mn-ea"/>
              </a:rPr>
              <a:t>数据库操作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623392" y="1052736"/>
            <a:ext cx="107291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备份</a:t>
            </a:r>
            <a:r>
              <a:rPr lang="en-US" altLang="zh-CN" b="1" dirty="0"/>
              <a:t>/</a:t>
            </a:r>
            <a:r>
              <a:rPr lang="zh-CN" altLang="zh-CN" b="1" dirty="0"/>
              <a:t>还原数据库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场景：本地、开发、生产环境的维护与更新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i="1" dirty="0">
                <a:latin typeface="+mn-ea"/>
              </a:rPr>
              <a:t>任务</a:t>
            </a:r>
            <a:r>
              <a:rPr lang="en-US" altLang="zh-CN" i="1" dirty="0">
                <a:latin typeface="+mn-ea"/>
              </a:rPr>
              <a:t>&gt;&gt;</a:t>
            </a:r>
            <a:r>
              <a:rPr lang="zh-CN" altLang="zh-CN" i="1" dirty="0">
                <a:latin typeface="+mn-ea"/>
              </a:rPr>
              <a:t>备份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物理备份路径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C:\Program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Files\Microsoft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Server\MSSQL10_50.MSSQLSERVER\MSSQL\Backup\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备份后，在对象资源管理器中仍有该数据库，在物理备份位置可以找到相关</a:t>
            </a:r>
            <a:r>
              <a:rPr lang="en-US" altLang="zh-CN" dirty="0" err="1">
                <a:latin typeface="+mn-ea"/>
              </a:rPr>
              <a:t>Bak</a:t>
            </a:r>
            <a:r>
              <a:rPr lang="zh-CN" altLang="zh-CN" dirty="0">
                <a:latin typeface="+mn-ea"/>
              </a:rPr>
              <a:t>文件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zh-CN" dirty="0">
                <a:latin typeface="+mn-ea"/>
              </a:rPr>
              <a:t>可把</a:t>
            </a:r>
            <a:r>
              <a:rPr lang="en-US" altLang="zh-CN" dirty="0" err="1">
                <a:latin typeface="+mn-ea"/>
              </a:rPr>
              <a:t>bak</a:t>
            </a:r>
            <a:r>
              <a:rPr lang="zh-CN" altLang="zh-CN" dirty="0">
                <a:latin typeface="+mn-ea"/>
              </a:rPr>
              <a:t>文件拷贝到其他设备。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i="1" dirty="0">
                <a:latin typeface="+mn-ea"/>
              </a:rPr>
              <a:t>数据库</a:t>
            </a:r>
            <a:r>
              <a:rPr lang="en-US" altLang="zh-CN" i="1" dirty="0">
                <a:latin typeface="+mn-ea"/>
              </a:rPr>
              <a:t>&gt;&gt;</a:t>
            </a:r>
            <a:r>
              <a:rPr lang="zh-CN" altLang="zh-CN" i="1" dirty="0">
                <a:latin typeface="+mn-ea"/>
              </a:rPr>
              <a:t>还原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一个</a:t>
            </a:r>
            <a:r>
              <a:rPr lang="en-US" altLang="zh-CN" dirty="0" err="1">
                <a:latin typeface="+mn-ea"/>
              </a:rPr>
              <a:t>bak</a:t>
            </a:r>
            <a:r>
              <a:rPr lang="zh-CN" altLang="zh-CN" dirty="0">
                <a:latin typeface="+mn-ea"/>
              </a:rPr>
              <a:t>文件可以还原多次，可以还原到不同设备和</a:t>
            </a:r>
            <a:r>
              <a:rPr lang="en-US" altLang="zh-CN" dirty="0">
                <a:latin typeface="+mn-ea"/>
              </a:rPr>
              <a:t>SQL Server</a:t>
            </a:r>
            <a:r>
              <a:rPr lang="zh-CN" altLang="zh-CN" dirty="0">
                <a:latin typeface="+mn-ea"/>
              </a:rPr>
              <a:t>实例，目标数据库可以取新的名字，如</a:t>
            </a:r>
            <a:r>
              <a:rPr lang="en-US" altLang="zh-CN" dirty="0">
                <a:latin typeface="+mn-ea"/>
              </a:rPr>
              <a:t>JXGL02, JXGL03</a:t>
            </a:r>
            <a:r>
              <a:rPr lang="zh-CN" altLang="zh-CN" dirty="0">
                <a:latin typeface="+mn-ea"/>
              </a:rPr>
              <a:t>。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3"/>
          <a:srcRect l="1204" r="1277" b="735"/>
          <a:stretch/>
        </p:blipFill>
        <p:spPr bwMode="auto">
          <a:xfrm>
            <a:off x="6451117" y="1340768"/>
            <a:ext cx="5688632" cy="4963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E5A63B-C0E6-4010-9D06-2096C95A2A70}"/>
              </a:ext>
            </a:extLst>
          </p:cNvPr>
          <p:cNvSpPr/>
          <p:nvPr/>
        </p:nvSpPr>
        <p:spPr>
          <a:xfrm>
            <a:off x="484299" y="5278349"/>
            <a:ext cx="11516357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BACKUP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DISK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'E:/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课程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/SQL_TA/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SC.bak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RESTORE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student_course</a:t>
            </a:r>
            <a:r>
              <a:rPr lang="zh-CN" altLang="en-US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DISK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'E:/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课程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/SQL_TA/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student_course.bak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1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2 SQL Server </a:t>
            </a:r>
            <a:r>
              <a:rPr lang="zh-CN" altLang="en-US" dirty="0">
                <a:latin typeface="+mn-ea"/>
                <a:ea typeface="+mn-ea"/>
              </a:rPr>
              <a:t>数据库操作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623392" y="1052736"/>
            <a:ext cx="10729192" cy="336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+mn-ea"/>
              </a:rPr>
              <a:t>删除基本表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首先区别</a:t>
            </a:r>
            <a:r>
              <a:rPr lang="en-US" altLang="zh-CN" dirty="0">
                <a:latin typeface="+mn-ea"/>
              </a:rPr>
              <a:t>Drop</a:t>
            </a:r>
            <a:r>
              <a:rPr lang="zh-CN" altLang="zh-CN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Delete</a:t>
            </a:r>
            <a:r>
              <a:rPr lang="zh-CN" altLang="zh-CN" dirty="0">
                <a:latin typeface="+mn-ea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Delete </a:t>
            </a:r>
            <a:r>
              <a:rPr lang="zh-CN" altLang="zh-CN" dirty="0">
                <a:latin typeface="+mn-ea"/>
              </a:rPr>
              <a:t>只删除数据不删除表的结构；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Drop </a:t>
            </a:r>
            <a:r>
              <a:rPr lang="zh-CN" altLang="zh-CN" dirty="0">
                <a:latin typeface="+mn-ea"/>
              </a:rPr>
              <a:t>将删除表的结构被依赖的约束</a:t>
            </a:r>
            <a:r>
              <a:rPr lang="en-US" altLang="zh-CN" dirty="0">
                <a:latin typeface="+mn-ea"/>
              </a:rPr>
              <a:t>(constrain)</a:t>
            </a:r>
            <a:r>
              <a:rPr lang="zh-CN" altLang="zh-CN" dirty="0">
                <a:latin typeface="+mn-ea"/>
              </a:rPr>
              <a:t>、触发器</a:t>
            </a:r>
            <a:r>
              <a:rPr lang="en-US" altLang="zh-CN" dirty="0">
                <a:latin typeface="+mn-ea"/>
              </a:rPr>
              <a:t>(trigger)</a:t>
            </a:r>
            <a:r>
              <a:rPr lang="zh-CN" altLang="zh-CN" dirty="0">
                <a:latin typeface="+mn-ea"/>
              </a:rPr>
              <a:t>、索引</a:t>
            </a:r>
            <a:r>
              <a:rPr lang="en-US" altLang="zh-CN" dirty="0">
                <a:latin typeface="+mn-ea"/>
              </a:rPr>
              <a:t>(index)</a:t>
            </a:r>
            <a:r>
              <a:rPr lang="zh-CN" altLang="zh-CN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级联删除，相关的依赖对象一起删除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SQL server</a:t>
            </a:r>
            <a:r>
              <a:rPr lang="zh-CN" altLang="zh-CN" dirty="0">
                <a:latin typeface="+mn-ea"/>
              </a:rPr>
              <a:t>在这里不支持</a:t>
            </a:r>
            <a:r>
              <a:rPr lang="zh-CN" altLang="en-US" dirty="0">
                <a:latin typeface="+mn-ea"/>
              </a:rPr>
              <a:t>表的级联删除</a:t>
            </a:r>
            <a:r>
              <a:rPr lang="en-US" altLang="zh-CN" dirty="0">
                <a:latin typeface="+mn-ea"/>
              </a:rPr>
              <a:t>cascade</a:t>
            </a:r>
            <a:endParaRPr lang="zh-CN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由于在定义</a:t>
            </a:r>
            <a:r>
              <a:rPr lang="en-US" altLang="zh-CN" dirty="0">
                <a:latin typeface="+mn-ea"/>
              </a:rPr>
              <a:t>SC</a:t>
            </a:r>
            <a:r>
              <a:rPr lang="zh-CN" altLang="zh-CN" dirty="0">
                <a:latin typeface="+mn-ea"/>
              </a:rPr>
              <a:t>的外键</a:t>
            </a:r>
            <a:r>
              <a:rPr lang="en-US" altLang="zh-CN" dirty="0" err="1">
                <a:latin typeface="+mn-ea"/>
              </a:rPr>
              <a:t>sno</a:t>
            </a:r>
            <a:r>
              <a:rPr lang="zh-CN" altLang="zh-CN" dirty="0">
                <a:latin typeface="+mn-ea"/>
              </a:rPr>
              <a:t>时未指明</a:t>
            </a:r>
            <a:r>
              <a:rPr lang="en-US" altLang="zh-CN" dirty="0">
                <a:latin typeface="+mn-ea"/>
              </a:rPr>
              <a:t>on delete cascade</a:t>
            </a:r>
            <a:r>
              <a:rPr lang="zh-CN" altLang="zh-CN" dirty="0">
                <a:latin typeface="+mn-ea"/>
              </a:rPr>
              <a:t>，直接删除</a:t>
            </a:r>
            <a:r>
              <a:rPr lang="en-US" altLang="zh-CN" dirty="0">
                <a:latin typeface="+mn-ea"/>
              </a:rPr>
              <a:t>STUDENT</a:t>
            </a:r>
            <a:r>
              <a:rPr lang="zh-CN" altLang="zh-CN" dirty="0">
                <a:latin typeface="+mn-ea"/>
              </a:rPr>
              <a:t>表会报错，需要先删除相关的外键依赖。</a:t>
            </a:r>
            <a:endParaRPr lang="en-US" altLang="zh-CN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BBB45C-58C2-48DA-AF8F-E145416520C5}"/>
              </a:ext>
            </a:extLst>
          </p:cNvPr>
          <p:cNvSpPr/>
          <p:nvPr/>
        </p:nvSpPr>
        <p:spPr>
          <a:xfrm>
            <a:off x="767408" y="4453082"/>
            <a:ext cx="7704856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alert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FK__sc__sno__09DE7BCC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rgbClr val="00808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student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3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（二）索引</a:t>
            </a:r>
          </a:p>
        </p:txBody>
      </p:sp>
      <p:sp>
        <p:nvSpPr>
          <p:cNvPr id="5" name="矩形 4"/>
          <p:cNvSpPr/>
          <p:nvPr/>
        </p:nvSpPr>
        <p:spPr>
          <a:xfrm>
            <a:off x="623392" y="1052736"/>
            <a:ext cx="10729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Clustered Index</a:t>
            </a:r>
            <a:r>
              <a:rPr lang="zh-CN" altLang="en-US" b="1" dirty="0">
                <a:latin typeface="+mn-ea"/>
              </a:rPr>
              <a:t>聚簇索引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一个表只能有一个聚簇索引，表中数据按聚簇索引的物理顺序存储，提高查询效率；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+mn-ea"/>
              </a:rPr>
              <a:t>NonClustered</a:t>
            </a:r>
            <a:r>
              <a:rPr lang="en-US" altLang="zh-CN" b="1" dirty="0">
                <a:latin typeface="+mn-ea"/>
              </a:rPr>
              <a:t> Index</a:t>
            </a:r>
            <a:r>
              <a:rPr lang="zh-CN" altLang="en-US" b="1" dirty="0">
                <a:latin typeface="+mn-ea"/>
              </a:rPr>
              <a:t>非聚簇索引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会为</a:t>
            </a:r>
            <a:r>
              <a:rPr lang="en-US" altLang="zh-CN" dirty="0">
                <a:latin typeface="+mn-ea"/>
              </a:rPr>
              <a:t>primary key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unique</a:t>
            </a:r>
            <a:r>
              <a:rPr lang="zh-CN" altLang="en-US" dirty="0">
                <a:latin typeface="+mn-ea"/>
              </a:rPr>
              <a:t>的所在列自动创建索引，唯一索引允许空值。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student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表上创建聚簇索引时可能会报错“无法建立多个聚集索引”</a:t>
            </a:r>
            <a:r>
              <a:rPr lang="zh-CN" altLang="en-US" dirty="0">
                <a:latin typeface="+mn-ea"/>
              </a:rPr>
              <a:t>，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可以先删除主键约束再进行尝试，如果主键被其他表参照为外键，还需要先删除外键约束</a:t>
            </a:r>
            <a:r>
              <a:rPr lang="zh-CN" altLang="en-US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2" y="3614931"/>
            <a:ext cx="5273497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8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695400" y="1052736"/>
            <a:ext cx="842493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单表查询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165480"/>
            <a:ext cx="5883280" cy="2270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468126"/>
            <a:ext cx="6715125" cy="266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99856" y="2382396"/>
            <a:ext cx="576064" cy="398532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443CA8-253D-442B-9A1E-EF5633609385}"/>
              </a:ext>
            </a:extLst>
          </p:cNvPr>
          <p:cNvSpPr/>
          <p:nvPr/>
        </p:nvSpPr>
        <p:spPr>
          <a:xfrm>
            <a:off x="695400" y="1634051"/>
            <a:ext cx="7177878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习题：找出所有供应商的姓名和所在城市</a:t>
            </a:r>
          </a:p>
        </p:txBody>
      </p:sp>
    </p:spTree>
    <p:extLst>
      <p:ext uri="{BB962C8B-B14F-4D97-AF65-F5344CB8AC3E}">
        <p14:creationId xmlns:p14="http://schemas.microsoft.com/office/powerpoint/2010/main" val="307303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07368" y="1052736"/>
            <a:ext cx="11593288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+mn-ea"/>
                <a:cs typeface="Times New Roman" panose="02020603050405020304" pitchFamily="18" charset="0"/>
              </a:rPr>
              <a:t>连接查询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同时涉及多个表的查询，需要连接字段作为连接多个表的条件。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可分为：外连接，内连接，交叉连接。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915058"/>
            <a:ext cx="6127326" cy="23942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53AC65-5DFA-4D95-BA66-64AAC3070605}"/>
              </a:ext>
            </a:extLst>
          </p:cNvPr>
          <p:cNvSpPr/>
          <p:nvPr/>
        </p:nvSpPr>
        <p:spPr>
          <a:xfrm>
            <a:off x="419192" y="2364483"/>
            <a:ext cx="1044116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习题（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）：查询供应工程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J2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使用的各种零件的名称及其数量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分析：查询的列来自哪些表（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p.pname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 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spj.qty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），定位连接条件（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spj.jno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=‘J2’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会用到哪些表（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P, SPJ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），找连接字段（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p.pno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spj.pno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9664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213B-CC5A-4CB0-B3CF-3E84284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en-US" altLang="zh-CN" dirty="0">
                <a:latin typeface="+mn-ea"/>
                <a:ea typeface="+mn-ea"/>
              </a:rPr>
              <a:t>4 </a:t>
            </a:r>
            <a:r>
              <a:rPr lang="zh-CN" altLang="en-US" dirty="0">
                <a:latin typeface="+mn-ea"/>
                <a:ea typeface="+mn-ea"/>
              </a:rPr>
              <a:t>交互式</a:t>
            </a:r>
            <a:r>
              <a:rPr lang="en-US" altLang="zh-CN" dirty="0">
                <a:latin typeface="+mn-ea"/>
                <a:ea typeface="+mn-ea"/>
              </a:rPr>
              <a:t>SQL</a:t>
            </a:r>
            <a:r>
              <a:rPr lang="zh-CN" altLang="en-US" dirty="0">
                <a:latin typeface="+mn-ea"/>
                <a:ea typeface="+mn-ea"/>
              </a:rPr>
              <a:t>（三）查询操作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07368" y="1052736"/>
            <a:ext cx="11593288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连接查询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43472" y="3005688"/>
            <a:ext cx="6120680" cy="301343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8AB93D1-0FD6-4188-BEFC-ED018E187FE1}"/>
              </a:ext>
            </a:extLst>
          </p:cNvPr>
          <p:cNvSpPr/>
          <p:nvPr/>
        </p:nvSpPr>
        <p:spPr>
          <a:xfrm>
            <a:off x="623392" y="1548321"/>
            <a:ext cx="10657184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习题（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）：查询使用上海产的零件的工程名称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分析：需要查询的列来自哪些表（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j.jname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），定位连接条件（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s.city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=‘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上海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’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），会用到哪些表（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J, S, SPJ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），找连接字段（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s.sno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spj.sno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spj.jno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j.jno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011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49707</TotalTime>
  <Words>3555</Words>
  <Application>Microsoft Office PowerPoint</Application>
  <PresentationFormat>宽屏</PresentationFormat>
  <Paragraphs>331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-apple-system</vt:lpstr>
      <vt:lpstr>Helvetica Neue</vt:lpstr>
      <vt:lpstr>宋体</vt:lpstr>
      <vt:lpstr>微软雅黑</vt:lpstr>
      <vt:lpstr>Arial</vt:lpstr>
      <vt:lpstr>Calibri</vt:lpstr>
      <vt:lpstr>Consolas</vt:lpstr>
      <vt:lpstr>Palatino Linotype</vt:lpstr>
      <vt:lpstr>Times</vt:lpstr>
      <vt:lpstr>Times New Roman</vt:lpstr>
      <vt:lpstr>Verdana</vt:lpstr>
      <vt:lpstr>Wingdings</vt:lpstr>
      <vt:lpstr>Office 主题​​</vt:lpstr>
      <vt:lpstr>实验1 认识DBMS</vt:lpstr>
      <vt:lpstr>实验2 SQL Server 数据库操作</vt:lpstr>
      <vt:lpstr>实验2 SQL Server 数据库操作</vt:lpstr>
      <vt:lpstr>实验2 SQL Server 数据库操作</vt:lpstr>
      <vt:lpstr>实验2 SQL Server 数据库操作</vt:lpstr>
      <vt:lpstr>实验3 交互式SQL（二）索引</vt:lpstr>
      <vt:lpstr>实验4 交互式SQL（三）查询操作</vt:lpstr>
      <vt:lpstr>实验4 交互式SQL（三）查询操作</vt:lpstr>
      <vt:lpstr>实验4 交互式SQL（三）查询操作</vt:lpstr>
      <vt:lpstr>实验4 交互式SQL（三）查询操作</vt:lpstr>
      <vt:lpstr>实验4 交互式SQL（三）查询操作</vt:lpstr>
      <vt:lpstr>实验4 交互式SQL（三）查询操作</vt:lpstr>
      <vt:lpstr>实验4 交互式SQL（三）查询操作</vt:lpstr>
      <vt:lpstr>实验4 交互式SQL（三）查询操作</vt:lpstr>
      <vt:lpstr>实验4 交互式SQL（三）查询操作</vt:lpstr>
      <vt:lpstr>实验4 交互式SQL（三）查询操作</vt:lpstr>
      <vt:lpstr>实验5 交互式SQL（四）更新操作</vt:lpstr>
      <vt:lpstr>实验5 交互式SQL（四）更新操作</vt:lpstr>
      <vt:lpstr>实验6 交互式SQL（五）视图操作</vt:lpstr>
      <vt:lpstr>实验7 数据控制（安全管理）</vt:lpstr>
      <vt:lpstr>实验7 数据控制（安全管理）</vt:lpstr>
      <vt:lpstr>实验7 数据控制（安全管理）</vt:lpstr>
      <vt:lpstr>实验7 数据控制（安全管理）</vt:lpstr>
      <vt:lpstr>实验7 数据控制（安全管理）</vt:lpstr>
      <vt:lpstr>实验8 数据控制（完整性）</vt:lpstr>
      <vt:lpstr>实验8 数据控制（完整性）</vt:lpstr>
      <vt:lpstr>实验8 数据控制（完整性）</vt:lpstr>
      <vt:lpstr>实验8 数据控制（完整性）</vt:lpstr>
      <vt:lpstr>实验8 数据控制（完整性）</vt:lpstr>
      <vt:lpstr>实验8 数据控制（完整性）</vt:lpstr>
      <vt:lpstr>实验8 数据控制（完整性）</vt:lpstr>
      <vt:lpstr>实验8 数据控制（完整性）</vt:lpstr>
      <vt:lpstr>实验8 数据控制（完整性）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huangsj</dc:creator>
  <cp:lastModifiedBy>欣 熊</cp:lastModifiedBy>
  <cp:revision>5391</cp:revision>
  <dcterms:created xsi:type="dcterms:W3CDTF">2013-03-26T07:19:41Z</dcterms:created>
  <dcterms:modified xsi:type="dcterms:W3CDTF">2019-11-18T00:49:43Z</dcterms:modified>
</cp:coreProperties>
</file>