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06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그림 개체 틀 2">
            <a:extLst>
              <a:ext uri="{FF2B5EF4-FFF2-40B4-BE49-F238E27FC236}">
                <a16:creationId xmlns:a16="http://schemas.microsoft.com/office/drawing/2014/main" id="{FB18C16F-B5CD-49A5-9132-508D237A80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973" y="244099"/>
            <a:ext cx="11696055" cy="63698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88585"/>
            <a:ext cx="12192000" cy="319296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389109"/>
            <a:ext cx="12192000" cy="213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1F3AC-22DD-4A77-8100-945A8877A057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4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2086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 rot="10800000">
            <a:off x="5135892" y="1119739"/>
            <a:ext cx="4022165" cy="5305775"/>
          </a:xfrm>
          <a:prstGeom prst="round2SameRect">
            <a:avLst>
              <a:gd name="adj1" fmla="val 84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0" name="Picture Placeholder 35"/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6F3612C-F0AE-484F-942A-DE2A05865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503" y="209181"/>
            <a:ext cx="12192000" cy="7013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CAC6C94-EF5E-4D40-8064-70C4AE8D53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74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6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79550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3187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254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194766" y="332656"/>
            <a:ext cx="3352800" cy="14401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6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5250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75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7A6E4E8F-323E-4E56-A3E0-B410F41472FA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BBBB3EAD-4322-4D74-BF64-3FAA46E15A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702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3AA60-F98E-461D-A8F1-416F4930B4FB}"/>
              </a:ext>
            </a:extLst>
          </p:cNvPr>
          <p:cNvGrpSpPr/>
          <p:nvPr userDrawn="1"/>
        </p:nvGrpSpPr>
        <p:grpSpPr>
          <a:xfrm flipH="1">
            <a:off x="626349" y="1698993"/>
            <a:ext cx="4415909" cy="4616667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BF1D60-4E96-4E3C-B98D-5370E20EF47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BCCF88-06F1-488C-87AE-E38FBA28D1AC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E90238-2BB1-43A4-9BE2-54B3CC39297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440D76-FC59-468E-A566-5FFD2D6688D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671962-91F5-403D-A29A-091596522CB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E5E563-0514-42D2-8D98-2B54B867E0A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AF6807-894C-4F19-8604-082CC7DC96A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48DEAD-5289-42D0-8909-87695FD597F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08709" y="1946106"/>
            <a:ext cx="4005026" cy="2975928"/>
          </a:xfrm>
          <a:custGeom>
            <a:avLst/>
            <a:gdLst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0 w 4890798"/>
              <a:gd name="connsiteY3" fmla="*/ 3000625 h 3000625"/>
              <a:gd name="connsiteX4" fmla="*/ 0 w 4890798"/>
              <a:gd name="connsiteY4" fmla="*/ 0 h 3000625"/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818605 w 4890798"/>
              <a:gd name="connsiteY3" fmla="*/ 3000625 h 3000625"/>
              <a:gd name="connsiteX4" fmla="*/ 0 w 4890798"/>
              <a:gd name="connsiteY4" fmla="*/ 0 h 3000625"/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200297 w 4890798"/>
              <a:gd name="connsiteY3" fmla="*/ 2965791 h 3000625"/>
              <a:gd name="connsiteX4" fmla="*/ 0 w 4890798"/>
              <a:gd name="connsiteY4" fmla="*/ 0 h 3000625"/>
              <a:gd name="connsiteX0" fmla="*/ 0 w 4890798"/>
              <a:gd name="connsiteY0" fmla="*/ 0 h 2965791"/>
              <a:gd name="connsiteX1" fmla="*/ 4890798 w 4890798"/>
              <a:gd name="connsiteY1" fmla="*/ 0 h 2965791"/>
              <a:gd name="connsiteX2" fmla="*/ 3715140 w 4890798"/>
              <a:gd name="connsiteY2" fmla="*/ 2626157 h 2965791"/>
              <a:gd name="connsiteX3" fmla="*/ 200297 w 4890798"/>
              <a:gd name="connsiteY3" fmla="*/ 2965791 h 2965791"/>
              <a:gd name="connsiteX4" fmla="*/ 0 w 4890798"/>
              <a:gd name="connsiteY4" fmla="*/ 0 h 2965791"/>
              <a:gd name="connsiteX0" fmla="*/ 0 w 4890798"/>
              <a:gd name="connsiteY0" fmla="*/ 0 h 2965791"/>
              <a:gd name="connsiteX1" fmla="*/ 4890798 w 4890798"/>
              <a:gd name="connsiteY1" fmla="*/ 0 h 2965791"/>
              <a:gd name="connsiteX2" fmla="*/ 4037357 w 4890798"/>
              <a:gd name="connsiteY2" fmla="*/ 2800328 h 2965791"/>
              <a:gd name="connsiteX3" fmla="*/ 200297 w 4890798"/>
              <a:gd name="connsiteY3" fmla="*/ 2965791 h 2965791"/>
              <a:gd name="connsiteX4" fmla="*/ 0 w 4890798"/>
              <a:gd name="connsiteY4" fmla="*/ 0 h 2965791"/>
              <a:gd name="connsiteX0" fmla="*/ 0 w 4037357"/>
              <a:gd name="connsiteY0" fmla="*/ 0 h 2965791"/>
              <a:gd name="connsiteX1" fmla="*/ 3480009 w 4037357"/>
              <a:gd name="connsiteY1" fmla="*/ 418012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906729 w 4037357"/>
              <a:gd name="connsiteY1" fmla="*/ 775063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898021 w 4037357"/>
              <a:gd name="connsiteY1" fmla="*/ 748937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819644 w 4037357"/>
              <a:gd name="connsiteY1" fmla="*/ 818606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3889312"/>
              <a:gd name="connsiteY0" fmla="*/ 0 h 2965791"/>
              <a:gd name="connsiteX1" fmla="*/ 3819644 w 3889312"/>
              <a:gd name="connsiteY1" fmla="*/ 818606 h 2965791"/>
              <a:gd name="connsiteX2" fmla="*/ 3889312 w 3889312"/>
              <a:gd name="connsiteY2" fmla="*/ 2782911 h 2965791"/>
              <a:gd name="connsiteX3" fmla="*/ 200297 w 3889312"/>
              <a:gd name="connsiteY3" fmla="*/ 2965791 h 2965791"/>
              <a:gd name="connsiteX4" fmla="*/ 0 w 3889312"/>
              <a:gd name="connsiteY4" fmla="*/ 0 h 2965791"/>
              <a:gd name="connsiteX0" fmla="*/ 0 w 3950272"/>
              <a:gd name="connsiteY0" fmla="*/ 0 h 2965791"/>
              <a:gd name="connsiteX1" fmla="*/ 3819644 w 3950272"/>
              <a:gd name="connsiteY1" fmla="*/ 818606 h 2965791"/>
              <a:gd name="connsiteX2" fmla="*/ 3950272 w 3950272"/>
              <a:gd name="connsiteY2" fmla="*/ 2765494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54479 w 3950272"/>
              <a:gd name="connsiteY1" fmla="*/ 827315 h 2965791"/>
              <a:gd name="connsiteX2" fmla="*/ 3950272 w 3950272"/>
              <a:gd name="connsiteY2" fmla="*/ 2765494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54479 w 3950272"/>
              <a:gd name="connsiteY1" fmla="*/ 827315 h 2965791"/>
              <a:gd name="connsiteX2" fmla="*/ 3950272 w 3950272"/>
              <a:gd name="connsiteY2" fmla="*/ 2791620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45770 w 3950272"/>
              <a:gd name="connsiteY1" fmla="*/ 775064 h 2965791"/>
              <a:gd name="connsiteX2" fmla="*/ 3950272 w 3950272"/>
              <a:gd name="connsiteY2" fmla="*/ 2791620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69322"/>
              <a:gd name="connsiteY0" fmla="*/ 0 h 2965791"/>
              <a:gd name="connsiteX1" fmla="*/ 3845770 w 3969322"/>
              <a:gd name="connsiteY1" fmla="*/ 775064 h 2965791"/>
              <a:gd name="connsiteX2" fmla="*/ 3969322 w 3969322"/>
              <a:gd name="connsiteY2" fmla="*/ 2877327 h 2965791"/>
              <a:gd name="connsiteX3" fmla="*/ 200297 w 3969322"/>
              <a:gd name="connsiteY3" fmla="*/ 2965791 h 2965791"/>
              <a:gd name="connsiteX4" fmla="*/ 0 w 3969322"/>
              <a:gd name="connsiteY4" fmla="*/ 0 h 2965791"/>
              <a:gd name="connsiteX0" fmla="*/ 0 w 3969322"/>
              <a:gd name="connsiteY0" fmla="*/ 0 h 2975314"/>
              <a:gd name="connsiteX1" fmla="*/ 3845770 w 3969322"/>
              <a:gd name="connsiteY1" fmla="*/ 775064 h 2975314"/>
              <a:gd name="connsiteX2" fmla="*/ 3969322 w 3969322"/>
              <a:gd name="connsiteY2" fmla="*/ 2877327 h 2975314"/>
              <a:gd name="connsiteX3" fmla="*/ 200297 w 3969322"/>
              <a:gd name="connsiteY3" fmla="*/ 2975314 h 2975314"/>
              <a:gd name="connsiteX4" fmla="*/ 0 w 3969322"/>
              <a:gd name="connsiteY4" fmla="*/ 0 h 297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322" h="2975314">
                <a:moveTo>
                  <a:pt x="0" y="0"/>
                </a:moveTo>
                <a:lnTo>
                  <a:pt x="3845770" y="775064"/>
                </a:lnTo>
                <a:lnTo>
                  <a:pt x="3969322" y="2877327"/>
                </a:lnTo>
                <a:lnTo>
                  <a:pt x="200297" y="29753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32352E3-A549-4767-81E9-F00BC5097E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458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6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3FD0B1-8B73-4344-9826-0E0B9E692CE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960096" cy="685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64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C1360C2-C865-4284-B68D-EF12177F2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09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2032906" y="4777308"/>
            <a:ext cx="791119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Inventory Par Level – Finding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/>
                <a:cs typeface="Arial" pitchFamily="34" charset="0"/>
              </a:rPr>
              <a:t> the Right Fit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13592" y="274321"/>
            <a:ext cx="7370934" cy="391010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842431" y="884843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45C1A4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487513" y="129325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7866E-54A3-4793-BC31-828FB8C61C80}"/>
              </a:ext>
            </a:extLst>
          </p:cNvPr>
          <p:cNvGrpSpPr/>
          <p:nvPr/>
        </p:nvGrpSpPr>
        <p:grpSpPr>
          <a:xfrm>
            <a:off x="5443318" y="2033256"/>
            <a:ext cx="2500578" cy="850134"/>
            <a:chOff x="8204287" y="3652285"/>
            <a:chExt cx="3620670" cy="1230937"/>
          </a:xfrm>
          <a:solidFill>
            <a:schemeClr val="accent5"/>
          </a:solidFill>
        </p:grpSpPr>
        <p:sp>
          <p:nvSpPr>
            <p:cNvPr id="406" name="자유형: 도형 52">
              <a:extLst>
                <a:ext uri="{FF2B5EF4-FFF2-40B4-BE49-F238E27FC236}">
                  <a16:creationId xmlns:a16="http://schemas.microsoft.com/office/drawing/2014/main" id="{A20DCED9-8CCC-4C28-9B04-244E28F72CFC}"/>
                </a:ext>
              </a:extLst>
            </p:cNvPr>
            <p:cNvSpPr/>
            <p:nvPr/>
          </p:nvSpPr>
          <p:spPr>
            <a:xfrm>
              <a:off x="8204287" y="3715298"/>
              <a:ext cx="3620668" cy="1167924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FE9DCB8-7988-4D37-8798-DE11EEA18309}"/>
                </a:ext>
              </a:extLst>
            </p:cNvPr>
            <p:cNvGrpSpPr/>
            <p:nvPr/>
          </p:nvGrpSpPr>
          <p:grpSpPr>
            <a:xfrm flipH="1">
              <a:off x="10303645" y="3652285"/>
              <a:ext cx="1406420" cy="1145989"/>
              <a:chOff x="9991406" y="1087963"/>
              <a:chExt cx="3918119" cy="3192589"/>
            </a:xfrm>
            <a:grpFill/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C6D9089-ED92-4627-9822-8834DFBBAEFA}"/>
                  </a:ext>
                </a:extLst>
              </p:cNvPr>
              <p:cNvSpPr/>
              <p:nvPr/>
            </p:nvSpPr>
            <p:spPr>
              <a:xfrm>
                <a:off x="9991406" y="2974666"/>
                <a:ext cx="674899" cy="723957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A2EC72-C101-47BA-87F1-70F34DA062F6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796656" cy="3192589"/>
                <a:chOff x="10112869" y="1087963"/>
                <a:chExt cx="3796656" cy="3192589"/>
              </a:xfrm>
              <a:grpFill/>
            </p:grpSpPr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BE521594-BC4D-4622-BD6B-678CF6BFF0C0}"/>
                    </a:ext>
                  </a:extLst>
                </p:cNvPr>
                <p:cNvSpPr/>
                <p:nvPr/>
              </p:nvSpPr>
              <p:spPr>
                <a:xfrm>
                  <a:off x="10147852" y="2407465"/>
                  <a:ext cx="3761673" cy="887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0D65DEC-C436-49E2-918E-CB2726B90EEC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17A5C35-191F-4E11-A514-90FD879C285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D154588-CDE1-47C2-872F-557083E62E55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E54206D-C06F-4B1D-8408-F7316317EFCA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B6120C16-256C-45E7-BCCA-DDE859E47D6F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E9A653B-B882-4971-A324-EF198467F33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66C2BB4-B649-46D2-99D1-A57BF2189B9F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7BE27A0-6F69-4E30-9C07-B054FD3A8EBA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66BD496-7ABE-44F1-97D3-DE821090BD14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1FF3E441-6C87-4DE6-BE9A-14E6E1F97730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AAD3F7F-733E-4029-9E43-24B8E93C0962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842BB88-FA48-401D-94B4-562D63181CC9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09" name="Rectangle: Top Corners Rounded 208">
                  <a:extLst>
                    <a:ext uri="{FF2B5EF4-FFF2-40B4-BE49-F238E27FC236}">
                      <a16:creationId xmlns:a16="http://schemas.microsoft.com/office/drawing/2014/main" id="{94594972-EC57-4C91-9586-AAB1F631E9F3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6" name="Rectangle: Top Corners Rounded 395">
                  <a:extLst>
                    <a:ext uri="{FF2B5EF4-FFF2-40B4-BE49-F238E27FC236}">
                      <a16:creationId xmlns:a16="http://schemas.microsoft.com/office/drawing/2014/main" id="{D071BB20-F98D-499A-B0EE-A10FF63313DF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7" name="Rectangle: Top Corners Rounded 396">
                  <a:extLst>
                    <a:ext uri="{FF2B5EF4-FFF2-40B4-BE49-F238E27FC236}">
                      <a16:creationId xmlns:a16="http://schemas.microsoft.com/office/drawing/2014/main" id="{6A871D94-1A1E-49B3-99BA-034C050AA783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8" name="Rectangle: Top Corners Rounded 397">
                  <a:extLst>
                    <a:ext uri="{FF2B5EF4-FFF2-40B4-BE49-F238E27FC236}">
                      <a16:creationId xmlns:a16="http://schemas.microsoft.com/office/drawing/2014/main" id="{A92F2EA2-2DDA-404F-AF43-6932059D3E4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FE33EF2A-1B9E-4FF7-A89D-1F3274BF1B33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46C2101-9432-46E5-BAA8-B8D09FEEC3DC}"/>
                    </a:ext>
                  </a:extLst>
                </p:cNvPr>
                <p:cNvSpPr/>
                <p:nvPr/>
              </p:nvSpPr>
              <p:spPr>
                <a:xfrm>
                  <a:off x="10326533" y="2433584"/>
                  <a:ext cx="45719" cy="584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B1DBD8-30E2-4FC0-8820-ABBF5E8E54DA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E442EAE-BDD8-4B0B-9AFF-A3AD827A84D8}"/>
                </a:ext>
              </a:extLst>
            </p:cNvPr>
            <p:cNvSpPr/>
            <p:nvPr/>
          </p:nvSpPr>
          <p:spPr>
            <a:xfrm>
              <a:off x="8204287" y="4768777"/>
              <a:ext cx="3620670" cy="110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BBEDD0A-4910-455A-BE7B-22966782A618}"/>
                </a:ext>
              </a:extLst>
            </p:cNvPr>
            <p:cNvSpPr/>
            <p:nvPr/>
          </p:nvSpPr>
          <p:spPr>
            <a:xfrm>
              <a:off x="8348702" y="3846348"/>
              <a:ext cx="702845" cy="977732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2F366A-4484-4517-BCAD-33FAEF7F8EBE}"/>
                </a:ext>
              </a:extLst>
            </p:cNvPr>
            <p:cNvSpPr/>
            <p:nvPr/>
          </p:nvSpPr>
          <p:spPr>
            <a:xfrm flipH="1">
              <a:off x="8767264" y="4048702"/>
              <a:ext cx="551417" cy="76708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557507B-24FE-4840-990C-C75D58E238F2}"/>
                </a:ext>
              </a:extLst>
            </p:cNvPr>
            <p:cNvSpPr/>
            <p:nvPr/>
          </p:nvSpPr>
          <p:spPr>
            <a:xfrm>
              <a:off x="9542201" y="3762718"/>
              <a:ext cx="756024" cy="105171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F46E659-C96B-4800-B885-0D2933FFFCB5}"/>
                </a:ext>
              </a:extLst>
            </p:cNvPr>
            <p:cNvSpPr/>
            <p:nvPr/>
          </p:nvSpPr>
          <p:spPr>
            <a:xfrm>
              <a:off x="9997743" y="468489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4906CAE-C81E-4341-8D42-938CCF1109E6}"/>
                </a:ext>
              </a:extLst>
            </p:cNvPr>
            <p:cNvSpPr/>
            <p:nvPr/>
          </p:nvSpPr>
          <p:spPr>
            <a:xfrm>
              <a:off x="10140836" y="4683371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64165B22-975A-4228-895F-6024C87A81D7}"/>
                </a:ext>
              </a:extLst>
            </p:cNvPr>
            <p:cNvSpPr/>
            <p:nvPr/>
          </p:nvSpPr>
          <p:spPr>
            <a:xfrm>
              <a:off x="10283929" y="46818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CAFED08-52ED-4A47-B30F-A448C35E08B5}"/>
                </a:ext>
              </a:extLst>
            </p:cNvPr>
            <p:cNvSpPr/>
            <p:nvPr/>
          </p:nvSpPr>
          <p:spPr>
            <a:xfrm>
              <a:off x="10427022" y="4680315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828B222-92F0-4D77-B2F9-10C822EB6322}"/>
                </a:ext>
              </a:extLst>
            </p:cNvPr>
            <p:cNvSpPr/>
            <p:nvPr/>
          </p:nvSpPr>
          <p:spPr>
            <a:xfrm>
              <a:off x="10570115" y="467878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DF6AFD-FC51-4088-AD39-25059546AD32}"/>
                </a:ext>
              </a:extLst>
            </p:cNvPr>
            <p:cNvSpPr/>
            <p:nvPr/>
          </p:nvSpPr>
          <p:spPr>
            <a:xfrm>
              <a:off x="10426902" y="4469200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545D1F-96E8-4F62-B0DA-688845F559C3}"/>
                </a:ext>
              </a:extLst>
            </p:cNvPr>
            <p:cNvSpPr/>
            <p:nvPr/>
          </p:nvSpPr>
          <p:spPr>
            <a:xfrm>
              <a:off x="10423971" y="457464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AB524B2-9CD8-449F-830B-C3AD855F7147}"/>
                </a:ext>
              </a:extLst>
            </p:cNvPr>
            <p:cNvSpPr/>
            <p:nvPr/>
          </p:nvSpPr>
          <p:spPr>
            <a:xfrm>
              <a:off x="10279601" y="457964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84D3409-3987-44EF-AF6B-7CACFE8CCC39}"/>
                </a:ext>
              </a:extLst>
            </p:cNvPr>
            <p:cNvSpPr/>
            <p:nvPr/>
          </p:nvSpPr>
          <p:spPr>
            <a:xfrm>
              <a:off x="10135231" y="45846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4ED8220-2FF8-4B70-ADFE-71719B44F6D6}"/>
                </a:ext>
              </a:extLst>
            </p:cNvPr>
            <p:cNvSpPr/>
            <p:nvPr/>
          </p:nvSpPr>
          <p:spPr>
            <a:xfrm>
              <a:off x="10278001" y="447518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66C8BB3-1263-4109-B14D-4380AD355B5A}"/>
                </a:ext>
              </a:extLst>
            </p:cNvPr>
            <p:cNvSpPr/>
            <p:nvPr/>
          </p:nvSpPr>
          <p:spPr>
            <a:xfrm>
              <a:off x="8872841" y="457510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0BC18BAB-8253-4168-AE3C-5C002804A783}"/>
                </a:ext>
              </a:extLst>
            </p:cNvPr>
            <p:cNvSpPr/>
            <p:nvPr/>
          </p:nvSpPr>
          <p:spPr>
            <a:xfrm>
              <a:off x="8869910" y="468055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136DDF4C-92FE-49CD-B6FC-F843F421CC2C}"/>
                </a:ext>
              </a:extLst>
            </p:cNvPr>
            <p:cNvSpPr/>
            <p:nvPr/>
          </p:nvSpPr>
          <p:spPr>
            <a:xfrm>
              <a:off x="8725540" y="4685554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F93ACF1-73EF-4F24-8159-2326F545191B}"/>
                </a:ext>
              </a:extLst>
            </p:cNvPr>
            <p:cNvSpPr/>
            <p:nvPr/>
          </p:nvSpPr>
          <p:spPr>
            <a:xfrm>
              <a:off x="8723940" y="458109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411905" y="1651452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986699" y="1873862"/>
            <a:ext cx="1195643" cy="846697"/>
          </a:xfrm>
          <a:prstGeom prst="arc">
            <a:avLst>
              <a:gd name="adj1" fmla="val 12049713"/>
              <a:gd name="adj2" fmla="val 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618805" y="166987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6977691" y="1839210"/>
            <a:ext cx="1195643" cy="950442"/>
          </a:xfrm>
          <a:prstGeom prst="arc">
            <a:avLst>
              <a:gd name="adj1" fmla="val 11269560"/>
              <a:gd name="adj2" fmla="val 1891186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867249" y="173928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326442" y="1285435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F503CC9-147E-4785-91A6-03E18B0FE00C}"/>
              </a:ext>
            </a:extLst>
          </p:cNvPr>
          <p:cNvGrpSpPr/>
          <p:nvPr/>
        </p:nvGrpSpPr>
        <p:grpSpPr>
          <a:xfrm>
            <a:off x="4232131" y="2874467"/>
            <a:ext cx="3704021" cy="1156040"/>
            <a:chOff x="4366684" y="2926127"/>
            <a:chExt cx="3278335" cy="2571063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D92D0BF-FEE5-4F8E-8B4B-119FD573CA6D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5F68736-1823-43BF-8B7C-5E0D3E1C8EFC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0CE2482-32C1-489C-9067-C63FF4A7DD96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FDA3A9-C927-4981-A314-0E8335490F77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1A1ECB4-9A2D-489F-A403-68432F406C5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A90CEB0-CF1B-473E-AC80-D287C978B8EB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75CE2AD-EB1E-4C4E-B065-80051BD34D1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39F3825-2CD6-4D7D-B343-3127AF5177D1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7F8FE64-CDBA-4722-804D-097CF1C3E62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C0BBC1B-3667-4313-9E7F-53CCD675BC1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14C79AB-A936-4D52-A625-026469B14399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191A941-607A-49D9-86B8-08383C7E628A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3AE52E9-A164-4F63-AE64-5B7EA71756D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E38055-CE9F-4D00-B914-687D12689D8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EB0EC1E-E411-49E8-BC38-F2CDC3E3CDF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AA52EA-F768-44B5-88AB-31A8885E91E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455328A-DCEE-410D-BA26-ADA3D0069DD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B733C93-19EF-4DDA-B2CD-AB9CECDF991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2CA48E9-700A-4586-8107-9FC3DAB6068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450D6B9-B93B-401C-BCCB-F5DF29D7E070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3123BC4-CD10-48E2-BFB3-7F70917C55D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FF37F95-C2E6-4015-BB73-82D71F8A1E2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04A8134-7BD8-4BB2-92CD-BC6C1B666B2D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8B22BD-4C0C-4AAF-90D5-C5F7E6FC370B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8B4F8B3-E98A-455E-847C-D3EECCD296E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CF4154-07B0-4E0C-B904-223269B9CDE8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2D180F-FB50-4260-AABC-FC6AEDA42E3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F2F1A03-9469-469E-AD14-BF151A7596AB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0C142B-978F-413F-B2C3-92715A5E301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FB55C14-178E-45B3-B627-906B5818B83B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98972D-2737-4ED9-B80C-A227894E4F7B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D144A6-2ED0-44DA-8B14-6DA2AA2CB8E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FB667A5-4143-4A94-A51B-F5F79440A529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31229FC-3014-4ED9-9209-B4C0A62827CD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F023D32-B85F-46BF-8415-28BCCFB6EB7A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B42F0B-33C9-44F6-BAD1-91ADC89930EF}"/>
              </a:ext>
            </a:extLst>
          </p:cNvPr>
          <p:cNvGrpSpPr/>
          <p:nvPr/>
        </p:nvGrpSpPr>
        <p:grpSpPr>
          <a:xfrm>
            <a:off x="4191948" y="2156510"/>
            <a:ext cx="1397174" cy="830307"/>
            <a:chOff x="342804" y="1541415"/>
            <a:chExt cx="9509699" cy="3097260"/>
          </a:xfrm>
          <a:scene3d>
            <a:camera prst="perspectiveContrastingRightFacing" fov="6900000">
              <a:rot lat="665717" lon="18654383" rev="20857729"/>
            </a:camera>
            <a:lightRig rig="threePt" dir="t"/>
          </a:scene3d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931C48-309C-4BBF-9120-ECA7CB6C6455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691A95-AF17-4EFC-8CDD-690177C8555F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88CF02-014D-4B16-A2A0-0709DC1325AD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124FE0-4CB4-43C3-AD7D-BF16A05A19C0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6505EB-78ED-4181-BF18-7AF897C9F077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290E36F-830E-4655-BBAB-0709C42FD972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1002ED9-F1DA-42A1-ACE7-6918A238972B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8E4C018-BB22-478E-8DD3-4A2BF7938191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7EA67E-7A60-43D9-A258-76A88DEBF01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074F55-F882-489C-8B32-0381A527775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9FB63D8-CD89-4DB3-BF4D-CC5E800CBD2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4C994EE-C354-490A-AA96-A640DDA20CAA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C14EA99D-BA50-45B1-A511-B373B2FCDCFF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7915659-F66E-45AC-97F7-F4B1405B484E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A9E5953-9A1A-4768-BEDF-26AD1C09601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5F530DA-BDB9-461C-99D3-112D590EF4CB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A9D9BC-E19B-43D9-AE4E-459EF6229026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DF3B9C7-DF72-4622-AF5F-A10B37255F0F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96AEB54-73C4-4D32-A2DE-0685DD75F720}"/>
              </a:ext>
            </a:extLst>
          </p:cNvPr>
          <p:cNvSpPr txBox="1"/>
          <p:nvPr/>
        </p:nvSpPr>
        <p:spPr>
          <a:xfrm>
            <a:off x="2901076" y="5708877"/>
            <a:ext cx="6390022" cy="3796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cs typeface="Arial" pitchFamily="34" charset="0"/>
              </a:rPr>
              <a:t>Data Analytics Boot Camp Final Project –</a:t>
            </a:r>
            <a:r>
              <a:rPr kumimoji="0" lang="en-US" altLang="ko-KR" sz="1867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cs typeface="Arial" pitchFamily="34" charset="0"/>
              </a:rPr>
              <a:t> June 2019</a:t>
            </a:r>
            <a:r>
              <a:rPr kumimoji="0" lang="en-US" altLang="ko-KR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자유형: 도형 52">
            <a:extLst>
              <a:ext uri="{FF2B5EF4-FFF2-40B4-BE49-F238E27FC236}">
                <a16:creationId xmlns:a16="http://schemas.microsoft.com/office/drawing/2014/main" id="{9AA6925C-10FC-48B4-B01D-E10DA77734DF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0DBBBBA-E6C4-4E4B-9603-91CDDF8FF1C1}"/>
              </a:ext>
            </a:extLst>
          </p:cNvPr>
          <p:cNvSpPr/>
          <p:nvPr/>
        </p:nvSpPr>
        <p:spPr>
          <a:xfrm>
            <a:off x="224615" y="4295186"/>
            <a:ext cx="1578987" cy="2196540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45C1A4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E621FE-C318-4580-968F-2AD4437D6FF2}"/>
              </a:ext>
            </a:extLst>
          </p:cNvPr>
          <p:cNvGrpSpPr/>
          <p:nvPr/>
        </p:nvGrpSpPr>
        <p:grpSpPr>
          <a:xfrm flipH="1">
            <a:off x="3458297" y="5374823"/>
            <a:ext cx="3628743" cy="1181863"/>
            <a:chOff x="342804" y="1541415"/>
            <a:chExt cx="9509699" cy="309726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CF7B32-A3DF-4B7F-B311-B724CF95B1CC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5B2B1-1AD3-4517-9F35-7086AC0043F1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C3FFBE-0C86-4F7F-B86E-B8E6744A8E14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13306CF-6B33-4DF9-B4AD-78D98AD2827D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204D068-1516-493A-9C3A-7733E791D834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C2C594-95A8-4C9B-BDC4-B169CA741E25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DC8B59-10D3-4BFA-8A10-40A05196A0EA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54493E2-564F-48F5-858A-B5AC4CCC4B26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FFD1167-A5FC-4A56-9D87-F9D4F4CB48E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9E64C24-B5C9-410A-9566-1C560CCF6DB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0A56B5-B6A1-46E0-963D-9693DF896E0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67D8222-C8AE-4875-9855-1D00CD30F8E5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2CB1A5-914C-4251-A727-465AEB798EEB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535420-6665-4DE3-A528-C8A9B96FE63F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43EF85D-F13C-4B54-A66A-55B5610B0F39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18D6D53-8AF8-4B27-8DFB-EC6052EA8A7C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F9A3BE6-76CF-4649-BEA2-4C03230BD155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B42D25B-9B70-45A7-A94A-51BDC34B21B8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AC58E87F-EBC4-42AC-A450-C656C6B55915}"/>
              </a:ext>
            </a:extLst>
          </p:cNvPr>
          <p:cNvGrpSpPr/>
          <p:nvPr/>
        </p:nvGrpSpPr>
        <p:grpSpPr>
          <a:xfrm>
            <a:off x="6903916" y="718301"/>
            <a:ext cx="4726109" cy="701496"/>
            <a:chOff x="6751979" y="1666120"/>
            <a:chExt cx="4526164" cy="701496"/>
          </a:xfrm>
        </p:grpSpPr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F09D362A-7059-4998-97D2-2F91502E490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What does inventory management look like in a hospital setting?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88DFC3BA-6903-466E-97A9-F1FDB504CF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Inventory managemen</a:t>
              </a:r>
              <a:r>
                <a:rPr kumimoji="0" lang="en-US" altLang="ko-KR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545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76FAE3DF-1592-4A66-920D-E8F4FFB5467D}"/>
              </a:ext>
            </a:extLst>
          </p:cNvPr>
          <p:cNvGrpSpPr/>
          <p:nvPr/>
        </p:nvGrpSpPr>
        <p:grpSpPr>
          <a:xfrm>
            <a:off x="6903916" y="1889512"/>
            <a:ext cx="4726109" cy="701496"/>
            <a:chOff x="6751979" y="1666120"/>
            <a:chExt cx="4526164" cy="701496"/>
          </a:xfrm>
        </p:grpSpPr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9C03CCC6-5D3F-491B-B8E3-E1F247801AE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What is the Operational Issue in Question and Proposed Solution?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D1DC7080-7BE3-48C6-98A5-727DEEF3C3C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Problem Case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82571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7FC555D-4B76-4FCE-8D87-078271665101}"/>
              </a:ext>
            </a:extLst>
          </p:cNvPr>
          <p:cNvGrpSpPr/>
          <p:nvPr/>
        </p:nvGrpSpPr>
        <p:grpSpPr>
          <a:xfrm>
            <a:off x="6903915" y="3060723"/>
            <a:ext cx="5288084" cy="886162"/>
            <a:chOff x="6751979" y="1666120"/>
            <a:chExt cx="5064364" cy="886162"/>
          </a:xfrm>
        </p:grpSpPr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A8C0232C-7AE3-4E58-8C68-41D56F83C5C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What Methods and Tools are being used to Solve the Issue at Hand?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638091B7-1D08-4113-B3E3-5322688061DB}"/>
                </a:ext>
              </a:extLst>
            </p:cNvPr>
            <p:cNvSpPr txBox="1"/>
            <p:nvPr/>
          </p:nvSpPr>
          <p:spPr>
            <a:xfrm>
              <a:off x="6751979" y="1666120"/>
              <a:ext cx="50643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Data &amp; Creative Problem Solving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99692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B0243FBE-9209-4244-90DC-1294A0B6D5C2}"/>
              </a:ext>
            </a:extLst>
          </p:cNvPr>
          <p:cNvGrpSpPr/>
          <p:nvPr/>
        </p:nvGrpSpPr>
        <p:grpSpPr>
          <a:xfrm>
            <a:off x="6903916" y="4231934"/>
            <a:ext cx="4726109" cy="701496"/>
            <a:chOff x="6751979" y="1666120"/>
            <a:chExt cx="4526164" cy="701496"/>
          </a:xfrm>
        </p:grpSpPr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045E0F30-1E9D-4E77-A7A7-206B990E684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Next Steps?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CCD60EC-5BCC-425A-9920-13A9667333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Conclusion 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16813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E17A510-FE2F-4CA6-B36B-276BB694700E}"/>
              </a:ext>
            </a:extLst>
          </p:cNvPr>
          <p:cNvSpPr/>
          <p:nvPr/>
        </p:nvSpPr>
        <p:spPr>
          <a:xfrm>
            <a:off x="1040848" y="5201296"/>
            <a:ext cx="903495" cy="1256858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378C7E-0B3A-4C9F-A9A0-9731511A682D}"/>
              </a:ext>
            </a:extLst>
          </p:cNvPr>
          <p:cNvGrpSpPr/>
          <p:nvPr/>
        </p:nvGrpSpPr>
        <p:grpSpPr>
          <a:xfrm flipH="1">
            <a:off x="1767287" y="3825216"/>
            <a:ext cx="2800144" cy="2558909"/>
            <a:chOff x="10038248" y="1087963"/>
            <a:chExt cx="3493565" cy="3192589"/>
          </a:xfrm>
          <a:solidFill>
            <a:schemeClr val="accent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FDEE77-F3EC-4BBA-B601-A6F606253252}"/>
                </a:ext>
              </a:extLst>
            </p:cNvPr>
            <p:cNvSpPr/>
            <p:nvPr/>
          </p:nvSpPr>
          <p:spPr>
            <a:xfrm>
              <a:off x="10038248" y="2837935"/>
              <a:ext cx="632499" cy="678474"/>
            </a:xfrm>
            <a:custGeom>
              <a:avLst/>
              <a:gdLst>
                <a:gd name="connsiteX0" fmla="*/ 597314 w 638668"/>
                <a:gd name="connsiteY0" fmla="*/ 306119 h 685090"/>
                <a:gd name="connsiteX1" fmla="*/ 597314 w 638668"/>
                <a:gd name="connsiteY1" fmla="*/ 577205 h 685090"/>
                <a:gd name="connsiteX2" fmla="*/ 616698 w 638668"/>
                <a:gd name="connsiteY2" fmla="*/ 572897 h 685090"/>
                <a:gd name="connsiteX3" fmla="*/ 616698 w 638668"/>
                <a:gd name="connsiteY3" fmla="*/ 313155 h 685090"/>
                <a:gd name="connsiteX4" fmla="*/ 561418 w 638668"/>
                <a:gd name="connsiteY4" fmla="*/ 292910 h 685090"/>
                <a:gd name="connsiteX5" fmla="*/ 561418 w 638668"/>
                <a:gd name="connsiteY5" fmla="*/ 585245 h 685090"/>
                <a:gd name="connsiteX6" fmla="*/ 582094 w 638668"/>
                <a:gd name="connsiteY6" fmla="*/ 580651 h 685090"/>
                <a:gd name="connsiteX7" fmla="*/ 582094 w 638668"/>
                <a:gd name="connsiteY7" fmla="*/ 300520 h 685090"/>
                <a:gd name="connsiteX8" fmla="*/ 525522 w 638668"/>
                <a:gd name="connsiteY8" fmla="*/ 279844 h 685090"/>
                <a:gd name="connsiteX9" fmla="*/ 525522 w 638668"/>
                <a:gd name="connsiteY9" fmla="*/ 593286 h 685090"/>
                <a:gd name="connsiteX10" fmla="*/ 546198 w 638668"/>
                <a:gd name="connsiteY10" fmla="*/ 588691 h 685090"/>
                <a:gd name="connsiteX11" fmla="*/ 546198 w 638668"/>
                <a:gd name="connsiteY11" fmla="*/ 287454 h 685090"/>
                <a:gd name="connsiteX12" fmla="*/ 489626 w 638668"/>
                <a:gd name="connsiteY12" fmla="*/ 266778 h 685090"/>
                <a:gd name="connsiteX13" fmla="*/ 489626 w 638668"/>
                <a:gd name="connsiteY13" fmla="*/ 601327 h 685090"/>
                <a:gd name="connsiteX14" fmla="*/ 510303 w 638668"/>
                <a:gd name="connsiteY14" fmla="*/ 596732 h 685090"/>
                <a:gd name="connsiteX15" fmla="*/ 510303 w 638668"/>
                <a:gd name="connsiteY15" fmla="*/ 274244 h 685090"/>
                <a:gd name="connsiteX16" fmla="*/ 453730 w 638668"/>
                <a:gd name="connsiteY16" fmla="*/ 253568 h 685090"/>
                <a:gd name="connsiteX17" fmla="*/ 453730 w 638668"/>
                <a:gd name="connsiteY17" fmla="*/ 609224 h 685090"/>
                <a:gd name="connsiteX18" fmla="*/ 474407 w 638668"/>
                <a:gd name="connsiteY18" fmla="*/ 604629 h 685090"/>
                <a:gd name="connsiteX19" fmla="*/ 474407 w 638668"/>
                <a:gd name="connsiteY19" fmla="*/ 261178 h 685090"/>
                <a:gd name="connsiteX20" fmla="*/ 417835 w 638668"/>
                <a:gd name="connsiteY20" fmla="*/ 240502 h 685090"/>
                <a:gd name="connsiteX21" fmla="*/ 417835 w 638668"/>
                <a:gd name="connsiteY21" fmla="*/ 617265 h 685090"/>
                <a:gd name="connsiteX22" fmla="*/ 438367 w 638668"/>
                <a:gd name="connsiteY22" fmla="*/ 612670 h 685090"/>
                <a:gd name="connsiteX23" fmla="*/ 438367 w 638668"/>
                <a:gd name="connsiteY23" fmla="*/ 248112 h 685090"/>
                <a:gd name="connsiteX24" fmla="*/ 381939 w 638668"/>
                <a:gd name="connsiteY24" fmla="*/ 227436 h 685090"/>
                <a:gd name="connsiteX25" fmla="*/ 381939 w 638668"/>
                <a:gd name="connsiteY25" fmla="*/ 625305 h 685090"/>
                <a:gd name="connsiteX26" fmla="*/ 402471 w 638668"/>
                <a:gd name="connsiteY26" fmla="*/ 620710 h 685090"/>
                <a:gd name="connsiteX27" fmla="*/ 402471 w 638668"/>
                <a:gd name="connsiteY27" fmla="*/ 234902 h 685090"/>
                <a:gd name="connsiteX28" fmla="*/ 345899 w 638668"/>
                <a:gd name="connsiteY28" fmla="*/ 214370 h 685090"/>
                <a:gd name="connsiteX29" fmla="*/ 345899 w 638668"/>
                <a:gd name="connsiteY29" fmla="*/ 633346 h 685090"/>
                <a:gd name="connsiteX30" fmla="*/ 366575 w 638668"/>
                <a:gd name="connsiteY30" fmla="*/ 628751 h 685090"/>
                <a:gd name="connsiteX31" fmla="*/ 366575 w 638668"/>
                <a:gd name="connsiteY31" fmla="*/ 221836 h 685090"/>
                <a:gd name="connsiteX32" fmla="*/ 296650 w 638668"/>
                <a:gd name="connsiteY32" fmla="*/ 196278 h 685090"/>
                <a:gd name="connsiteX33" fmla="*/ 296650 w 638668"/>
                <a:gd name="connsiteY33" fmla="*/ 644258 h 685090"/>
                <a:gd name="connsiteX34" fmla="*/ 330679 w 638668"/>
                <a:gd name="connsiteY34" fmla="*/ 636648 h 685090"/>
                <a:gd name="connsiteX35" fmla="*/ 330679 w 638668"/>
                <a:gd name="connsiteY35" fmla="*/ 208770 h 685090"/>
                <a:gd name="connsiteX36" fmla="*/ 313736 w 638668"/>
                <a:gd name="connsiteY36" fmla="*/ 20102 h 685090"/>
                <a:gd name="connsiteX37" fmla="*/ 122196 w 638668"/>
                <a:gd name="connsiteY37" fmla="*/ 196278 h 685090"/>
                <a:gd name="connsiteX38" fmla="*/ 246827 w 638668"/>
                <a:gd name="connsiteY38" fmla="*/ 152916 h 685090"/>
                <a:gd name="connsiteX39" fmla="*/ 277553 w 638668"/>
                <a:gd name="connsiteY39" fmla="*/ 151768 h 685090"/>
                <a:gd name="connsiteX40" fmla="*/ 396440 w 638668"/>
                <a:gd name="connsiteY40" fmla="*/ 201878 h 685090"/>
                <a:gd name="connsiteX41" fmla="*/ 537152 w 638668"/>
                <a:gd name="connsiteY41" fmla="*/ 262470 h 685090"/>
                <a:gd name="connsiteX42" fmla="*/ 313736 w 638668"/>
                <a:gd name="connsiteY42" fmla="*/ 20102 h 685090"/>
                <a:gd name="connsiteX43" fmla="*/ 311439 w 638668"/>
                <a:gd name="connsiteY43" fmla="*/ 0 h 685090"/>
                <a:gd name="connsiteX44" fmla="*/ 561417 w 638668"/>
                <a:gd name="connsiteY44" fmla="*/ 273526 h 685090"/>
                <a:gd name="connsiteX45" fmla="*/ 622010 w 638668"/>
                <a:gd name="connsiteY45" fmla="*/ 298653 h 685090"/>
                <a:gd name="connsiteX46" fmla="*/ 638665 w 638668"/>
                <a:gd name="connsiteY46" fmla="*/ 324068 h 685090"/>
                <a:gd name="connsiteX47" fmla="*/ 638522 w 638668"/>
                <a:gd name="connsiteY47" fmla="*/ 575913 h 685090"/>
                <a:gd name="connsiteX48" fmla="*/ 625025 w 638668"/>
                <a:gd name="connsiteY48" fmla="*/ 598168 h 685090"/>
                <a:gd name="connsiteX49" fmla="*/ 403763 w 638668"/>
                <a:gd name="connsiteY49" fmla="*/ 657324 h 685090"/>
                <a:gd name="connsiteX50" fmla="*/ 303398 w 638668"/>
                <a:gd name="connsiteY50" fmla="*/ 684174 h 685090"/>
                <a:gd name="connsiteX51" fmla="*/ 282722 w 638668"/>
                <a:gd name="connsiteY51" fmla="*/ 683313 h 685090"/>
                <a:gd name="connsiteX52" fmla="*/ 26713 w 638668"/>
                <a:gd name="connsiteY52" fmla="*/ 587543 h 685090"/>
                <a:gd name="connsiteX53" fmla="*/ 7 w 638668"/>
                <a:gd name="connsiteY53" fmla="*/ 552652 h 685090"/>
                <a:gd name="connsiteX54" fmla="*/ 581 w 638668"/>
                <a:gd name="connsiteY54" fmla="*/ 264337 h 685090"/>
                <a:gd name="connsiteX55" fmla="*/ 22406 w 638668"/>
                <a:gd name="connsiteY55" fmla="*/ 235333 h 685090"/>
                <a:gd name="connsiteX56" fmla="*/ 92044 w 638668"/>
                <a:gd name="connsiteY56" fmla="*/ 206760 h 685090"/>
                <a:gd name="connsiteX57" fmla="*/ 311439 w 638668"/>
                <a:gd name="connsiteY57" fmla="*/ 0 h 68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8668" h="685090">
                  <a:moveTo>
                    <a:pt x="597314" y="306119"/>
                  </a:moveTo>
                  <a:lnTo>
                    <a:pt x="597314" y="577205"/>
                  </a:lnTo>
                  <a:lnTo>
                    <a:pt x="616698" y="572897"/>
                  </a:lnTo>
                  <a:lnTo>
                    <a:pt x="616698" y="313155"/>
                  </a:lnTo>
                  <a:close/>
                  <a:moveTo>
                    <a:pt x="561418" y="292910"/>
                  </a:moveTo>
                  <a:lnTo>
                    <a:pt x="561418" y="585245"/>
                  </a:lnTo>
                  <a:lnTo>
                    <a:pt x="582094" y="580651"/>
                  </a:lnTo>
                  <a:lnTo>
                    <a:pt x="582094" y="300520"/>
                  </a:lnTo>
                  <a:close/>
                  <a:moveTo>
                    <a:pt x="525522" y="279844"/>
                  </a:moveTo>
                  <a:lnTo>
                    <a:pt x="525522" y="593286"/>
                  </a:lnTo>
                  <a:lnTo>
                    <a:pt x="546198" y="588691"/>
                  </a:lnTo>
                  <a:lnTo>
                    <a:pt x="546198" y="287454"/>
                  </a:lnTo>
                  <a:close/>
                  <a:moveTo>
                    <a:pt x="489626" y="266778"/>
                  </a:moveTo>
                  <a:lnTo>
                    <a:pt x="489626" y="601327"/>
                  </a:lnTo>
                  <a:lnTo>
                    <a:pt x="510303" y="596732"/>
                  </a:lnTo>
                  <a:lnTo>
                    <a:pt x="510303" y="274244"/>
                  </a:lnTo>
                  <a:close/>
                  <a:moveTo>
                    <a:pt x="453730" y="253568"/>
                  </a:moveTo>
                  <a:lnTo>
                    <a:pt x="453730" y="609224"/>
                  </a:lnTo>
                  <a:lnTo>
                    <a:pt x="474407" y="604629"/>
                  </a:lnTo>
                  <a:lnTo>
                    <a:pt x="474407" y="261178"/>
                  </a:lnTo>
                  <a:close/>
                  <a:moveTo>
                    <a:pt x="417835" y="240502"/>
                  </a:moveTo>
                  <a:lnTo>
                    <a:pt x="417835" y="617265"/>
                  </a:lnTo>
                  <a:lnTo>
                    <a:pt x="438367" y="612670"/>
                  </a:lnTo>
                  <a:lnTo>
                    <a:pt x="438367" y="248112"/>
                  </a:lnTo>
                  <a:close/>
                  <a:moveTo>
                    <a:pt x="381939" y="227436"/>
                  </a:moveTo>
                  <a:lnTo>
                    <a:pt x="381939" y="625305"/>
                  </a:lnTo>
                  <a:lnTo>
                    <a:pt x="402471" y="620710"/>
                  </a:lnTo>
                  <a:lnTo>
                    <a:pt x="402471" y="234902"/>
                  </a:lnTo>
                  <a:close/>
                  <a:moveTo>
                    <a:pt x="345899" y="214370"/>
                  </a:moveTo>
                  <a:lnTo>
                    <a:pt x="345899" y="633346"/>
                  </a:lnTo>
                  <a:lnTo>
                    <a:pt x="366575" y="628751"/>
                  </a:lnTo>
                  <a:lnTo>
                    <a:pt x="366575" y="221836"/>
                  </a:lnTo>
                  <a:close/>
                  <a:moveTo>
                    <a:pt x="296650" y="196278"/>
                  </a:moveTo>
                  <a:lnTo>
                    <a:pt x="296650" y="644258"/>
                  </a:lnTo>
                  <a:lnTo>
                    <a:pt x="330679" y="636648"/>
                  </a:lnTo>
                  <a:lnTo>
                    <a:pt x="330679" y="208770"/>
                  </a:lnTo>
                  <a:close/>
                  <a:moveTo>
                    <a:pt x="313736" y="20102"/>
                  </a:moveTo>
                  <a:cubicBezTo>
                    <a:pt x="250129" y="80263"/>
                    <a:pt x="184081" y="137696"/>
                    <a:pt x="122196" y="196278"/>
                  </a:cubicBezTo>
                  <a:cubicBezTo>
                    <a:pt x="164410" y="185940"/>
                    <a:pt x="206767" y="165982"/>
                    <a:pt x="246827" y="152916"/>
                  </a:cubicBezTo>
                  <a:cubicBezTo>
                    <a:pt x="256303" y="149901"/>
                    <a:pt x="268651" y="148178"/>
                    <a:pt x="277553" y="151768"/>
                  </a:cubicBezTo>
                  <a:cubicBezTo>
                    <a:pt x="317613" y="167275"/>
                    <a:pt x="356811" y="185079"/>
                    <a:pt x="396440" y="201878"/>
                  </a:cubicBezTo>
                  <a:cubicBezTo>
                    <a:pt x="444253" y="222123"/>
                    <a:pt x="489339" y="242225"/>
                    <a:pt x="537152" y="262470"/>
                  </a:cubicBezTo>
                  <a:cubicBezTo>
                    <a:pt x="537870" y="261465"/>
                    <a:pt x="391128" y="102949"/>
                    <a:pt x="313736" y="20102"/>
                  </a:cubicBezTo>
                  <a:close/>
                  <a:moveTo>
                    <a:pt x="311439" y="0"/>
                  </a:moveTo>
                  <a:cubicBezTo>
                    <a:pt x="311439" y="0"/>
                    <a:pt x="522219" y="228872"/>
                    <a:pt x="561417" y="273526"/>
                  </a:cubicBezTo>
                  <a:cubicBezTo>
                    <a:pt x="590134" y="286592"/>
                    <a:pt x="591857" y="288459"/>
                    <a:pt x="622010" y="298653"/>
                  </a:cubicBezTo>
                  <a:cubicBezTo>
                    <a:pt x="635076" y="303104"/>
                    <a:pt x="638809" y="310571"/>
                    <a:pt x="638665" y="324068"/>
                  </a:cubicBezTo>
                  <a:cubicBezTo>
                    <a:pt x="638091" y="408064"/>
                    <a:pt x="638378" y="491916"/>
                    <a:pt x="638522" y="575913"/>
                  </a:cubicBezTo>
                  <a:cubicBezTo>
                    <a:pt x="638522" y="586394"/>
                    <a:pt x="638953" y="594578"/>
                    <a:pt x="625025" y="598168"/>
                  </a:cubicBezTo>
                  <a:cubicBezTo>
                    <a:pt x="550075" y="617264"/>
                    <a:pt x="478426" y="637366"/>
                    <a:pt x="403763" y="657324"/>
                  </a:cubicBezTo>
                  <a:cubicBezTo>
                    <a:pt x="370308" y="666226"/>
                    <a:pt x="336997" y="675703"/>
                    <a:pt x="303398" y="684174"/>
                  </a:cubicBezTo>
                  <a:cubicBezTo>
                    <a:pt x="296937" y="685754"/>
                    <a:pt x="288753" y="685179"/>
                    <a:pt x="282722" y="683313"/>
                  </a:cubicBezTo>
                  <a:cubicBezTo>
                    <a:pt x="187527" y="652730"/>
                    <a:pt x="118319" y="617983"/>
                    <a:pt x="26713" y="587543"/>
                  </a:cubicBezTo>
                  <a:cubicBezTo>
                    <a:pt x="8765" y="581512"/>
                    <a:pt x="-281" y="573184"/>
                    <a:pt x="7" y="552652"/>
                  </a:cubicBezTo>
                  <a:cubicBezTo>
                    <a:pt x="1012" y="456595"/>
                    <a:pt x="1012" y="360538"/>
                    <a:pt x="581" y="264337"/>
                  </a:cubicBezTo>
                  <a:cubicBezTo>
                    <a:pt x="581" y="247968"/>
                    <a:pt x="6899" y="239784"/>
                    <a:pt x="22406" y="235333"/>
                  </a:cubicBezTo>
                  <a:cubicBezTo>
                    <a:pt x="47102" y="228010"/>
                    <a:pt x="68783" y="217529"/>
                    <a:pt x="92044" y="206760"/>
                  </a:cubicBezTo>
                  <a:cubicBezTo>
                    <a:pt x="106258" y="200155"/>
                    <a:pt x="311726" y="4308"/>
                    <a:pt x="311439" y="0"/>
                  </a:cubicBezTo>
                  <a:close/>
                </a:path>
              </a:pathLst>
            </a:custGeom>
            <a:grpFill/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E3E5C07-7A18-48EE-86A2-3B2D4BFDF4C6}"/>
                </a:ext>
              </a:extLst>
            </p:cNvPr>
            <p:cNvGrpSpPr/>
            <p:nvPr/>
          </p:nvGrpSpPr>
          <p:grpSpPr>
            <a:xfrm>
              <a:off x="10112869" y="1087963"/>
              <a:ext cx="3418944" cy="3192589"/>
              <a:chOff x="10112869" y="1087963"/>
              <a:chExt cx="3418944" cy="3192589"/>
            </a:xfrm>
            <a:grpFill/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DBE499E2-4567-4E4B-B6E0-1BBB510765B2}"/>
                  </a:ext>
                </a:extLst>
              </p:cNvPr>
              <p:cNvSpPr/>
              <p:nvPr/>
            </p:nvSpPr>
            <p:spPr>
              <a:xfrm>
                <a:off x="10147853" y="2407464"/>
                <a:ext cx="3383960" cy="869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C429759-7820-457B-B5F5-ACCC94FEF68F}"/>
                  </a:ext>
                </a:extLst>
              </p:cNvPr>
              <p:cNvSpPr/>
              <p:nvPr/>
            </p:nvSpPr>
            <p:spPr>
              <a:xfrm>
                <a:off x="11772474" y="3314205"/>
                <a:ext cx="1343744" cy="92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B2D9B8-2D0C-4AE9-9552-3B8F65E8629A}"/>
                  </a:ext>
                </a:extLst>
              </p:cNvPr>
              <p:cNvSpPr/>
              <p:nvPr/>
            </p:nvSpPr>
            <p:spPr>
              <a:xfrm>
                <a:off x="11766761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66B3BAD-2080-42D8-82B2-F0F1A49F6A59}"/>
                  </a:ext>
                </a:extLst>
              </p:cNvPr>
              <p:cNvSpPr/>
              <p:nvPr/>
            </p:nvSpPr>
            <p:spPr>
              <a:xfrm>
                <a:off x="12239858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22C15F5-5980-4A8F-A46A-FF4CF3863AB0}"/>
                  </a:ext>
                </a:extLst>
              </p:cNvPr>
              <p:cNvSpPr/>
              <p:nvPr/>
            </p:nvSpPr>
            <p:spPr>
              <a:xfrm>
                <a:off x="13026689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5A3DF08-ACF2-4515-B6A0-0D0EF2D65962}"/>
                  </a:ext>
                </a:extLst>
              </p:cNvPr>
              <p:cNvSpPr/>
              <p:nvPr/>
            </p:nvSpPr>
            <p:spPr>
              <a:xfrm>
                <a:off x="12523780" y="2451528"/>
                <a:ext cx="77841" cy="1827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C72F8AF-7FE3-4413-B266-C63562674878}"/>
                  </a:ext>
                </a:extLst>
              </p:cNvPr>
              <p:cNvSpPr/>
              <p:nvPr/>
            </p:nvSpPr>
            <p:spPr>
              <a:xfrm rot="2465944">
                <a:off x="12622677" y="2284600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DE4E540-B18D-41DD-9E83-D3ED968E6AB8}"/>
                  </a:ext>
                </a:extLst>
              </p:cNvPr>
              <p:cNvSpPr/>
              <p:nvPr/>
            </p:nvSpPr>
            <p:spPr>
              <a:xfrm rot="658490">
                <a:off x="11863647" y="1255476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D776431-F613-48B6-98AB-5FB8AF81CD2F}"/>
                  </a:ext>
                </a:extLst>
              </p:cNvPr>
              <p:cNvSpPr/>
              <p:nvPr/>
            </p:nvSpPr>
            <p:spPr>
              <a:xfrm rot="20633081">
                <a:off x="12106628" y="1224307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337772B-C94A-4977-8A17-F9CC6A8B5963}"/>
                  </a:ext>
                </a:extLst>
              </p:cNvPr>
              <p:cNvSpPr/>
              <p:nvPr/>
            </p:nvSpPr>
            <p:spPr>
              <a:xfrm rot="19505308">
                <a:off x="12382395" y="1087963"/>
                <a:ext cx="47366" cy="1453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13A4465-9597-41AD-8312-9C372F130268}"/>
                  </a:ext>
                </a:extLst>
              </p:cNvPr>
              <p:cNvSpPr/>
              <p:nvPr/>
            </p:nvSpPr>
            <p:spPr>
              <a:xfrm>
                <a:off x="12417111" y="2056336"/>
                <a:ext cx="962547" cy="36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7895E5-2573-4F02-86C4-C4AB21BD1A37}"/>
                  </a:ext>
                </a:extLst>
              </p:cNvPr>
              <p:cNvSpPr/>
              <p:nvPr/>
            </p:nvSpPr>
            <p:spPr>
              <a:xfrm rot="3295761" flipH="1">
                <a:off x="11139455" y="771268"/>
                <a:ext cx="36576" cy="20897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8EBCE15-817A-461A-A88C-38CD5D5ABFFA}"/>
                  </a:ext>
                </a:extLst>
              </p:cNvPr>
              <p:cNvSpPr/>
              <p:nvPr/>
            </p:nvSpPr>
            <p:spPr>
              <a:xfrm>
                <a:off x="11766760" y="2239508"/>
                <a:ext cx="521564" cy="7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5" name="Rectangle: Top Corners Rounded 154">
                <a:extLst>
                  <a:ext uri="{FF2B5EF4-FFF2-40B4-BE49-F238E27FC236}">
                    <a16:creationId xmlns:a16="http://schemas.microsoft.com/office/drawing/2014/main" id="{B1EC0123-FD70-4C9C-8D03-227A68A88DB8}"/>
                  </a:ext>
                </a:extLst>
              </p:cNvPr>
              <p:cNvSpPr/>
              <p:nvPr/>
            </p:nvSpPr>
            <p:spPr>
              <a:xfrm>
                <a:off x="11734846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id="{36EC0C47-A43D-4747-A365-89246E4C74A7}"/>
                  </a:ext>
                </a:extLst>
              </p:cNvPr>
              <p:cNvSpPr/>
              <p:nvPr/>
            </p:nvSpPr>
            <p:spPr>
              <a:xfrm>
                <a:off x="12200132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5195B99A-5CB5-4727-939D-7689156C095A}"/>
                  </a:ext>
                </a:extLst>
              </p:cNvPr>
              <p:cNvSpPr/>
              <p:nvPr/>
            </p:nvSpPr>
            <p:spPr>
              <a:xfrm>
                <a:off x="12490568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8" name="Rectangle: Top Corners Rounded 157">
                <a:extLst>
                  <a:ext uri="{FF2B5EF4-FFF2-40B4-BE49-F238E27FC236}">
                    <a16:creationId xmlns:a16="http://schemas.microsoft.com/office/drawing/2014/main" id="{1C38FB08-E1B4-4D91-8685-80C55190CBFB}"/>
                  </a:ext>
                </a:extLst>
              </p:cNvPr>
              <p:cNvSpPr/>
              <p:nvPr/>
            </p:nvSpPr>
            <p:spPr>
              <a:xfrm>
                <a:off x="12994775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F580599-FC41-422A-857B-AFC950F4FA5E}"/>
                  </a:ext>
                </a:extLst>
              </p:cNvPr>
              <p:cNvSpPr/>
              <p:nvPr/>
            </p:nvSpPr>
            <p:spPr>
              <a:xfrm rot="2465944">
                <a:off x="12155656" y="2331293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EFF115E-43AC-4091-95BE-3550F92D6778}"/>
                  </a:ext>
                </a:extLst>
              </p:cNvPr>
              <p:cNvSpPr/>
              <p:nvPr/>
            </p:nvSpPr>
            <p:spPr>
              <a:xfrm>
                <a:off x="10326532" y="2433584"/>
                <a:ext cx="45719" cy="4362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6EF42EE-15AD-4F03-8D64-64FB61828538}"/>
                  </a:ext>
                </a:extLst>
              </p:cNvPr>
              <p:cNvSpPr/>
              <p:nvPr/>
            </p:nvSpPr>
            <p:spPr>
              <a:xfrm flipV="1">
                <a:off x="11921107" y="1202428"/>
                <a:ext cx="164311" cy="61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9FC62AF-9B96-4B9C-ACA1-2FBDFB77653D}"/>
              </a:ext>
            </a:extLst>
          </p:cNvPr>
          <p:cNvSpPr/>
          <p:nvPr/>
        </p:nvSpPr>
        <p:spPr>
          <a:xfrm>
            <a:off x="1600400" y="5379250"/>
            <a:ext cx="759428" cy="1056445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6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29274" y="2785853"/>
            <a:ext cx="5125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Background Info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5375920" y="4508603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Inventory Management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 Levels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Challenges Specific to healthcare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982F8-35F1-406C-BCE8-1751087AB0C6}"/>
              </a:ext>
            </a:extLst>
          </p:cNvPr>
          <p:cNvSpPr txBox="1"/>
          <p:nvPr/>
        </p:nvSpPr>
        <p:spPr>
          <a:xfrm>
            <a:off x="5664996" y="989357"/>
            <a:ext cx="596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Inventory management is a component of supply chain management that involves supervising non-capitalized assets, or inventory, and stock items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64995" y="1565271"/>
            <a:ext cx="59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Inventory Management tracks a product from entrance into organization to end user/customer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27657" y="202277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There are several different methods of inventory management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6" name="Oval 20">
            <a:extLst>
              <a:ext uri="{FF2B5EF4-FFF2-40B4-BE49-F238E27FC236}">
                <a16:creationId xmlns:a16="http://schemas.microsoft.com/office/drawing/2014/main" id="{4274AFEF-EA3B-4183-AFB9-8E6575FB3FF6}"/>
              </a:ext>
            </a:extLst>
          </p:cNvPr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75154" y="1664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83657" y="210921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59C161-2D56-41F0-AE6B-C955AF137C02}"/>
              </a:ext>
            </a:extLst>
          </p:cNvPr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 – Periodic Automatic Replenishment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627657" y="3304229"/>
            <a:ext cx="57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the expected minimum inventory quantity required to held in the warehouse to ensure that the customers supply requirements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664996" y="369663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Criteria for setting proper par levels can vary dramatically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set arbitrarily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4" name="Oval 45">
            <a:extLst>
              <a:ext uri="{FF2B5EF4-FFF2-40B4-BE49-F238E27FC236}">
                <a16:creationId xmlns:a16="http://schemas.microsoft.com/office/drawing/2014/main" id="{D6CE6720-15C5-4069-ABD0-A4BB58416E36}"/>
              </a:ext>
            </a:extLst>
          </p:cNvPr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728CAC-1409-451A-87C3-8E7946FECF05}"/>
              </a:ext>
            </a:extLst>
          </p:cNvPr>
          <p:cNvSpPr txBox="1"/>
          <p:nvPr/>
        </p:nvSpPr>
        <p:spPr>
          <a:xfrm>
            <a:off x="5664996" y="406222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PAR Levels usually remain static or fixed for long periods of time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8" name="Oval 49">
            <a:extLst>
              <a:ext uri="{FF2B5EF4-FFF2-40B4-BE49-F238E27FC236}">
                <a16:creationId xmlns:a16="http://schemas.microsoft.com/office/drawing/2014/main" id="{EA00FA67-2D34-4198-91D4-27163AE468AE}"/>
              </a:ext>
            </a:extLst>
          </p:cNvPr>
          <p:cNvSpPr/>
          <p:nvPr/>
        </p:nvSpPr>
        <p:spPr>
          <a:xfrm>
            <a:off x="5475154" y="413752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6FC33E-7873-4B88-B3F0-AF00A2B465BA}"/>
              </a:ext>
            </a:extLst>
          </p:cNvPr>
          <p:cNvSpPr txBox="1"/>
          <p:nvPr/>
        </p:nvSpPr>
        <p:spPr>
          <a:xfrm>
            <a:off x="5664996" y="494117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Hospitals historically have had little to no criteria in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place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for setting PAR levels.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6A6E9B-A1C5-4C5A-8204-2C48BBF7CE36}"/>
              </a:ext>
            </a:extLst>
          </p:cNvPr>
          <p:cNvSpPr txBox="1"/>
          <p:nvPr/>
        </p:nvSpPr>
        <p:spPr>
          <a:xfrm>
            <a:off x="5641346" y="5444488"/>
            <a:ext cx="57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Lack of stock isn’t an inconvenience or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just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money loss, but a potential impact on patient care and a person’s life.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FB8BD7-AB3B-4A18-B437-1512D249F18C}"/>
              </a:ext>
            </a:extLst>
          </p:cNvPr>
          <p:cNvSpPr txBox="1"/>
          <p:nvPr/>
        </p:nvSpPr>
        <p:spPr>
          <a:xfrm>
            <a:off x="5664995" y="595862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Huge factor in data constraints and system limitations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2" name="Oval 54">
            <a:extLst>
              <a:ext uri="{FF2B5EF4-FFF2-40B4-BE49-F238E27FC236}">
                <a16:creationId xmlns:a16="http://schemas.microsoft.com/office/drawing/2014/main" id="{56B8FBF9-2C8E-46F8-824A-CD94527AD36E}"/>
              </a:ext>
            </a:extLst>
          </p:cNvPr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3" name="Oval 55">
            <a:extLst>
              <a:ext uri="{FF2B5EF4-FFF2-40B4-BE49-F238E27FC236}">
                <a16:creationId xmlns:a16="http://schemas.microsoft.com/office/drawing/2014/main" id="{6BA69DEE-82EC-4111-AA7D-C1CA1420C6E5}"/>
              </a:ext>
            </a:extLst>
          </p:cNvPr>
          <p:cNvSpPr/>
          <p:nvPr/>
        </p:nvSpPr>
        <p:spPr>
          <a:xfrm>
            <a:off x="5475154" y="560332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4" name="Oval 56">
            <a:extLst>
              <a:ext uri="{FF2B5EF4-FFF2-40B4-BE49-F238E27FC236}">
                <a16:creationId xmlns:a16="http://schemas.microsoft.com/office/drawing/2014/main" id="{ECADC11E-FFFC-4CFC-99DC-82F38635466E}"/>
              </a:ext>
            </a:extLst>
          </p:cNvPr>
          <p:cNvSpPr/>
          <p:nvPr/>
        </p:nvSpPr>
        <p:spPr>
          <a:xfrm>
            <a:off x="5475154" y="604845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5" b="38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03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 Case - Methodology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B23B69-D150-4A7F-8641-F5F102F08CE6}"/>
              </a:ext>
            </a:extLst>
          </p:cNvPr>
          <p:cNvGrpSpPr/>
          <p:nvPr/>
        </p:nvGrpSpPr>
        <p:grpSpPr>
          <a:xfrm>
            <a:off x="3877931" y="2229711"/>
            <a:ext cx="7384580" cy="3788524"/>
            <a:chOff x="755577" y="2780928"/>
            <a:chExt cx="4561824" cy="2880320"/>
          </a:xfrm>
        </p:grpSpPr>
        <p:sp>
          <p:nvSpPr>
            <p:cNvPr id="4" name="Pentagon 5">
              <a:extLst>
                <a:ext uri="{FF2B5EF4-FFF2-40B4-BE49-F238E27FC236}">
                  <a16:creationId xmlns:a16="http://schemas.microsoft.com/office/drawing/2014/main" id="{D7F62CD3-E13B-4A6D-80B8-8E5DEFC12A3E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8777E87-3342-4C5D-9106-5572D65A9CAB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C804F44-D4A6-434A-8726-D08E66128BCE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71FCFD01-C39B-4921-B50E-ED253AA86ADA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46">
              <a:extLst>
                <a:ext uri="{FF2B5EF4-FFF2-40B4-BE49-F238E27FC236}">
                  <a16:creationId xmlns:a16="http://schemas.microsoft.com/office/drawing/2014/main" id="{C0D2345C-61F8-42A3-B958-83C2A8890F36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C9F3F2-F941-47D7-A4F2-72553A846E5D}"/>
              </a:ext>
            </a:extLst>
          </p:cNvPr>
          <p:cNvGrpSpPr/>
          <p:nvPr/>
        </p:nvGrpSpPr>
        <p:grpSpPr>
          <a:xfrm>
            <a:off x="5313527" y="1806707"/>
            <a:ext cx="2985730" cy="727321"/>
            <a:chOff x="1775729" y="2204864"/>
            <a:chExt cx="1224474" cy="7273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32B4FC-C3A9-4633-8C9F-236E23EDAF0E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Reports housed in SQL Server –Par Report &amp; P.O. History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299C6-8574-427A-B15A-0A87CAB45970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Looking at the System &amp; Data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957224-712A-48F5-8E02-1B20FE16EB22}"/>
              </a:ext>
            </a:extLst>
          </p:cNvPr>
          <p:cNvGrpSpPr/>
          <p:nvPr/>
        </p:nvGrpSpPr>
        <p:grpSpPr>
          <a:xfrm>
            <a:off x="4121622" y="2588008"/>
            <a:ext cx="2985730" cy="727321"/>
            <a:chOff x="1775729" y="2204864"/>
            <a:chExt cx="1224474" cy="7273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72ADD-4CCA-40DC-B1C0-2C137ED33474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Which part numbers are being ordered?  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0C9A1-B83E-472C-ADB7-FE18F4AE22BB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Potential Test Case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BE211-7406-4CCC-8128-C7D3CBD6576E}"/>
              </a:ext>
            </a:extLst>
          </p:cNvPr>
          <p:cNvGrpSpPr/>
          <p:nvPr/>
        </p:nvGrpSpPr>
        <p:grpSpPr>
          <a:xfrm>
            <a:off x="2929718" y="3369309"/>
            <a:ext cx="2985730" cy="727321"/>
            <a:chOff x="1775729" y="2204864"/>
            <a:chExt cx="1224474" cy="7273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236ECD-0BC6-4CAF-AF58-A25AA370110D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Look at ‘Current State’ of the selected test case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EAB21A-C5CC-45AC-8DE9-83A9824FB0E7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Preliminary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8AF8D-6B51-4A96-8035-84B978999890}"/>
              </a:ext>
            </a:extLst>
          </p:cNvPr>
          <p:cNvGrpSpPr/>
          <p:nvPr/>
        </p:nvGrpSpPr>
        <p:grpSpPr>
          <a:xfrm>
            <a:off x="1737814" y="4150610"/>
            <a:ext cx="2985730" cy="727321"/>
            <a:chOff x="1775729" y="2204864"/>
            <a:chExt cx="1224474" cy="7273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0E9593-9A7D-4FB8-82CD-B1C6C9D5E298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Data Cleaning, Testing, Training, Analysis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29DAB-B3D1-43A3-B043-5AC6B094D799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Analytics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2FB391-3289-4031-A7AB-370678A7E42B}"/>
              </a:ext>
            </a:extLst>
          </p:cNvPr>
          <p:cNvGrpSpPr/>
          <p:nvPr/>
        </p:nvGrpSpPr>
        <p:grpSpPr>
          <a:xfrm>
            <a:off x="545910" y="4931913"/>
            <a:ext cx="2985730" cy="727321"/>
            <a:chOff x="1775729" y="2204864"/>
            <a:chExt cx="1224474" cy="7273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F9E035-0B77-42C1-8D89-67EED2362DC5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Future state, Caveats, Next Steps   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E15651-7973-4DF1-AC1A-184CA48EE8D9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Findings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DD553D-CE43-427B-90C3-19C53406C171}"/>
              </a:ext>
            </a:extLst>
          </p:cNvPr>
          <p:cNvSpPr txBox="1"/>
          <p:nvPr/>
        </p:nvSpPr>
        <p:spPr>
          <a:xfrm>
            <a:off x="841146" y="1689371"/>
            <a:ext cx="3349480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ko-KR" sz="2800" dirty="0" smtClean="0">
                <a:solidFill>
                  <a:schemeClr val="accent6"/>
                </a:solidFill>
              </a:rPr>
              <a:t>WE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solve this </a:t>
            </a:r>
            <a:r>
              <a:rPr lang="en-US" altLang="ko-KR" sz="2800" dirty="0" smtClean="0">
                <a:solidFill>
                  <a:schemeClr val="accent5"/>
                </a:solidFill>
              </a:rPr>
              <a:t>ISSUE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9687914" y="2415460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359151" y="312369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7279517" y="372611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797271" y="461610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4816350" y="539762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02530B-2DE0-4275-AFE9-68AE3E93255A}"/>
              </a:ext>
            </a:extLst>
          </p:cNvPr>
          <p:cNvGrpSpPr/>
          <p:nvPr/>
        </p:nvGrpSpPr>
        <p:grpSpPr>
          <a:xfrm>
            <a:off x="9243627" y="4662266"/>
            <a:ext cx="2018884" cy="1470716"/>
            <a:chOff x="2676526" y="2041913"/>
            <a:chExt cx="3486148" cy="28335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1D5B2F3-EBCD-4AD4-B26E-67A7C167D35C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2C94B6E6-F9B6-4CAB-9C6B-DA8675A6DF84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Rounded Rectangle 4">
                <a:extLst>
                  <a:ext uri="{FF2B5EF4-FFF2-40B4-BE49-F238E27FC236}">
                    <a16:creationId xmlns:a16="http://schemas.microsoft.com/office/drawing/2014/main" id="{A6BFDEB4-BD69-41E2-91AF-A8978273F634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ounded Rectangle 11">
                <a:extLst>
                  <a:ext uri="{FF2B5EF4-FFF2-40B4-BE49-F238E27FC236}">
                    <a16:creationId xmlns:a16="http://schemas.microsoft.com/office/drawing/2014/main" id="{096AA3EC-C3EF-46C5-BD5C-82948A27B419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ounded Rectangle 12">
                <a:extLst>
                  <a:ext uri="{FF2B5EF4-FFF2-40B4-BE49-F238E27FC236}">
                    <a16:creationId xmlns:a16="http://schemas.microsoft.com/office/drawing/2014/main" id="{DADE3BDB-0A18-4E2A-A4E4-488E7C4494F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ounded Rectangle 13">
                <a:extLst>
                  <a:ext uri="{FF2B5EF4-FFF2-40B4-BE49-F238E27FC236}">
                    <a16:creationId xmlns:a16="http://schemas.microsoft.com/office/drawing/2014/main" id="{780ABE01-810C-48BB-978B-B48DE9A0D8A5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93D1698-19CD-4D8F-BE9C-BCBB8C8C7492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2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12441" y="3392276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5"/>
          <p:cNvSpPr/>
          <p:nvPr/>
        </p:nvSpPr>
        <p:spPr>
          <a:xfrm>
            <a:off x="4000142" y="3425404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6"/>
          <p:cNvSpPr/>
          <p:nvPr/>
        </p:nvSpPr>
        <p:spPr>
          <a:xfrm>
            <a:off x="4154515" y="1604407"/>
            <a:ext cx="1341981" cy="1272791"/>
          </a:xfrm>
          <a:prstGeom prst="roundRect">
            <a:avLst>
              <a:gd name="adj" fmla="val 8843"/>
            </a:avLst>
          </a:prstGeom>
          <a:solidFill>
            <a:schemeClr val="accent5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7"/>
          <p:cNvSpPr/>
          <p:nvPr/>
        </p:nvSpPr>
        <p:spPr>
          <a:xfrm>
            <a:off x="2232345" y="3400200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8"/>
          <p:cNvSpPr/>
          <p:nvPr/>
        </p:nvSpPr>
        <p:spPr>
          <a:xfrm>
            <a:off x="1699544" y="1645900"/>
            <a:ext cx="1371224" cy="1235917"/>
          </a:xfrm>
          <a:prstGeom prst="roundRect">
            <a:avLst>
              <a:gd name="adj" fmla="val 8843"/>
            </a:avLst>
          </a:prstGeom>
          <a:solidFill>
            <a:schemeClr val="accent5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ounded Rectangle 9"/>
          <p:cNvSpPr/>
          <p:nvPr/>
        </p:nvSpPr>
        <p:spPr>
          <a:xfrm>
            <a:off x="589441" y="3431169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TextBox 11"/>
          <p:cNvSpPr txBox="1"/>
          <p:nvPr/>
        </p:nvSpPr>
        <p:spPr>
          <a:xfrm>
            <a:off x="1770455" y="2420152"/>
            <a:ext cx="13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Consumption Rate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9511" y="239755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On –Hand Inventory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054" y="4147073"/>
            <a:ext cx="116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cs typeface="Arial" pitchFamily="34" charset="0"/>
              </a:rPr>
              <a:t>Overstock ties $$ on shelf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1297" y="4249238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cs typeface="Arial" pitchFamily="34" charset="0"/>
              </a:rPr>
              <a:t>FTE time wasted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3929" y="4163466"/>
            <a:ext cx="116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cs typeface="Arial" pitchFamily="34" charset="0"/>
              </a:rPr>
              <a:t>Limited storage space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007" y="3879906"/>
            <a:ext cx="1271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cs typeface="Arial" pitchFamily="34" charset="0"/>
              </a:rPr>
              <a:t>Increased Liability (expiration or damage)</a:t>
            </a:r>
            <a:endParaRPr lang="ko-KR" altLang="en-US" sz="1200" b="1" dirty="0"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235224" y="-3139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4263" y="1008383"/>
            <a:ext cx="591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&amp; Acknowledging the limitations in the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4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Recognizing the benefits of Par level rightsizing</a:t>
            </a:r>
            <a:endParaRPr lang="ko-KR" altLang="en-US" sz="1400" b="1" i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276" y="5097680"/>
            <a:ext cx="6440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conclusion, incorporating all variables and data points will increase the confidence level of the model. With a higher confidence level, recommendation of new par levels can be set for every item in inventory. Realized hard $$ savings can be calculated by looking at the amount of reduced inventory on hand and the redistribution of labor cost; in addition to soft savings from reduced liability &amp; increased storage bandwidth.</a:t>
            </a:r>
            <a:endParaRPr lang="ko-KR" altLang="en-US" sz="1400" b="1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val 21"/>
          <p:cNvSpPr/>
          <p:nvPr/>
        </p:nvSpPr>
        <p:spPr>
          <a:xfrm rot="20700000">
            <a:off x="2750918" y="3571575"/>
            <a:ext cx="509065" cy="51507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Trapezoid 3"/>
          <p:cNvSpPr/>
          <p:nvPr/>
        </p:nvSpPr>
        <p:spPr>
          <a:xfrm>
            <a:off x="4667332" y="1826852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8" name="Rectangle 15"/>
          <p:cNvSpPr/>
          <p:nvPr/>
        </p:nvSpPr>
        <p:spPr>
          <a:xfrm rot="14270044">
            <a:off x="2216101" y="1796236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Frame 1"/>
          <p:cNvSpPr/>
          <p:nvPr/>
        </p:nvSpPr>
        <p:spPr>
          <a:xfrm>
            <a:off x="4524402" y="3580129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Donut 15"/>
          <p:cNvSpPr/>
          <p:nvPr/>
        </p:nvSpPr>
        <p:spPr>
          <a:xfrm>
            <a:off x="6231237" y="3544664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619956B-6386-4F2C-8ED1-072CDB0CD563}"/>
              </a:ext>
            </a:extLst>
          </p:cNvPr>
          <p:cNvSpPr txBox="1">
            <a:spLocks/>
          </p:cNvSpPr>
          <p:nvPr/>
        </p:nvSpPr>
        <p:spPr>
          <a:xfrm>
            <a:off x="3150374" y="131114"/>
            <a:ext cx="3350262" cy="6581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Conclusion</a:t>
            </a:r>
            <a:endParaRPr lang="ko-KR" altLang="en-US" dirty="0"/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1023810" y="3698035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281358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Henry, Roy Jr.</dc:creator>
  <cp:lastModifiedBy>Henry, Roy Jr.</cp:lastModifiedBy>
  <cp:revision>2</cp:revision>
  <dcterms:created xsi:type="dcterms:W3CDTF">2019-06-29T00:48:47Z</dcterms:created>
  <dcterms:modified xsi:type="dcterms:W3CDTF">2019-06-29T01:02:27Z</dcterms:modified>
</cp:coreProperties>
</file>