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Oswald Bold" charset="1" panose="00000800000000000000"/>
      <p:regular r:id="rId13"/>
    </p:embeddedFont>
    <p:embeddedFont>
      <p:font typeface="Open Sauce Bold" charset="1" panose="00000800000000000000"/>
      <p:regular r:id="rId14"/>
    </p:embeddedFont>
    <p:embeddedFont>
      <p:font typeface="DM Sans" charset="1" panose="00000000000000000000"/>
      <p:regular r:id="rId15"/>
    </p:embeddedFont>
    <p:embeddedFont>
      <p:font typeface="DM Sans Bold" charset="1" panose="00000000000000000000"/>
      <p:regular r:id="rId16"/>
    </p:embeddedFont>
    <p:embeddedFont>
      <p:font typeface="Gotham Bold" charset="1" panose="00000000000000000000"/>
      <p:regular r:id="rId17"/>
    </p:embeddedFont>
    <p:embeddedFont>
      <p:font typeface="Arial Italics" charset="1" panose="020B0502020202090204"/>
      <p:regular r:id="rId18"/>
    </p:embeddedFont>
    <p:embeddedFont>
      <p:font typeface="Gotham Bold Italics" charset="1" panose="02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https://en.wikipedia.org/wiki/Tim_Berners-Lee" TargetMode="External" Type="http://schemas.openxmlformats.org/officeDocument/2006/relationships/hyperlink"/><Relationship Id="rId13" Target="https://en.wikipedia.org/wiki/CERN" TargetMode="External" Type="http://schemas.openxmlformats.org/officeDocument/2006/relationships/hyperlink"/><Relationship Id="rId14" Target="../media/image2.png" Type="http://schemas.openxmlformats.org/officeDocument/2006/relationships/image"/><Relationship Id="rId15" Target="../media/image3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https://en.wikipedia.org/wiki/World_Wide_Web" TargetMode="External" Type="http://schemas.openxmlformats.org/officeDocument/2006/relationships/hyperlink"/><Relationship Id="rId5" Target="https://en.wikipedia.org/wiki/Internet" TargetMode="External" Type="http://schemas.openxmlformats.org/officeDocument/2006/relationships/hyperlink"/><Relationship Id="rId6" Target="https://en.wikipedia.org/wiki/Computer" TargetMode="External" Type="http://schemas.openxmlformats.org/officeDocument/2006/relationships/hyperlink"/><Relationship Id="rId7" Target="https://en.wikipedia.org/wiki/Information" TargetMode="External" Type="http://schemas.openxmlformats.org/officeDocument/2006/relationships/hyperlink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52253" y="2783591"/>
            <a:ext cx="9815307" cy="5254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2"/>
              </a:lnSpc>
            </a:pPr>
            <a:r>
              <a:rPr lang="en-US" b="true" sz="10139" spc="993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WEB SITE AND WEB DEVELOPER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142191" y="3396305"/>
            <a:ext cx="16390123" cy="1948998"/>
            <a:chOff x="0" y="0"/>
            <a:chExt cx="6279765" cy="7467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79765" cy="746746"/>
            </a:xfrm>
            <a:custGeom>
              <a:avLst/>
              <a:gdLst/>
              <a:ahLst/>
              <a:cxnLst/>
              <a:rect r="r" b="b" t="t" l="l"/>
              <a:pathLst>
                <a:path h="746746" w="6279765">
                  <a:moveTo>
                    <a:pt x="0" y="0"/>
                  </a:moveTo>
                  <a:lnTo>
                    <a:pt x="6279765" y="0"/>
                  </a:lnTo>
                  <a:lnTo>
                    <a:pt x="6279765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6279765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b="true" sz="219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                           World </a:t>
              </a:r>
              <a:r>
                <a:rPr lang="en-US" b="true" sz="2199" u="sng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  <a:hlinkClick r:id="rId4" tooltip="https://en.wikipedia.org/wiki/World_Wide_Web"/>
                </a:rPr>
                <a:t>Wide Web</a:t>
              </a:r>
              <a:r>
                <a:rPr lang="en-US" b="true" sz="219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  нь </a:t>
              </a:r>
              <a:r>
                <a:rPr lang="en-US" b="true" sz="2199" u="sng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  <a:hlinkClick r:id="rId5" tooltip="https://en.wikipedia.org/wiki/Internet"/>
                </a:rPr>
                <a:t>интернетэд</a:t>
              </a:r>
              <a:r>
                <a:rPr lang="en-US" b="true" sz="219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 холбогдсон </a:t>
              </a:r>
              <a:r>
                <a:rPr lang="en-US" b="true" sz="2199" u="sng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  <a:hlinkClick r:id="rId6" tooltip="https://en.wikipedia.org/wiki/Computer"/>
                </a:rPr>
                <a:t>компьютерээр</a:t>
              </a:r>
              <a:r>
                <a:rPr lang="en-US" b="true" sz="219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 дамжуулан хэрэглэгчид хандах боломжтой дэлхийн </a:t>
              </a:r>
              <a:r>
                <a:rPr lang="en-US" b="true" sz="2199" u="sng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  <a:hlinkClick r:id="rId7" tooltip="https://en.wikipedia.org/wiki/Information"/>
                </a:rPr>
                <a:t>мэдээллийн</a:t>
              </a:r>
              <a:r>
                <a:rPr lang="en-US" b="true" sz="219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 хэрэгсэл юм .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474235" y="3673321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142191" y="5777447"/>
            <a:ext cx="15839032" cy="1948998"/>
            <a:chOff x="0" y="0"/>
            <a:chExt cx="6068619" cy="74674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068619" cy="746746"/>
            </a:xfrm>
            <a:custGeom>
              <a:avLst/>
              <a:gdLst/>
              <a:ahLst/>
              <a:cxnLst/>
              <a:rect r="r" b="b" t="t" l="l"/>
              <a:pathLst>
                <a:path h="746746" w="6068619">
                  <a:moveTo>
                    <a:pt x="0" y="0"/>
                  </a:moveTo>
                  <a:lnTo>
                    <a:pt x="6068619" y="0"/>
                  </a:lnTo>
                  <a:lnTo>
                    <a:pt x="6068619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6068619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371799" y="6162574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142191" y="888605"/>
            <a:ext cx="7416941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WWW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908899" y="6005886"/>
            <a:ext cx="13144074" cy="1539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 u="sng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  <a:hlinkClick r:id="rId12" tooltip="https://en.wikipedia.org/wiki/Tim_Berners-Lee"/>
              </a:rPr>
              <a:t>Тим Бернерс-Ли 1989 онд </a:t>
            </a:r>
            <a:r>
              <a:rPr lang="en-US" sz="2210" spc="216" u="sng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  <a:hlinkClick r:id="rId13" tooltip="https://en.wikipedia.org/wiki/CERN"/>
              </a:rPr>
              <a:t>CERN-</a:t>
            </a: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д ажиллаж байхдаа World Wide Web-ийг зохион бүтээжээ. Тэрээр хэд хэдэн ухагдахуун, технологийг ашиглан "бүх нийтийн холбоотой мэдээллийн систем"-ийг санал болгосон бөгөөд тэдгээрийн хамгийн суурь нь мэдээлэл хоорондын холболт байсан юм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79206" y="192064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035253">
            <a:off x="15331117" y="4817487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1589541" y="5472067"/>
            <a:ext cx="1510891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3542437" y="5240576"/>
            <a:ext cx="501082" cy="50108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190716" y="6508866"/>
            <a:ext cx="3204526" cy="3164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9"/>
              </a:lnSpc>
            </a:pPr>
            <a:r>
              <a:rPr lang="en-US" sz="3644" spc="35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HTML , Анхны веб хөтөч Windows Explorer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79206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b="true" sz="6624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59451" y="5941547"/>
            <a:ext cx="3467055" cy="484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b="true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1989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6267505" y="192064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7030737" y="5240576"/>
            <a:ext cx="501082" cy="5010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267505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b="true" sz="6624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9758062" y="192064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0521294" y="5240576"/>
            <a:ext cx="501082" cy="5010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9758062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b="true" sz="6624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3248619" y="192064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11851" y="5240576"/>
            <a:ext cx="501082" cy="501082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3248619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b="true" sz="6624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679015" y="6508866"/>
            <a:ext cx="3204526" cy="1587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1"/>
              </a:lnSpc>
            </a:pPr>
            <a:r>
              <a:rPr lang="en-US" sz="3044" spc="29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HTML 2 , CSS (Cascading style sheet)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889722" y="5941547"/>
            <a:ext cx="2709833" cy="484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b="true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1995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169572" y="6527916"/>
            <a:ext cx="3204526" cy="927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7"/>
              </a:lnSpc>
            </a:pPr>
            <a:r>
              <a:rPr lang="en-US" sz="2744" spc="26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HTML 3 , HTML 4 , JAVASCRIPT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380279" y="5941547"/>
            <a:ext cx="2709833" cy="484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b="true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1997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660129" y="6529328"/>
            <a:ext cx="3204526" cy="1513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3"/>
              </a:lnSpc>
            </a:pPr>
            <a:r>
              <a:rPr lang="en-US" sz="2944" spc="28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HTML5 , REACT , ANGULAR , VUEJS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870836" y="5942960"/>
            <a:ext cx="2709833" cy="484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b="true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2014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-10799999">
            <a:off x="-2729621" y="-7074240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5182" y="367190"/>
            <a:ext cx="14641244" cy="2583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59"/>
              </a:lnSpc>
            </a:pPr>
            <a:r>
              <a:rPr lang="en-US" sz="7399" b="true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STATIC WEBSITE VS DYNAMIC WEB SITE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55182" y="3503455"/>
            <a:ext cx="7496628" cy="2615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4"/>
              </a:lnSpc>
            </a:pPr>
            <a:r>
              <a:rPr lang="en-US" sz="2896" i="true">
                <a:solidFill>
                  <a:srgbClr val="191919"/>
                </a:solidFill>
                <a:latin typeface="Arial Italics"/>
                <a:ea typeface="Arial Italics"/>
                <a:cs typeface="Arial Italics"/>
                <a:sym typeface="Arial Italics"/>
              </a:rPr>
              <a:t>Статик вэб сайтууд нь тогтмол агуулгатай үндсэн вэбсайтууд юм. Хуудас бүрийг HTML, CSS, заримдаа JavaScript хэлээр кодлодог бөгөөд гараар өөрчлөх хүртэл агуулга нь хэвээр үлдэнэ.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982624" y="3522505"/>
            <a:ext cx="7276676" cy="2828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6"/>
              </a:lnSpc>
            </a:pPr>
            <a:r>
              <a:rPr lang="en-US" sz="2626" i="true">
                <a:solidFill>
                  <a:srgbClr val="191919"/>
                </a:solidFill>
                <a:latin typeface="Arial Italics"/>
                <a:ea typeface="Arial Italics"/>
                <a:cs typeface="Arial Italics"/>
                <a:sym typeface="Arial Italics"/>
              </a:rPr>
              <a:t>Динамик вэб сайтууд нь шууд контент үүсгэдэг бөгөөд энэ нь контентыг хэрэглэгчийн оруулсан мэдээлэл, мэдээллийн баазын өгөгдөл эсвэл бусад гадны хүчин зүйлс дээр үндэслэн динамикаар бүтээдэг гэсэн үг юм.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5182" y="6667340"/>
            <a:ext cx="7496628" cy="2100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4"/>
              </a:lnSpc>
            </a:pPr>
            <a:r>
              <a:rPr lang="en-US" sz="2896" i="true">
                <a:solidFill>
                  <a:srgbClr val="191919"/>
                </a:solidFill>
                <a:latin typeface="Arial Italics"/>
                <a:ea typeface="Arial Italics"/>
                <a:cs typeface="Arial Italics"/>
                <a:sym typeface="Arial Italics"/>
              </a:rPr>
              <a:t>Энэ нь хэрхэн ажилладаг вэ : Хэрэглэгч хуудас хүсэх үед сервер нь яг ижилхэн бэлтгэсэн HTML файлыг хөтөч рүү илгээдэг.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82624" y="6667340"/>
            <a:ext cx="7496628" cy="313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4"/>
              </a:lnSpc>
            </a:pPr>
            <a:r>
              <a:rPr lang="en-US" sz="2896" i="true">
                <a:solidFill>
                  <a:srgbClr val="191919"/>
                </a:solidFill>
                <a:latin typeface="Arial Italics"/>
                <a:ea typeface="Arial Italics"/>
                <a:cs typeface="Arial Italics"/>
                <a:sym typeface="Arial Italics"/>
              </a:rPr>
              <a:t>Энэ нь хэрхэн ажилладаг вэ : Хэрэглэгч хуудас хүсэх үед сервер нь сервер талын скриптүүд (PHP, Python, эсвэл Node.js гэх мэт) болон өгөгдлийн санг ашиглан HTML-г хөтч рүү илгээхийн өмнө хүсэлтийг боловсруулдаг.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10" t="-4878" r="0" b="-6205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50" t="0" r="-6822" b="-4111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134328" y="701744"/>
            <a:ext cx="5494955" cy="8208527"/>
            <a:chOff x="0" y="0"/>
            <a:chExt cx="5969000" cy="89166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6350"/>
              <a:ext cx="5968747" cy="8903970"/>
            </a:xfrm>
            <a:custGeom>
              <a:avLst/>
              <a:gdLst/>
              <a:ahLst/>
              <a:cxnLst/>
              <a:rect r="r" b="b" t="t" l="l"/>
              <a:pathLst>
                <a:path h="8903970" w="5968747">
                  <a:moveTo>
                    <a:pt x="2988310" y="8903970"/>
                  </a:moveTo>
                  <a:lnTo>
                    <a:pt x="2980563" y="8903970"/>
                  </a:lnTo>
                  <a:cubicBezTo>
                    <a:pt x="2246376" y="8903970"/>
                    <a:pt x="1538224" y="8630412"/>
                    <a:pt x="986790" y="8133714"/>
                  </a:cubicBezTo>
                  <a:cubicBezTo>
                    <a:pt x="420243" y="7623429"/>
                    <a:pt x="76581" y="6921881"/>
                    <a:pt x="19177" y="6158230"/>
                  </a:cubicBezTo>
                  <a:lnTo>
                    <a:pt x="16510" y="6121781"/>
                  </a:lnTo>
                  <a:cubicBezTo>
                    <a:pt x="4064" y="5781802"/>
                    <a:pt x="0" y="2921762"/>
                    <a:pt x="23876" y="2678811"/>
                  </a:cubicBezTo>
                  <a:cubicBezTo>
                    <a:pt x="96647" y="1941195"/>
                    <a:pt x="439801" y="1261618"/>
                    <a:pt x="990092" y="765302"/>
                  </a:cubicBezTo>
                  <a:cubicBezTo>
                    <a:pt x="1537208" y="271780"/>
                    <a:pt x="2242439" y="0"/>
                    <a:pt x="2975737" y="0"/>
                  </a:cubicBezTo>
                  <a:lnTo>
                    <a:pt x="2992882" y="0"/>
                  </a:lnTo>
                  <a:cubicBezTo>
                    <a:pt x="3726180" y="0"/>
                    <a:pt x="4431411" y="271780"/>
                    <a:pt x="4978527" y="765302"/>
                  </a:cubicBezTo>
                  <a:cubicBezTo>
                    <a:pt x="5528945" y="1261745"/>
                    <a:pt x="5871972" y="1941195"/>
                    <a:pt x="5944743" y="2678684"/>
                  </a:cubicBezTo>
                  <a:cubicBezTo>
                    <a:pt x="5968747" y="2921762"/>
                    <a:pt x="5964555" y="5782310"/>
                    <a:pt x="5952109" y="6122289"/>
                  </a:cubicBezTo>
                  <a:lnTo>
                    <a:pt x="5951982" y="6125083"/>
                  </a:lnTo>
                  <a:lnTo>
                    <a:pt x="5949442" y="6158230"/>
                  </a:lnTo>
                  <a:cubicBezTo>
                    <a:pt x="5892038" y="6921881"/>
                    <a:pt x="5548376" y="7623429"/>
                    <a:pt x="4981829" y="8133715"/>
                  </a:cubicBezTo>
                  <a:cubicBezTo>
                    <a:pt x="4430522" y="8630412"/>
                    <a:pt x="3722497" y="8903970"/>
                    <a:pt x="2988310" y="8903970"/>
                  </a:cubicBezTo>
                  <a:close/>
                  <a:moveTo>
                    <a:pt x="2975737" y="19050"/>
                  </a:moveTo>
                  <a:cubicBezTo>
                    <a:pt x="2247138" y="19050"/>
                    <a:pt x="1546479" y="289052"/>
                    <a:pt x="1002792" y="779399"/>
                  </a:cubicBezTo>
                  <a:cubicBezTo>
                    <a:pt x="455930" y="1272540"/>
                    <a:pt x="115062" y="1947799"/>
                    <a:pt x="42926" y="2680589"/>
                  </a:cubicBezTo>
                  <a:cubicBezTo>
                    <a:pt x="19050" y="2923286"/>
                    <a:pt x="23241" y="5781167"/>
                    <a:pt x="35560" y="6121019"/>
                  </a:cubicBezTo>
                  <a:lnTo>
                    <a:pt x="35687" y="6123686"/>
                  </a:lnTo>
                  <a:lnTo>
                    <a:pt x="38227" y="6156706"/>
                  </a:lnTo>
                  <a:cubicBezTo>
                    <a:pt x="95250" y="6915403"/>
                    <a:pt x="436626" y="7612507"/>
                    <a:pt x="999617" y="8119490"/>
                  </a:cubicBezTo>
                  <a:cubicBezTo>
                    <a:pt x="1547622" y="8613012"/>
                    <a:pt x="2251202" y="8884793"/>
                    <a:pt x="2980690" y="8884793"/>
                  </a:cubicBezTo>
                  <a:lnTo>
                    <a:pt x="2988437" y="8884793"/>
                  </a:lnTo>
                  <a:cubicBezTo>
                    <a:pt x="3717925" y="8884793"/>
                    <a:pt x="4421378" y="8613012"/>
                    <a:pt x="4969383" y="8119490"/>
                  </a:cubicBezTo>
                  <a:cubicBezTo>
                    <a:pt x="5532374" y="7612507"/>
                    <a:pt x="5873750" y="6915403"/>
                    <a:pt x="5930773" y="6156706"/>
                  </a:cubicBezTo>
                  <a:lnTo>
                    <a:pt x="5933313" y="6121527"/>
                  </a:lnTo>
                  <a:cubicBezTo>
                    <a:pt x="5945632" y="5781675"/>
                    <a:pt x="5949950" y="2923159"/>
                    <a:pt x="5925947" y="2680462"/>
                  </a:cubicBezTo>
                  <a:cubicBezTo>
                    <a:pt x="5853684" y="1947672"/>
                    <a:pt x="5512816" y="1272540"/>
                    <a:pt x="4965954" y="779272"/>
                  </a:cubicBezTo>
                  <a:cubicBezTo>
                    <a:pt x="4422140" y="289052"/>
                    <a:pt x="3721481" y="19050"/>
                    <a:pt x="2992882" y="19050"/>
                  </a:cubicBezTo>
                  <a:lnTo>
                    <a:pt x="2975737" y="19050"/>
                  </a:ln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48844" y="155701"/>
              <a:ext cx="5671185" cy="8605520"/>
            </a:xfrm>
            <a:custGeom>
              <a:avLst/>
              <a:gdLst/>
              <a:ahLst/>
              <a:cxnLst/>
              <a:rect r="r" b="b" t="t" l="l"/>
              <a:pathLst>
                <a:path h="8605520" w="5671185">
                  <a:moveTo>
                    <a:pt x="2831846" y="8605394"/>
                  </a:moveTo>
                  <a:cubicBezTo>
                    <a:pt x="2134616" y="8605394"/>
                    <a:pt x="1462024" y="8345425"/>
                    <a:pt x="937895" y="7873493"/>
                  </a:cubicBezTo>
                  <a:cubicBezTo>
                    <a:pt x="399923" y="7388987"/>
                    <a:pt x="73660" y="6722873"/>
                    <a:pt x="19177" y="5997702"/>
                  </a:cubicBezTo>
                  <a:lnTo>
                    <a:pt x="16891" y="5966968"/>
                  </a:lnTo>
                  <a:cubicBezTo>
                    <a:pt x="4572" y="5629021"/>
                    <a:pt x="0" y="2784729"/>
                    <a:pt x="23749" y="2544064"/>
                  </a:cubicBezTo>
                  <a:cubicBezTo>
                    <a:pt x="92710" y="1843532"/>
                    <a:pt x="418592" y="1198245"/>
                    <a:pt x="941324" y="726821"/>
                  </a:cubicBezTo>
                  <a:cubicBezTo>
                    <a:pt x="1461008" y="258064"/>
                    <a:pt x="2130679" y="0"/>
                    <a:pt x="2827020" y="0"/>
                  </a:cubicBezTo>
                  <a:lnTo>
                    <a:pt x="2844165" y="0"/>
                  </a:lnTo>
                  <a:cubicBezTo>
                    <a:pt x="3540506" y="0"/>
                    <a:pt x="4210177" y="258191"/>
                    <a:pt x="4729861" y="726949"/>
                  </a:cubicBezTo>
                  <a:cubicBezTo>
                    <a:pt x="5252593" y="1198373"/>
                    <a:pt x="5578475" y="1843787"/>
                    <a:pt x="5647436" y="2544192"/>
                  </a:cubicBezTo>
                  <a:cubicBezTo>
                    <a:pt x="5671185" y="2784857"/>
                    <a:pt x="5666613" y="5629149"/>
                    <a:pt x="5654167" y="5967731"/>
                  </a:cubicBezTo>
                  <a:lnTo>
                    <a:pt x="5651881" y="5997830"/>
                  </a:lnTo>
                  <a:cubicBezTo>
                    <a:pt x="5597398" y="6722999"/>
                    <a:pt x="5271135" y="7389242"/>
                    <a:pt x="4733163" y="7873747"/>
                  </a:cubicBezTo>
                  <a:cubicBezTo>
                    <a:pt x="4209161" y="8345679"/>
                    <a:pt x="3536569" y="8605521"/>
                    <a:pt x="2839339" y="8605521"/>
                  </a:cubicBezTo>
                  <a:lnTo>
                    <a:pt x="2831846" y="8605521"/>
                  </a:lnTo>
                  <a:close/>
                </a:path>
              </a:pathLst>
            </a:custGeom>
            <a:blipFill>
              <a:blip r:embed="rId2"/>
              <a:stretch>
                <a:fillRect l="-64150" t="0" r="-6415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8292118" y="3428182"/>
            <a:ext cx="6434800" cy="188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13"/>
              </a:lnSpc>
            </a:pPr>
            <a:r>
              <a:rPr lang="en-US" b="true" sz="4466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TOGETHER EVERYONE ACHIVES MORE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92118" y="1156276"/>
            <a:ext cx="5443901" cy="1391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49"/>
              </a:lnSpc>
            </a:pPr>
            <a:r>
              <a:rPr lang="en-US" sz="11153" i="true" b="true">
                <a:solidFill>
                  <a:srgbClr val="191919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TEAM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DAGQKx0k684</dc:identifier>
  <dcterms:modified xsi:type="dcterms:W3CDTF">2011-08-01T06:04:30Z</dcterms:modified>
  <cp:revision>1</cp:revision>
  <dc:title>WEB</dc:title>
</cp:coreProperties>
</file>