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6"/>
  </p:notesMasterIdLst>
  <p:handoutMasterIdLst>
    <p:handoutMasterId r:id="rId27"/>
  </p:handoutMasterIdLst>
  <p:sldIdLst>
    <p:sldId id="278" r:id="rId5"/>
    <p:sldId id="282" r:id="rId6"/>
    <p:sldId id="301" r:id="rId7"/>
    <p:sldId id="279" r:id="rId8"/>
    <p:sldId id="303" r:id="rId9"/>
    <p:sldId id="304" r:id="rId10"/>
    <p:sldId id="302" r:id="rId11"/>
    <p:sldId id="280" r:id="rId12"/>
    <p:sldId id="281" r:id="rId13"/>
    <p:sldId id="305" r:id="rId14"/>
    <p:sldId id="306" r:id="rId15"/>
    <p:sldId id="295" r:id="rId16"/>
    <p:sldId id="290" r:id="rId17"/>
    <p:sldId id="291" r:id="rId18"/>
    <p:sldId id="285" r:id="rId19"/>
    <p:sldId id="288" r:id="rId20"/>
    <p:sldId id="292" r:id="rId21"/>
    <p:sldId id="293" r:id="rId22"/>
    <p:sldId id="294" r:id="rId23"/>
    <p:sldId id="307" r:id="rId24"/>
    <p:sldId id="30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274C9-5FB9-8330-DFF9-D8E81DFDA331}" v="5" dt="2024-11-06T15:46:43.678"/>
    <p1510:client id="{353D01BD-939D-4DBA-A549-A12BDD8E9AD4}" v="35" dt="2024-11-06T17:07:39.392"/>
    <p1510:client id="{5CBCD483-8DC2-AD76-6EF9-3057DF174893}" v="49" dt="2024-11-06T17:35:21.76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7" d="100"/>
          <a:sy n="107" d="100"/>
        </p:scale>
        <p:origin x="736" y="336"/>
      </p:cViewPr>
      <p:guideLst/>
    </p:cSldViewPr>
  </p:slideViewPr>
  <p:notesTextViewPr>
    <p:cViewPr>
      <p:scale>
        <a:sx n="1" d="1"/>
        <a:sy n="1" d="1"/>
      </p:scale>
      <p:origin x="0" y="-3728"/>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761137-B2F4-44A2-AEA9-B8D72975A05F}" type="datetime1">
              <a:rPr lang="de-DE" smtClean="0"/>
              <a:t>07.11.24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2E3065-8A24-47C9-A843-0DFEC08A77C7}" type="slidenum">
              <a:rPr lang="de-DE" smtClean="0"/>
              <a:t>‹Nr.›</a:t>
            </a:fld>
            <a:endParaRPr lang="de-DE"/>
          </a:p>
        </p:txBody>
      </p:sp>
    </p:spTree>
    <p:extLst>
      <p:ext uri="{BB962C8B-B14F-4D97-AF65-F5344CB8AC3E}">
        <p14:creationId xmlns:p14="http://schemas.microsoft.com/office/powerpoint/2010/main" val="1953876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546253B-BE88-45C5-9ABC-A8414C168BD1}" type="datetime1">
              <a:rPr lang="de-DE" noProof="0" smtClean="0"/>
              <a:t>07.11.24</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de-DE" noProof="0" smtClean="0"/>
              <a:t>‹Nr.›</a:t>
            </a:fld>
            <a:endParaRPr lang="de-DE" noProof="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2E6DE88F-1F85-4A27-9D34-D74A50E7B0DA}" type="slidenum">
              <a:rPr lang="de-DE" smtClean="0"/>
              <a:t>1</a:t>
            </a:fld>
            <a:endParaRPr lang="de-DE"/>
          </a:p>
        </p:txBody>
      </p:sp>
    </p:spTree>
    <p:extLst>
      <p:ext uri="{BB962C8B-B14F-4D97-AF65-F5344CB8AC3E}">
        <p14:creationId xmlns:p14="http://schemas.microsoft.com/office/powerpoint/2010/main" val="387456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de-DE"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EA948-8AD6-B082-C048-363A210297D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3BE5DF7-7584-50D6-2377-40FAD2EE415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F1024E1-3FBC-AE91-966F-CA1E9CFC4A3E}"/>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0A3DB120-9CC1-6581-F2B1-612BEBFAE427}"/>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de-DE"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440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FFBD8-FF44-63BA-C3E9-259882A801A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1C1D99-1E4C-472F-C6A7-09DC6111AC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C32B3-74BD-D990-9D49-1274D7EF9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ACEE4092-B3B0-0DA0-2C98-0B903412CA5D}"/>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de-DE"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92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fontAlgn="base"/>
            <a:r>
              <a:rPr lang="de-DE" dirty="0">
                <a:effectLst/>
                <a:latin typeface="inherit"/>
              </a:rPr>
              <a:t>https://</a:t>
            </a:r>
            <a:r>
              <a:rPr lang="de-DE" dirty="0" err="1">
                <a:effectLst/>
                <a:latin typeface="inherit"/>
              </a:rPr>
              <a:t>viewer.diagrams.net</a:t>
            </a:r>
            <a:r>
              <a:rPr lang="de-DE" dirty="0">
                <a:effectLst/>
                <a:latin typeface="inherit"/>
              </a:rPr>
              <a:t>/?tags=%7B%7D&amp;lightbox=1&amp;highlight=0000ff&amp;edit=_</a:t>
            </a:r>
            <a:r>
              <a:rPr lang="de-DE" dirty="0" err="1">
                <a:effectLst/>
                <a:latin typeface="inherit"/>
              </a:rPr>
              <a:t>blank&amp;layers</a:t>
            </a:r>
            <a:r>
              <a:rPr lang="de-DE" dirty="0">
                <a:effectLst/>
                <a:latin typeface="inherit"/>
              </a:rPr>
              <a:t>=1&amp;nav=1&amp;title=MonopolySE_Klassendiagramm.drawio.png#R%3Cmxfile%3E%3Cdiagram%20name%3D%22Page-1%22%20id%3D%229f46799a-70d6-7492-0946-bef42562c5a5%22%3E7Z3rc6M4EsD%2FmlRlrsop8zYf7bxma2a3ZjdTezP75QrbiuGCwQd48%2FjrTwKEQbSwkxjJGzQ1NRPEIzb961aruyWdGZfrp9vE2%2Fi%2FxksUnunj5dOZcXWm67qta%2Fg%2F0vJctGiWaRUtqyRYlm27hrvgBZWN47J1GyxR2rgwi%2BMwCzbNxkUcRWiRNdq8JIkfm5fdx2Hzt268FWo13C28sN3672CZ%2BWWrNh7vTnxGwcovf%2FXEKk%2FMvcXDKom3Ufn7ojhCxZm1Rx9TXpr63jJ%2BrDUZ12fGZRLHWfHT%2BukSheS90jdW3HfDOVt95ARF2SE3OBPX1jTLvR%2FbyJ2gyUjTjfKTZc%2F0RaAlfi%2FlYZxkfryKIy%2B83rXO%2FGwd4pMa%2FjH05iicVW%2FgMg7jBJ%2FK34ExSzMvyW6CkFw9psel6Cf4GEXLKREd%2BU0bFBUttevxUXm1ZuPD%2BzjKbrx1EBLG%2FkTJ0ou8splehl%2FpbOmlPlqWHxC%2FmeT5B3nehUUPf1aPxwdXT42jZ3r0FGTFbebEKo%2FJfdrF2DXL492t5KB%2B5zeUBGuUoaRsawuqlF0ab5NF%2BeKfHl7%2Bu1n8cuv%2BiD4%2FfjUWv39%2BmY4svdQFL1mhjCNG2y0uIqKrPb6E4BbF%2BLMkz%2FiCBIVeFvzdRN4rNWdVXVfeimXjPdcu2MRBlKW1J38jDfiC0gpo9qR4YmkDTBZH9nqqF%2FD1%2BIfiE3DuNpm7jXHz%2BxSvrLyr8djaO9k15bpyqN44xa%2F62wu35cu82wTEJDLKlD4G69CLGK3JiS0vIsdeGKww%2FVcLjAdhZvY3SrIA26ZpeSKLN7h14Qfh8qv3HG8JCFiZFg%2F0aObHSfCCH%2BvR31HXNd1uXHFH7izJTFCKr%2FlGydSqpq9empXXLOIw9DZpMK8%2B8Bq%2F2iCaxVkWr6lul9%2BUqC81A2e6cZ%2F%2FIU8l9iFXy%2FxqagmL56%2BDRfnzPoOSxA%2BVfc5fZe3XlRcdZCZ4CknePHo661Ki8qzbxG9EO7LHWu9hl21%2BreMwWE7reteA9DVEVp9%2FR%2BSZPiMwEi4JVFN8EAZYqNbsrmyzrlrA4i%2BfNWEt3jn7jtuvnUIcovuMi3C68RZBtPqaX3Nl7lr%2BKF8QaXr0gwzd4XbymR6xv4HbYvy8%2BzBHxg%2BWy7yzSOLMy7yCSsJOaZ%2Fw97Bm%2BC9%2BzZfE6pNveYmPtd0x%2FksuT7LLOMLfzwtyChBG%2FhER7AGDzbcB%2B4l5pl7SYYTQ644LiNEFyD0i7hJB5K46VGiIQ4N283LQsDhoJMRkR395yK8sCO1MFRhiwHAmMsGwOWB4D8SLTO7qfQs9UHSIo0MbmzLxMDl4YC9jSggpwJjjYbyiQiQVxoGuaC9UaC5ABSP9MGCHRAd59ntEv8YCywMUpay%2FExSuRlqLB6PNgwHIOR%2BLfIvTIAti8vykuJaRvxwRWwf6kpM%2B9H7McyXzMSfpB84%2FKY0XiYMttR9oR0MKHuYIYQdSASEBCFdgFwAGLs0JB4rIQws%2FzSrvUZEhNgihCYxCwCFtbvdBgMB9SLS826Bg4SM8%2FlwpPMTiYQqMRMB4dEYyczy%2BevjlKjAEBy8FRiI6U2FQNGKLBZgGKCmcjRwSxYdYPlyZLqjR7lP4gWyVlPuwSTnDaWblNI0oBculbgJcanQYc1wweb0ZIZOGTr8Wabmbokll5d5huCpD8J6sHMhHP3YLGiWpYNlxJQwk10AJ9xErM6BoKNH%2FFcqIvp9vqldWptc%2BFT%2FdqBSsWErsdsREnB0weWNi0k2QXEocnadgtu2SvIk2Q4occeRMZPYgZruuAzQdyun9sE6vY7JOr3bhtL1ecDSm6SZ1kI%2BLJS833LJVylS92VRVuv%2FPKEEzeXVGkbdGBQ%2F4TSgeBPIgte4MjPSqwc9xJXxoAVkfg5%2BuiC3Po1Wuq0g6ANdVoP63ywt5RYTKe%2F2w3uvIGjfdVwMYiRsWAKXp9EIlr5pFeSnHsVKV2r%2FHawWB6MdK8QpZVtWcCTWKEcsD4LUK5IEX0VUjW5lMAH6uOCZsXvh2jn2A7KWR5bvDr%2BTs0jhzb5BK9YllBJouIRASXio4WN%2Biew9FqyhI1ZQJOWQAUyYEksEdJy%2FXQaSQkIMEMMVCIBJQ%2FFzFxo4s4smBjmQfwTGbFw1%2F8Lb3qOYlnH9SFkAOHsAkCoEWgDf5do5ePD%2FMC6AVF1LCEcAUCoFc8OIRc%2FSIVhiLdOEnQZahejWI7a3J24%2Fm6aZ6K4oWMbQAMyp6owUunOct%2FbFCPvolSnejD1UzLziuKTBoAaPBK9MgaEy3Cg1paADTKQSjwfdPo%2Bizt02%2FED8Vdze1eFaRyN01KA9FDj2GLtBzBemZdNITZyhU%2BJwuPqZABxfGhzf4yQfHt2juoe0Sna%2FQnKAyNfFBwcptvSUvjlaAnSBgjmyfeMIbReEvoRj7EIy5Ap3rl6%2F%2FDebTH59%2FOL%2B7s5%2B3t3fo%2BceIl%2B8plkX5a6vWNhBLhKnL9qknvNqixy1%2BvShUixoIJsKSGuFtV5LMvOihRYAqfvzIxY%2FFLRWQQKcFzlanCcKjEklnzwPhoNRbZ1%2B8TZDDoQqc3murKt1%2FVxGksFmGDtRxMcJX6eh3ShgqaxQ1T93pqnL9k3yFgKQc%2BXOQ5%2FgjeCs1A1kKOVDFfF%2B2AXRsXd5Yh%2BBzHUQvAfIVPqeKDzALSDA%2BPL%2BDhGKm88dg8UAGR3x8uoM0KgQjhytNO7BH68dn4RXqlyE%2BxdU%2FlivjwFFSL1zRosEaV1%2FwMBmpcftwxu2GxozbodWDNGjcTjOzx0WSV%2BEzR6QaDAXzbbRScxffb6sq3X%2FX8nIQGP2YKl55D%2BNuKyIEEgEtRyeMCNDTVoGc40oYmIsISriPQA53JF6suTHdpvdbhLsEtfqGfEsALRwnzhK0K7Rmnh%2F58b1yZIfjyDrMNqYmMCVKm0COrNuHI%2Bvy6r422IlNlb%2FyfitVqf271oyDiOjHSvEqJtYBqk1xUUAIBAJaNE4cEPzpT2SpBRK4s8OsEEjUYML%2B3zbOio4gLr2eZDX3zsdFqI%2F571P%2B9sbE3o7uSztMblnHUZwWMq3Op7lBJmfHm6einfA3IjIfrWMaOoziEoLdZ8E%2FrYr%2Frfxd4%2FP%2Br%2FiGkDRc561JjK%2BsjugLsvJXhFuuyM8kqGCRF2Hh97rvWq26loLxpsfou8cUsqjOkH9m%2BQksbj9enmfPG%2FSJnJ%2FmreRwd3MhoOrmXHHxUaG6pFnLD%2BvqS1pzbSUndircaC7UmDTlikyamqpMThFlzh9eU2fSbtZbC5XeNdfUmjTmMiXtlWqT1lK5SftOvcmJcd5Wqnj5ra1Z%2Fk%2F%2B9nPVxkf527jM2zW2Pf%2BnpfjkYZXqk%2FM1ARW6fQgC1alK%2BjsDYBG3oboyX3aWPuZ5126RqSu0vbARu6fbtXtKW7Ejyt6d89Jd%2B6r2AVg488OK0HpjU2%2FK61oKVtgKbIUKc1Fqo9rQVlLXAq1W2VfXAmYiuUtx5Ku%2Fqa5FdS2qa1FdS01vuvsQlW0R23%2BAG6ILG5toYygPp6LrR5YxtL05JOM%2BwusVYPDMRF5UXdWJyCFFujvJy8Y03JecjsJ1UXSIowPaNF1gX9EOZN2iNQqidOF791l6neCPEAWp2s1nWBkZbcysh266QJpwDPV3%2FXR4vDJKVVt05D13K4vwruIiiIx%2BLJgGJeuUt3tkGUPlQqD29yJiXvrtgVS8%2FsWf1aEKSYRCApWf9mUIQEf3gIEvipbTJMlf9DLw1nG0%2FO6T1Y1n%2BATp3Usq8BF1L8wmL82uHj0F2Y%2Fazz%2FJz1gIxdHVU%2B3U1TM9iPB3%2FVH9InxQu4sc7m7Lj%2Bh93G49jbfJAnHkSPd%2BxR7TCvGETdckQMsV6pQ0tEVPgkIvC%2F5Gjc8EybZ83Lc4j%2BZRV8M0mp5GhQx9RPH1yrt2hLQeZDA7EOpscUjxCloPylGrvuPb6TtgseQaffEGdWGHvbi%2BsKuR9rMB2jGxo0R1YkfXSpCBnc5gVxXPvxo7tniJfRAHOwyC91y7jIbMeR94pDHbylM7yvtgrRvofIEd98VnOKoWWG3osXTpgBD3SX68iiMvvN611jnfN0TCPX6pL2NmHDgp9IerX%2BOmftmHDqaM2dJL%2FVz1tJrqaaeres4Bqkcr7Paq3uvU7LVQ68zSE7Qalce0qVld1zeRbquqzijEW7sak3lQtYSLoK5mciJKNg9jEmw5ipadvitF46h1xYJtoHMSyjWyGO2yytQQt8dgbzDdcfcNNtuLuh1dzP7fp0%2FeqJAjk50Lp4nVyHZ8appvm6JipoOJmY5chkEDWNhLB8vYHQbWo42IwdCJio7VxNypze%2BKgfaUDYblzCtIzsNif22TLVo8pCh7QWp1P%2BFwGO0UHwhHb3ExjZc9KYOmYZBmaBq94M%2Bi%2BBDPBxQ3FcoHsAd2g4%2FPQfSyvd8WG7uoOLt8YqA5m2KJ4aVkSjyuo%2BweJZHi5TR4gdZAEgxMp4NyHeD3gZ%2ByjbCJmSEvmSMsi%2Bgc1dsLhJbBQi3MJpwfoIZNLD%2FVcKw2UbzY1liNsIczwmZXPNLGY6sNpgGAaY31vsjUOZatmguqJnIdzXK9gpmOkTkESH%2BWi7csFqnVVisKSIUDKmsSCwevkN9%2F3sSZjx5U0b40OKAFlMTCwdu%2BTC07IRUMaH6XYDJ4AZt8grAqg5YFBjApTDAYvLiMT%2FbKjPFgOlJ2QxoelkBfNJx8%2Fw2tf394WN18vzGz2y8%2FlhF3MzBFxwnQASx6JpYO3kDWi148P%2FzsoW1KR7MKEAkj2bF0h5QXxPW9LN9OV41W5NEBZZnF0gFlmRkKVK3JUUJaB7qZfVWb0N8FhDwTtPAj9CsZoJ5%2FUn2FPEQE9hWgM9EV9URF6kYtU3Fq1LgC%2BxCQGl7Eq9wth4KjLIs0Rqo5FNIY4S8FEOLvv41W0%2B19hPx1XsqmjIk0UEzZ0Q7uaKXMrUznc%2FTie6ECRS4ojuzABy9oOve2n71tquiQSYcr25Pl5VoIHSToofCQiIepy3ZZeRl8tbjaaQACTcISGhczeFkXOqhRVkQ6JI7sKjEDSr4wFAxu7RqzDCJ1rmRAxSRjERGHWWFDc60Ly20%2B5dApzBazjojmmM0H9TyD2Wh3ZHdYCck%2Bw%2B6N2ld2QGXWFjupH8pM64B1rEZyxzePvMCgKqA9YsdZmYB3VVdDZPTXb%2FJGZ6pGUioYUGW1WDC4QR01LeME%2BICKq4XyYfMSlKqEViYXYG21UDAcXtpAlcGdBiFQkbVYQngZSFUGJ58OqMZarOOhyuAEifrQYWlfZXB0vWG1C88%2FxDa4snsOm0dMPlqdldWTkapvkhjR0GR3IBMeJGSWzszbKstyetCYssMdE95w1icOqaLmJKmBirTFUsMrXqCF%2FL%2BhrSrml84JVJYtlhOdw0lVwqDK5OQyApZli2VElbmcPCRQSbZQSKif9DF3LrhwaPXMz7PdDiGnsCfIQZU01ZZfkvctmNBhMrNNB69yRtPGnTfs2YXAZe7WLf3CdHd%2FHKf5%2FQ4t6NHG%2B7Yb6XtDKvNDK5v%2BT1K2TgsuWd%2BcCcOp0a1vtvu%2B681915ud1%2B9RZ4fdBu5I6mxz9kYRps2nsrPWUbX5jYq5swKHG4Eee06677cwReZSOmH6HN0ZX0z0Gv5vg39CXYNqo56JWPgP2MfkJDZXFLMR1SF7etLdqmTURTPL9Fq2dTGu%2FdHfBuGI6UcsyzoIwv1qdCxM7XY87RbNSQn11NwuVRH1gIqoNcapcqF5SDY09mZHCcfLPvKKqLPnjap4O05Qxn5DFuBALnpLSndMcFWLAsqFAyqjFgsHr4w6r1i4TvwY%2BdtopQiRRQhUSC2UEDoFTtW79SxpsDQaEnVf9W4OL8PTWPatsgkqZSyRFWjDJ7FmQed7FZxaFPL%2Bch%2B0mnRanN01qOShRKSgPaDEIsWrcfLmCQpKRNT%2BlRLQsA%2FsmforPjig6L6v5RMaIegqMrgvD%2BU04t1V2PA9ccLOxTA6Y4V00oSMWOFIY9K9u029Xh0gZB%2Fl6GJzNC5A3QfK0Zy9KrZNFUQ7OzyO%2FnbOLbPNeacXKz9XM2Iyija7DfzhlQaN57iaLZZ6qF9%2BvfEdv8X4voItrvE9ShVAZ33tXihpByrDAJsui88bMWQz5K0HvTo%2FA%2F8ew7GaVt7tqA84GuRQqTQfcmqAl17q59RqXda4Ox%2B541YXUL3iAMnFk2NWZ1Crij5ey6yp7XnQkZhl00G05uZYzI5Se%2F3l2vzj92%2BrX34bZVd3N%2Fp%2FgO1%2ByOHFBf7HbsHbHiTtzTtWAbg8J8gdtJBxibfN4rSk%2FRXjLy7ChyfiRobRNBeG3h7IWsBgxWBIeMtgBRRLOzKiDUYarK%2BvkV6blQa08l5v0mg7L8ORhsas9GUY7WSkUGG0O9nhCIOtktQlK0Y7LTwcWbD%2BRVVhLksY7TTscIRhMBW9mim906Be4yDlYWunJ4%2B2q6tRVzcajmDYJWRBwQj1dTWwRx%2BaYAx7f98uViztUsDh2C%2Bdxoqr%2BdWSO3cNdLUGN1DXrOZA3aR17tK0ZMhe14iJWJluWxpitaS9MOOYasm%2FBiMWdsiujYH1EMWGs9q%2B8ADlgq0Xk82TLpe2TzxIubDpLUe2XIYc%2Fx21NhcAOnmh3YoOBoAHpyY2XbeUysWUnSUZcix4pDPe10R2ZF5vjxir3qS9zsRHlYvBzurTZHcmQ47Sm67dkIZjaZKVBBwwDq0v0c1mfEW%2BkrRHjsNREo3JntjU%2F5SmJO1a7eFIw2FGibrhyM6d0AcPUx7u6ckDzGUNRB4T2zo5ebTH69SEDkAg7LaUJjAl3RQqjo7xujEcuWgak4WHAinQHKz%2BBNMesA9nYDhxmdwVED45ktXCh0kcZ%2FVS4cTb%2BL%2FGS7Lz0PX%2FAQ%3D%3D%3C%2Fdiagram%3E%3C%2Fmxfile%3E</a:t>
            </a:r>
          </a:p>
          <a:p>
            <a:pPr fontAlgn="base"/>
            <a:br>
              <a:rPr lang="de-DE" b="0" dirty="0">
                <a:effectLst/>
                <a:latin typeface="var(--font-primary)"/>
              </a:rPr>
            </a:br>
            <a:endParaRPr lang="de-DE" b="0" dirty="0">
              <a:effectLst/>
              <a:latin typeface="var(--font-primary)"/>
            </a:endParaRPr>
          </a:p>
          <a:p>
            <a:endParaRPr lang="de-DE" dirty="0"/>
          </a:p>
        </p:txBody>
      </p:sp>
      <p:sp>
        <p:nvSpPr>
          <p:cNvPr id="4" name="Foliennummernplatzhalter 3"/>
          <p:cNvSpPr>
            <a:spLocks noGrp="1"/>
          </p:cNvSpPr>
          <p:nvPr>
            <p:ph type="sldNum" sz="quarter" idx="5"/>
          </p:nvPr>
        </p:nvSpPr>
        <p:spPr/>
        <p:txBody>
          <a:bodyPr/>
          <a:lstStyle/>
          <a:p>
            <a:pPr rtl="0"/>
            <a:fld id="{2E6DE88F-1F85-4A27-9D34-D74A50E7B0DA}" type="slidenum">
              <a:rPr lang="de-DE" noProof="0" smtClean="0"/>
              <a:t>10</a:t>
            </a:fld>
            <a:endParaRPr lang="de-DE" noProof="0"/>
          </a:p>
        </p:txBody>
      </p:sp>
    </p:spTree>
    <p:extLst>
      <p:ext uri="{BB962C8B-B14F-4D97-AF65-F5344CB8AC3E}">
        <p14:creationId xmlns:p14="http://schemas.microsoft.com/office/powerpoint/2010/main" val="4083919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fontAlgn="base"/>
            <a:r>
              <a:rPr lang="de-DE" dirty="0">
                <a:effectLst/>
                <a:latin typeface="inherit"/>
              </a:rPr>
              <a:t>https://</a:t>
            </a:r>
            <a:r>
              <a:rPr lang="de-DE" dirty="0" err="1">
                <a:effectLst/>
                <a:latin typeface="inherit"/>
              </a:rPr>
              <a:t>viewer.diagrams.net</a:t>
            </a:r>
            <a:r>
              <a:rPr lang="de-DE" dirty="0">
                <a:effectLst/>
                <a:latin typeface="inherit"/>
              </a:rPr>
              <a:t>/?tags=%7B%7D&amp;lightbox=1&amp;highlight=0000ff&amp;edit=_</a:t>
            </a:r>
            <a:r>
              <a:rPr lang="de-DE" dirty="0" err="1">
                <a:effectLst/>
                <a:latin typeface="inherit"/>
              </a:rPr>
              <a:t>blank&amp;layers</a:t>
            </a:r>
            <a:r>
              <a:rPr lang="de-DE" dirty="0">
                <a:effectLst/>
                <a:latin typeface="inherit"/>
              </a:rPr>
              <a:t>=1&amp;nav=1&amp;title=MonopolySE_Klassendiagramm.drawio.png#R%3Cmxfile%3E%3Cdiagram%20name%3D%22Page-1%22%20id%3D%229f46799a-70d6-7492-0946-bef42562c5a5%22%3E7Z3rc6M4EsD%2FmlRlrsop8zYf7bxma2a3ZjdTezP75QrbiuGCwQd48%2FjrTwKEQbSwkxjJGzQ1NRPEIzb961aruyWdGZfrp9vE2%2Fi%2FxksUnunj5dOZcXWm67qta%2Fg%2F0vJctGiWaRUtqyRYlm27hrvgBZWN47J1GyxR2rgwi%2BMwCzbNxkUcRWiRNdq8JIkfm5fdx2Hzt268FWo13C28sN3672CZ%2BWWrNh7vTnxGwcovf%2FXEKk%2FMvcXDKom3Ufn7ojhCxZm1Rx9TXpr63jJ%2BrDUZ12fGZRLHWfHT%2BukSheS90jdW3HfDOVt95ARF2SE3OBPX1jTLvR%2FbyJ2gyUjTjfKTZc%2F0RaAlfi%2FlYZxkfryKIy%2B83rXO%2FGwd4pMa%2FjH05iicVW%2FgMg7jBJ%2FK34ExSzMvyW6CkFw9psel6Cf4GEXLKREd%2BU0bFBUttevxUXm1ZuPD%2BzjKbrx1EBLG%2FkTJ0ou8splehl%2FpbOmlPlqWHxC%2FmeT5B3nehUUPf1aPxwdXT42jZ3r0FGTFbebEKo%2FJfdrF2DXL492t5KB%2B5zeUBGuUoaRsawuqlF0ab5NF%2BeKfHl7%2Bu1n8cuv%2BiD4%2FfjUWv39%2BmY4svdQFL1mhjCNG2y0uIqKrPb6E4BbF%2BLMkz%2FiCBIVeFvzdRN4rNWdVXVfeimXjPdcu2MRBlKW1J38jDfiC0gpo9qR4YmkDTBZH9nqqF%2FD1%2BIfiE3DuNpm7jXHz%2BxSvrLyr8djaO9k15bpyqN44xa%2F62wu35cu82wTEJDLKlD4G69CLGK3JiS0vIsdeGKww%2FVcLjAdhZvY3SrIA26ZpeSKLN7h14Qfh8qv3HG8JCFiZFg%2F0aObHSfCCH%2BvR31HXNd1uXHFH7izJTFCKr%2FlGydSqpq9empXXLOIw9DZpMK8%2B8Bq%2F2iCaxVkWr6lul9%2BUqC81A2e6cZ%2F%2FIU8l9iFXy%2FxqagmL56%2BDRfnzPoOSxA%2BVfc5fZe3XlRcdZCZ4CknePHo661Ki8qzbxG9EO7LHWu9hl21%2BreMwWE7reteA9DVEVp9%2FR%2BSZPiMwEi4JVFN8EAZYqNbsrmyzrlrA4i%2BfNWEt3jn7jtuvnUIcovuMi3C68RZBtPqaX3Nl7lr%2BKF8QaXr0gwzd4XbymR6xv4HbYvy8%2BzBHxg%2BWy7yzSOLMy7yCSsJOaZ%2Fw97Bm%2BC9%2BzZfE6pNveYmPtd0x%2FksuT7LLOMLfzwtyChBG%2FhER7AGDzbcB%2B4l5pl7SYYTQ644LiNEFyD0i7hJB5K46VGiIQ4N283LQsDhoJMRkR395yK8sCO1MFRhiwHAmMsGwOWB4D8SLTO7qfQs9UHSIo0MbmzLxMDl4YC9jSggpwJjjYbyiQiQVxoGuaC9UaC5ABSP9MGCHRAd59ntEv8YCywMUpay%2FExSuRlqLB6PNgwHIOR%2BLfIvTIAti8vykuJaRvxwRWwf6kpM%2B9H7McyXzMSfpB84%2FKY0XiYMttR9oR0MKHuYIYQdSASEBCFdgFwAGLs0JB4rIQws%2FzSrvUZEhNgihCYxCwCFtbvdBgMB9SLS826Bg4SM8%2FlwpPMTiYQqMRMB4dEYyczy%2BevjlKjAEBy8FRiI6U2FQNGKLBZgGKCmcjRwSxYdYPlyZLqjR7lP4gWyVlPuwSTnDaWblNI0oBculbgJcanQYc1wweb0ZIZOGTr8Wabmbokll5d5huCpD8J6sHMhHP3YLGiWpYNlxJQwk10AJ9xErM6BoKNH%2FFcqIvp9vqldWptc%2BFT%2FdqBSsWErsdsREnB0weWNi0k2QXEocnadgtu2SvIk2Q4occeRMZPYgZruuAzQdyun9sE6vY7JOr3bhtL1ecDSm6SZ1kI%2BLJS833LJVylS92VRVuv%2FPKEEzeXVGkbdGBQ%2F4TSgeBPIgte4MjPSqwc9xJXxoAVkfg5%2BuiC3Po1Wuq0g6ANdVoP63ywt5RYTKe%2F2w3uvIGjfdVwMYiRsWAKXp9EIlr5pFeSnHsVKV2r%2FHawWB6MdK8QpZVtWcCTWKEcsD4LUK5IEX0VUjW5lMAH6uOCZsXvh2jn2A7KWR5bvDr%2BTs0jhzb5BK9YllBJouIRASXio4WN%2Biew9FqyhI1ZQJOWQAUyYEksEdJy%2FXQaSQkIMEMMVCIBJQ%2FFzFxo4s4smBjmQfwTGbFw1%2F8Lb3qOYlnH9SFkAOHsAkCoEWgDf5do5ePD%2FMC6AVF1LCEcAUCoFc8OIRc%2FSIVhiLdOEnQZahejWI7a3J24%2Fm6aZ6K4oWMbQAMyp6owUunOct%2FbFCPvolSnejD1UzLziuKTBoAaPBK9MgaEy3Cg1paADTKQSjwfdPo%2Bizt02%2FED8Vdze1eFaRyN01KA9FDj2GLtBzBemZdNITZyhU%2BJwuPqZABxfGhzf4yQfHt2juoe0Sna%2FQnKAyNfFBwcptvSUvjlaAnSBgjmyfeMIbReEvoRj7EIy5Ap3rl6%2F%2FDebTH59%2FOL%2B7s5%2B3t3fo%2BceIl%2B8plkX5a6vWNhBLhKnL9qknvNqixy1%2BvShUixoIJsKSGuFtV5LMvOihRYAqfvzIxY%2FFLRWQQKcFzlanCcKjEklnzwPhoNRbZ1%2B8TZDDoQqc3murKt1%2FVxGksFmGDtRxMcJX6eh3ShgqaxQ1T93pqnL9k3yFgKQc%2BXOQ5%2FgjeCs1A1kKOVDFfF%2B2AXRsXd5Yh%2BBzHUQvAfIVPqeKDzALSDA%2BPL%2BDhGKm88dg8UAGR3x8uoM0KgQjhytNO7BH68dn4RXqlyE%2BxdU%2FlivjwFFSL1zRosEaV1%2FwMBmpcftwxu2GxozbodWDNGjcTjOzx0WSV%2BEzR6QaDAXzbbRScxffb6sq3X%2FX8nIQGP2YKl55D%2BNuKyIEEgEtRyeMCNDTVoGc40oYmIsISriPQA53JF6suTHdpvdbhLsEtfqGfEsALRwnzhK0K7Rmnh%2F58b1yZIfjyDrMNqYmMCVKm0COrNuHI%2Bvy6r422IlNlb%2FyfitVqf271oyDiOjHSvEqJtYBqk1xUUAIBAJaNE4cEPzpT2SpBRK4s8OsEEjUYML%2B3zbOio4gLr2eZDX3zsdFqI%2F571P%2B9sbE3o7uSztMblnHUZwWMq3Op7lBJmfHm6einfA3IjIfrWMaOoziEoLdZ8E%2FrYr%2Frfxd4%2FP%2Br%2FiGkDRc561JjK%2BsjugLsvJXhFuuyM8kqGCRF2Hh97rvWq26loLxpsfou8cUsqjOkH9m%2BQksbj9enmfPG%2FSJnJ%2FmreRwd3MhoOrmXHHxUaG6pFnLD%2BvqS1pzbSUndircaC7UmDTlikyamqpMThFlzh9eU2fSbtZbC5XeNdfUmjTmMiXtlWqT1lK5SftOvcmJcd5Wqnj5ra1Z%2Fk%2F%2B9nPVxkf527jM2zW2Pf%2BnpfjkYZXqk%2FM1ARW6fQgC1alK%2BjsDYBG3oboyX3aWPuZ5126RqSu0vbARu6fbtXtKW7Ejyt6d89Jd%2B6r2AVg488OK0HpjU2%2FK61oKVtgKbIUKc1Fqo9rQVlLXAq1W2VfXAmYiuUtx5Ku%2Fqa5FdS2qa1FdS01vuvsQlW0R23%2BAG6ILG5toYygPp6LrR5YxtL05JOM%2BwusVYPDMRF5UXdWJyCFFujvJy8Y03JecjsJ1UXSIowPaNF1gX9EOZN2iNQqidOF791l6neCPEAWp2s1nWBkZbcysh266QJpwDPV3%2FXR4vDJKVVt05D13K4vwruIiiIx%2BLJgGJeuUt3tkGUPlQqD29yJiXvrtgVS8%2FsWf1aEKSYRCApWf9mUIQEf3gIEvipbTJMlf9DLw1nG0%2FO6T1Y1n%2BATp3Usq8BF1L8wmL82uHj0F2Y%2Fazz%2FJz1gIxdHVU%2B3U1TM9iPB3%2FVH9InxQu4sc7m7Lj%2Bh93G49jbfJAnHkSPd%2BxR7TCvGETdckQMsV6pQ0tEVPgkIvC%2F5Gjc8EybZ83Lc4j%2BZRV8M0mp5GhQx9RPH1yrt2hLQeZDA7EOpscUjxCloPylGrvuPb6TtgseQaffEGdWGHvbi%2BsKuR9rMB2jGxo0R1YkfXSpCBnc5gVxXPvxo7tniJfRAHOwyC91y7jIbMeR94pDHbylM7yvtgrRvofIEd98VnOKoWWG3osXTpgBD3SX68iiMvvN611jnfN0TCPX6pL2NmHDgp9IerX%2BOmftmHDqaM2dJL%2FVz1tJrqaaeres4Bqkcr7Paq3uvU7LVQ68zSE7Qalce0qVld1zeRbquqzijEW7sak3lQtYSLoK5mciJKNg9jEmw5ipadvitF46h1xYJtoHMSyjWyGO2yytQQt8dgbzDdcfcNNtuLuh1dzP7fp0%2FeqJAjk50Lp4nVyHZ8appvm6JipoOJmY5chkEDWNhLB8vYHQbWo42IwdCJio7VxNypze%2BKgfaUDYblzCtIzsNif22TLVo8pCh7QWp1P%2BFwGO0UHwhHb3ExjZc9KYOmYZBmaBq94M%2Bi%2BBDPBxQ3FcoHsAd2g4%2FPQfSyvd8WG7uoOLt8YqA5m2KJ4aVkSjyuo%2BweJZHi5TR4gdZAEgxMp4NyHeD3gZ%2ByjbCJmSEvmSMsi%2Bgc1dsLhJbBQi3MJpwfoIZNLD%2FVcKw2UbzY1liNsIczwmZXPNLGY6sNpgGAaY31vsjUOZatmguqJnIdzXK9gpmOkTkESH%2BWi7csFqnVVisKSIUDKmsSCwevkN9%2F3sSZjx5U0b40OKAFlMTCwdu%2BTC07IRUMaH6XYDJ4AZt8grAqg5YFBjApTDAYvLiMT%2FbKjPFgOlJ2QxoelkBfNJx8%2Fw2tf394WN18vzGz2y8%2FlhF3MzBFxwnQASx6JpYO3kDWi148P%2FzsoW1KR7MKEAkj2bF0h5QXxPW9LN9OV41W5NEBZZnF0gFlmRkKVK3JUUJaB7qZfVWb0N8FhDwTtPAj9CsZoJ5%2FUn2FPEQE9hWgM9EV9URF6kYtU3Fq1LgC%2BxCQGl7Eq9wth4KjLIs0Rqo5FNIY4S8FEOLvv41W0%2B19hPx1XsqmjIk0UEzZ0Q7uaKXMrUznc%2FTie6ECRS4ojuzABy9oOve2n71tquiQSYcr25Pl5VoIHSToofCQiIepy3ZZeRl8tbjaaQACTcISGhczeFkXOqhRVkQ6JI7sKjEDSr4wFAxu7RqzDCJ1rmRAxSRjERGHWWFDc60Ly20%2B5dApzBazjojmmM0H9TyD2Wh3ZHdYCck%2Bw%2B6N2ld2QGXWFjupH8pM64B1rEZyxzePvMCgKqA9YsdZmYB3VVdDZPTXb%2FJGZ6pGUioYUGW1WDC4QR01LeME%2BICKq4XyYfMSlKqEViYXYG21UDAcXtpAlcGdBiFQkbVYQngZSFUGJ58OqMZarOOhyuAEifrQYWlfZXB0vWG1C88%2FxDa4snsOm0dMPlqdldWTkapvkhjR0GR3IBMeJGSWzszbKstyetCYssMdE95w1icOqaLmJKmBirTFUsMrXqCF%2FL%2BhrSrml84JVJYtlhOdw0lVwqDK5OQyApZli2VElbmcPCRQSbZQSKif9DF3LrhwaPXMz7PdDiGnsCfIQZU01ZZfkvctmNBhMrNNB69yRtPGnTfs2YXAZe7WLf3CdHd%2FHKf5%2FQ4t6NHG%2B7Yb6XtDKvNDK5v%2BT1K2TgsuWd%2BcCcOp0a1vtvu%2B681915ud1%2B9RZ4fdBu5I6mxz9kYRps2nsrPWUbX5jYq5swKHG4Eee06677cwReZSOmH6HN0ZX0z0Gv5vg39CXYNqo56JWPgP2MfkJDZXFLMR1SF7etLdqmTURTPL9Fq2dTGu%2FdHfBuGI6UcsyzoIwv1qdCxM7XY87RbNSQn11NwuVRH1gIqoNcapcqF5SDY09mZHCcfLPvKKqLPnjap4O05Qxn5DFuBALnpLSndMcFWLAsqFAyqjFgsHr4w6r1i4TvwY%2BdtopQiRRQhUSC2UEDoFTtW79SxpsDQaEnVf9W4OL8PTWPatsgkqZSyRFWjDJ7FmQed7FZxaFPL%2Bch%2B0mnRanN01qOShRKSgPaDEIsWrcfLmCQpKRNT%2BlRLQsA%2FsmforPjig6L6v5RMaIegqMrgvD%2BU04t1V2PA9ccLOxTA6Y4V00oSMWOFIY9K9u029Xh0gZB%2Fl6GJzNC5A3QfK0Zy9KrZNFUQ7OzyO%2FnbOLbPNeacXKz9XM2Iyija7DfzhlQaN57iaLZZ6qF9%2BvfEdv8X4voItrvE9ShVAZ33tXihpByrDAJsui88bMWQz5K0HvTo%2FA%2F8ew7GaVt7tqA84GuRQqTQfcmqAl17q59RqXda4Ox%2B541YXUL3iAMnFk2NWZ1Crij5ey6yp7XnQkZhl00G05uZYzI5Se%2F3l2vzj92%2BrX34bZVd3N%2Fp%2FgO1%2ByOHFBf7HbsHbHiTtzTtWAbg8J8gdtJBxibfN4rSk%2FRXjLy7ChyfiRobRNBeG3h7IWsBgxWBIeMtgBRRLOzKiDUYarK%2BvkV6blQa08l5v0mg7L8ORhsas9GUY7WSkUGG0O9nhCIOtktQlK0Y7LTwcWbD%2BRVVhLksY7TTscIRhMBW9mim906Be4yDlYWunJ4%2B2q6tRVzcajmDYJWRBwQj1dTWwRx%2BaYAx7f98uViztUsDh2C%2Bdxoqr%2BdWSO3cNdLUGN1DXrOZA3aR17tK0ZMhe14iJWJluWxpitaS9MOOYasm%2FBiMWdsiujYH1EMWGs9q%2B8ADlgq0Xk82TLpe2TzxIubDpLUe2XIYc%2Fx21NhcAOnmh3YoOBoAHpyY2XbeUysWUnSUZcix4pDPe10R2ZF5vjxir3qS9zsRHlYvBzurTZHcmQ47Sm67dkIZjaZKVBBwwDq0v0c1mfEW%2BkrRHjsNREo3JntjU%2F5SmJO1a7eFIw2FGibrhyM6d0AcPUx7u6ckDzGUNRB4T2zo5ebTH69SEDkAg7LaUJjAl3RQqjo7xujEcuWgak4WHAinQHKz%2BBNMesA9nYDhxmdwVED45ktXCh0kcZ%2FVS4cTb%2BL%2FGS7Lz0PX%2FAQ%3D%3D%3C%2Fdiagram%3E%3C%2Fmxfile%3E</a:t>
            </a:r>
          </a:p>
          <a:p>
            <a:pPr fontAlgn="base"/>
            <a:br>
              <a:rPr lang="de-DE" b="0" dirty="0">
                <a:effectLst/>
                <a:latin typeface="var(--font-primary)"/>
              </a:rPr>
            </a:br>
            <a:endParaRPr lang="de-DE" b="0" dirty="0">
              <a:effectLst/>
              <a:latin typeface="var(--font-primary)"/>
            </a:endParaRPr>
          </a:p>
          <a:p>
            <a:pPr fontAlgn="base"/>
            <a:r>
              <a:rPr lang="de-DE" dirty="0">
                <a:effectLst/>
                <a:latin typeface="inherit"/>
              </a:rPr>
              <a:t>https://</a:t>
            </a:r>
            <a:r>
              <a:rPr lang="de-DE" dirty="0" err="1">
                <a:effectLst/>
                <a:latin typeface="inherit"/>
              </a:rPr>
              <a:t>viewer.diagrams.net</a:t>
            </a:r>
            <a:r>
              <a:rPr lang="de-DE" dirty="0">
                <a:effectLst/>
                <a:latin typeface="inherit"/>
              </a:rPr>
              <a:t>/?tags=%7B%7D&amp;lightbox=1&amp;highlight=0000ff&amp;edit=_</a:t>
            </a:r>
            <a:r>
              <a:rPr lang="de-DE" dirty="0" err="1">
                <a:effectLst/>
                <a:latin typeface="inherit"/>
              </a:rPr>
              <a:t>blank&amp;layers</a:t>
            </a:r>
            <a:r>
              <a:rPr lang="de-DE" dirty="0">
                <a:effectLst/>
                <a:latin typeface="inherit"/>
              </a:rPr>
              <a:t>=1&amp;nav=1&amp;title=MonopolySE_Klassendiagramm.drawio.png#R%3Cmxfile%3E%3Cdiagram%20name%3D%22Page-1%22%20id%3D%229f46799a-70d6-7492-0946-bef42562c5a5%22%3E7Z3rc6M4EsD%2FmlRlrsop8zYf7bxma2a3ZjdTezP75QrbiuGCwQd48%2FjrTwKEQbSwkxjJGzQ1NRPEIzb961aruyWdGZfrp9vE2%2Fi%2FxksUnunj5dOZcXWm67qta%2Fg%2F0vJctGiWaRUtqyRYlm27hrvgBZWN47J1GyxR2rgwi%2BMwCzbNxkUcRWiRNdq8JIkfm5fdx2Hzt268FWo13C28sN3672CZ%2BWWrNh7vTnxGwcovf%2FXEKk%2FMvcXDKom3Ufn7ojhCxZm1Rx9TXpr63jJ%2BrDUZ12fGZRLHWfHT%2BukSheS90jdW3HfDOVt95ARF2SE3OBPX1jTLvR%2FbyJ2gyUjTjfKTZc%2F0RaAlfi%2FlYZxkfryKIy%2B83rXO%2FGwd4pMa%2FjH05iicVW%2FgMg7jBJ%2FK34ExSzMvyW6CkFw9psel6Cf4GEXLKREd%2BU0bFBUttevxUXm1ZuPD%2BzjKbrx1EBLG%2FkTJ0ou8splehl%2FpbOmlPlqWHxC%2FmeT5B3nehUUPf1aPxwdXT42jZ3r0FGTFbebEKo%2FJfdrF2DXL492t5KB%2B5zeUBGuUoaRsawuqlF0ab5NF%2BeKfHl7%2Bu1n8cuv%2BiD4%2FfjUWv39%2BmY4svdQFL1mhjCNG2y0uIqKrPb6E4BbF%2BLMkz%2FiCBIVeFvzdRN4rNWdVXVfeimXjPdcu2MRBlKW1J38jDfiC0gpo9qR4YmkDTBZH9nqqF%2FD1%2BIfiE3DuNpm7jXHz%2BxSvrLyr8djaO9k15bpyqN44xa%2F62wu35cu82wTEJDLKlD4G69CLGK3JiS0vIsdeGKww%2FVcLjAdhZvY3SrIA26ZpeSKLN7h14Qfh8qv3HG8JCFiZFg%2F0aObHSfCCH%2BvR31HXNd1uXHFH7izJTFCKr%2FlGydSqpq9empXXLOIw9DZpMK8%2B8Bq%2F2iCaxVkWr6lul9%2BUqC81A2e6cZ%2F%2FIU8l9iFXy%2FxqagmL56%2BDRfnzPoOSxA%2BVfc5fZe3XlRcdZCZ4CknePHo661Ki8qzbxG9EO7LHWu9hl21%2BreMwWE7reteA9DVEVp9%2FR%2BSZPiMwEi4JVFN8EAZYqNbsrmyzrlrA4i%2BfNWEt3jn7jtuvnUIcovuMi3C68RZBtPqaX3Nl7lr%2BKF8QaXr0gwzd4XbymR6xv4HbYvy8%2BzBHxg%2BWy7yzSOLMy7yCSsJOaZ%2Fw97Bm%2BC9%2BzZfE6pNveYmPtd0x%2FksuT7LLOMLfzwtyChBG%2FhER7AGDzbcB%2B4l5pl7SYYTQ644LiNEFyD0i7hJB5K46VGiIQ4N283LQsDhoJMRkR395yK8sCO1MFRhiwHAmMsGwOWB4D8SLTO7qfQs9UHSIo0MbmzLxMDl4YC9jSggpwJjjYbyiQiQVxoGuaC9UaC5ABSP9MGCHRAd59ntEv8YCywMUpay%2FExSuRlqLB6PNgwHIOR%2BLfIvTIAti8vykuJaRvxwRWwf6kpM%2B9H7McyXzMSfpB84%2FKY0XiYMttR9oR0MKHuYIYQdSASEBCFdgFwAGLs0JB4rIQws%2FzSrvUZEhNgihCYxCwCFtbvdBgMB9SLS826Bg4SM8%2FlwpPMTiYQqMRMB4dEYyczy%2BevjlKjAEBy8FRiI6U2FQNGKLBZgGKCmcjRwSxYdYPlyZLqjR7lP4gWyVlPuwSTnDaWblNI0oBculbgJcanQYc1wweb0ZIZOGTr8Wabmbokll5d5huCpD8J6sHMhHP3YLGiWpYNlxJQwk10AJ9xErM6BoKNH%2FFcqIvp9vqldWptc%2BFT%2FdqBSsWErsdsREnB0weWNi0k2QXEocnadgtu2SvIk2Q4occeRMZPYgZruuAzQdyun9sE6vY7JOr3bhtL1ecDSm6SZ1kI%2BLJS833LJVylS92VRVuv%2FPKEEzeXVGkbdGBQ%2F4TSgeBPIgte4MjPSqwc9xJXxoAVkfg5%2BuiC3Po1Wuq0g6ANdVoP63ywt5RYTKe%2F2w3uvIGjfdVwMYiRsWAKXp9EIlr5pFeSnHsVKV2r%2FHawWB6MdK8QpZVtWcCTWKEcsD4LUK5IEX0VUjW5lMAH6uOCZsXvh2jn2A7KWR5bvDr%2BTs0jhzb5BK9YllBJouIRASXio4WN%2Biew9FqyhI1ZQJOWQAUyYEksEdJy%2FXQaSQkIMEMMVCIBJQ%2FFzFxo4s4smBjmQfwTGbFw1%2F8Lb3qOYlnH9SFkAOHsAkCoEWgDf5do5ePD%2FMC6AVF1LCEcAUCoFc8OIRc%2FSIVhiLdOEnQZahejWI7a3J24%2Fm6aZ6K4oWMbQAMyp6owUunOct%2FbFCPvolSnejD1UzLziuKTBoAaPBK9MgaEy3Cg1paADTKQSjwfdPo%2Bizt02%2FED8Vdze1eFaRyN01KA9FDj2GLtBzBemZdNITZyhU%2BJwuPqZABxfGhzf4yQfHt2juoe0Sna%2FQnKAyNfFBwcptvSUvjlaAnSBgjmyfeMIbReEvoRj7EIy5Ap3rl6%2F%2FDebTH59%2FOL%2B7s5%2B3t3fo%2BceIl%2B8plkX5a6vWNhBLhKnL9qknvNqixy1%2BvShUixoIJsKSGuFtV5LMvOihRYAqfvzIxY%2FFLRWQQKcFzlanCcKjEklnzwPhoNRbZ1%2B8TZDDoQqc3murKt1%2FVxGksFmGDtRxMcJX6eh3ShgqaxQ1T93pqnL9k3yFgKQc%2BXOQ5%2FgjeCs1A1kKOVDFfF%2B2AXRsXd5Yh%2BBzHUQvAfIVPqeKDzALSDA%2BPL%2BDhGKm88dg8UAGR3x8uoM0KgQjhytNO7BH68dn4RXqlyE%2BxdU%2FlivjwFFSL1zRosEaV1%2FwMBmpcftwxu2GxozbodWDNGjcTjOzx0WSV%2BEzR6QaDAXzbbRScxffb6sq3X%2FX8nIQGP2YKl55D%2BNuKyIEEgEtRyeMCNDTVoGc40oYmIsISriPQA53JF6suTHdpvdbhLsEtfqGfEsALRwnzhK0K7Rmnh%2F58b1yZIfjyDrMNqYmMCVKm0COrNuHI%2Bvy6r422IlNlb%2FyfitVqf271oyDiOjHSvEqJtYBqk1xUUAIBAJaNE4cEPzpT2SpBRK4s8OsEEjUYML%2B3zbOio4gLr2eZDX3zsdFqI%2F571P%2B9sbE3o7uSztMblnHUZwWMq3Op7lBJmfHm6einfA3IjIfrWMaOoziEoLdZ8E%2FrYr%2Frfxd4%2FP%2Br%2FiGkDRc561JjK%2BsjugLsvJXhFuuyM8kqGCRF2Hh97rvWq26loLxpsfou8cUsqjOkH9m%2BQksbj9enmfPG%2FSJnJ%2FmreRwd3MhoOrmXHHxUaG6pFnLD%2BvqS1pzbSUndircaC7UmDTlikyamqpMThFlzh9eU2fSbtZbC5XeNdfUmjTmMiXtlWqT1lK5SftOvcmJcd5Wqnj5ra1Z%2Fk%2F%2B9nPVxkf527jM2zW2Pf%2BnpfjkYZXqk%2FM1ARW6fQgC1alK%2BjsDYBG3oboyX3aWPuZ5126RqSu0vbARu6fbtXtKW7Ejyt6d89Jd%2B6r2AVg488OK0HpjU2%2FK61oKVtgKbIUKc1Fqo9rQVlLXAq1W2VfXAmYiuUtx5Ku%2Fqa5FdS2qa1FdS01vuvsQlW0R23%2BAG6ILG5toYygPp6LrR5YxtL05JOM%2BwusVYPDMRF5UXdWJyCFFujvJy8Y03JecjsJ1UXSIowPaNF1gX9EOZN2iNQqidOF791l6neCPEAWp2s1nWBkZbcysh266QJpwDPV3%2FXR4vDJKVVt05D13K4vwruIiiIx%2BLJgGJeuUt3tkGUPlQqD29yJiXvrtgVS8%2FsWf1aEKSYRCApWf9mUIQEf3gIEvipbTJMlf9DLw1nG0%2FO6T1Y1n%2BATp3Usq8BF1L8wmL82uHj0F2Y%2Fazz%2FJz1gIxdHVU%2B3U1TM9iPB3%2FVH9InxQu4sc7m7Lj%2Bh93G49jbfJAnHkSPd%2BxR7TCvGETdckQMsV6pQ0tEVPgkIvC%2F5Gjc8EybZ83Lc4j%2BZRV8M0mp5GhQx9RPH1yrt2hLQeZDA7EOpscUjxCloPylGrvuPb6TtgseQaffEGdWGHvbi%2BsKuR9rMB2jGxo0R1YkfXSpCBnc5gVxXPvxo7tniJfRAHOwyC91y7jIbMeR94pDHbylM7yvtgrRvofIEd98VnOKoWWG3osXTpgBD3SX68iiMvvN611jnfN0TCPX6pL2NmHDgp9IerX%2BOmftmHDqaM2dJL%2FVz1tJrqaaeres4Bqkcr7Paq3uvU7LVQ68zSE7Qalce0qVld1zeRbquqzijEW7sak3lQtYSLoK5mciJKNg9jEmw5ipadvitF46h1xYJtoHMSyjWyGO2yytQQt8dgbzDdcfcNNtuLuh1dzP7fp0%2FeqJAjk50Lp4nVyHZ8appvm6JipoOJmY5chkEDWNhLB8vYHQbWo42IwdCJio7VxNypze%2BKgfaUDYblzCtIzsNif22TLVo8pCh7QWp1P%2BFwGO0UHwhHb3ExjZc9KYOmYZBmaBq94M%2Bi%2BBDPBxQ3FcoHsAd2g4%2FPQfSyvd8WG7uoOLt8YqA5m2KJ4aVkSjyuo%2BweJZHi5TR4gdZAEgxMp4NyHeD3gZ%2ByjbCJmSEvmSMsi%2Bgc1dsLhJbBQi3MJpwfoIZNLD%2FVcKw2UbzY1liNsIczwmZXPNLGY6sNpgGAaY31vsjUOZatmguqJnIdzXK9gpmOkTkESH%2BWi7csFqnVVisKSIUDKmsSCwevkN9%2F3sSZjx5U0b40OKAFlMTCwdu%2BTC07IRUMaH6XYDJ4AZt8grAqg5YFBjApTDAYvLiMT%2FbKjPFgOlJ2QxoelkBfNJx8%2Fw2tf394WN18vzGz2y8%2FlhF3MzBFxwnQASx6JpYO3kDWi148P%2FzsoW1KR7MKEAkj2bF0h5QXxPW9LN9OV41W5NEBZZnF0gFlmRkKVK3JUUJaB7qZfVWb0N8FhDwTtPAj9CsZoJ5%2FUn2FPEQE9hWgM9EV9URF6kYtU3Fq1LgC%2BxCQGl7Eq9wth4KjLIs0Rqo5FNIY4S8FEOLvv41W0%2B19hPx1XsqmjIk0UEzZ0Q7uaKXMrUznc%2FTie6ECRS4ojuzABy9oOve2n71tquiQSYcr25Pl5VoIHSToofCQiIepy3ZZeRl8tbjaaQACTcISGhczeFkXOqhRVkQ6JI7sKjEDSr4wFAxu7RqzDCJ1rmRAxSRjERGHWWFDc60Ly20%2B5dApzBazjojmmM0H9TyD2Wh3ZHdYCck%2Bw%2B6N2ld2QGXWFjupH8pM64B1rEZyxzePvMCgKqA9YsdZmYB3VVdDZPTXb%2FJGZ6pGUioYUGW1WDC4QR01LeME%2BICKq4XyYfMSlKqEViYXYG21UDAcXtpAlcGdBiFQkbVYQngZSFUGJ58OqMZarOOhyuAEifrQYWlfZXB0vWG1C88%2FxDa4snsOm0dMPlqdldWTkapvkhjR0GR3IBMeJGSWzszbKstyetCYssMdE95w1icOqaLmJKmBirTFUsMrXqCF%2FL%2BhrSrml84JVJYtlhOdw0lVwqDK5OQyApZli2VElbmcPCRQSbZQSKif9DF3LrhwaPXMz7PdDiGnsCfIQZU01ZZfkvctmNBhMrNNB69yRtPGnTfs2YXAZe7WLf3CdHd%2FHKf5%2FQ4t6NHG%2B7Yb6XtDKvNDK5v%2BT1K2TgsuWd%2BcCcOp0a1vtvu%2B681915ud1%2B9RZ4fdBu5I6mxz9kYRps2nsrPWUbX5jYq5swKHG4Eee06677cwReZSOmH6HN0ZX0z0Gv5vg39CXYNqo56JWPgP2MfkJDZXFLMR1SF7etLdqmTURTPL9Fq2dTGu%2FdHfBuGI6UcsyzoIwv1qdCxM7XY87RbNSQn11NwuVRH1gIqoNcapcqF5SDY09mZHCcfLPvKKqLPnjap4O05Qxn5DFuBALnpLSndMcFWLAsqFAyqjFgsHr4w6r1i4TvwY%2BdtopQiRRQhUSC2UEDoFTtW79SxpsDQaEnVf9W4OL8PTWPatsgkqZSyRFWjDJ7FmQed7FZxaFPL%2Bch%2B0mnRanN01qOShRKSgPaDEIsWrcfLmCQpKRNT%2BlRLQsA%2FsmforPjig6L6v5RMaIegqMrgvD%2BU04t1V2PA9ccLOxTA6Y4V00oSMWOFIY9K9u029Xh0gZB%2Fl6GJzNC5A3QfK0Zy9KrZNFUQ7OzyO%2FnbOLbPNeacXKz9XM2Iyija7DfzhlQaN57iaLZZ6qF9%2BvfEdv8X4voItrvE9ShVAZ33tXihpByrDAJsui88bMWQz5K0HvTo%2FA%2F8ew7GaVt7tqA84GuRQqTQfcmqAl17q59RqXda4Ox%2B541YXUL3iAMnFk2NWZ1Crij5ey6yp7XnQkZhl00G05uZYzI5Se%2F3l2vzj92%2BrX34bZVd3N%2Fp%2FgO1%2ByOHFBf7HbsHbHiTtzTtWAbg8J8gdtJBxibfN4rSk%2FRXjLy7ChyfiRobRNBeG3h7IWsBgxWBIeMtgBRRLOzKiDUYarK%2BvkV6blQa08l5v0mg7L8ORhsas9GUY7WSkUGG0O9nhCIOtktQlK0Y7LTwcWbD%2BRVVhLksY7TTscIRhMBW9mim906Be4yDlYWunJ4%2B2q6tRVzcajmDYJWRBwQj1dTWwRx%2BaYAx7f98uViztUsDh2C%2Bdxoqr%2BdWSO3cNdLUGN1DXrOZA3aR17tK0ZMhe14iJWJluWxpitaS9MOOYasm%2FBiMWdsiujYH1EMWGs9q%2B8ADlgq0Xk82TLpe2TzxIubDpLUe2XIYc%2Fx21NhcAOnmh3YoOBoAHpyY2XbeUysWUnSUZcix4pDPe10R2ZF5vjxir3qS9zsRHlYvBzurTZHcmQ47Sm67dkIZjaZKVBBwwDq0v0c1mfEW%2BkrRHjsNREo3JntjU%2F5SmJO1a7eFIw2FGibrhyM6d0AcPUx7u6ckDzGUNRB4T2zo5ebTH69SEDkAg7LaUJjAl3RQqjo7xujEcuWgak4WHAinQHKz%2BBNMesA9nYDhxmdwVED45ktXCh0kcZ%2FVS4cTb%2BL%2FGS7Lz0PX%2FAQ%3D%3D%3C%2Fdiagram%3E%3C%2Fmxfile%3E</a:t>
            </a:r>
          </a:p>
          <a:p>
            <a:pPr fontAlgn="base"/>
            <a:br>
              <a:rPr lang="de-DE" b="0" dirty="0">
                <a:effectLst/>
                <a:latin typeface="var(--font-primary)"/>
              </a:rPr>
            </a:br>
            <a:endParaRPr lang="de-DE" b="0" dirty="0">
              <a:effectLst/>
              <a:latin typeface="var(--font-primary)"/>
            </a:endParaRPr>
          </a:p>
        </p:txBody>
      </p:sp>
      <p:sp>
        <p:nvSpPr>
          <p:cNvPr id="4" name="Foliennummernplatzhalter 3"/>
          <p:cNvSpPr>
            <a:spLocks noGrp="1"/>
          </p:cNvSpPr>
          <p:nvPr>
            <p:ph type="sldNum" sz="quarter" idx="5"/>
          </p:nvPr>
        </p:nvSpPr>
        <p:spPr/>
        <p:txBody>
          <a:bodyPr/>
          <a:lstStyle/>
          <a:p>
            <a:pPr rtl="0"/>
            <a:fld id="{2E6DE88F-1F85-4A27-9D34-D74A50E7B0DA}" type="slidenum">
              <a:rPr lang="de-DE" noProof="0" smtClean="0"/>
              <a:t>11</a:t>
            </a:fld>
            <a:endParaRPr lang="de-DE" noProof="0"/>
          </a:p>
        </p:txBody>
      </p:sp>
    </p:spTree>
    <p:extLst>
      <p:ext uri="{BB962C8B-B14F-4D97-AF65-F5344CB8AC3E}">
        <p14:creationId xmlns:p14="http://schemas.microsoft.com/office/powerpoint/2010/main" val="418605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2E6DE88F-1F85-4A27-9D34-D74A50E7B0DA}" type="slidenum">
              <a:rPr lang="de-DE" noProof="0" smtClean="0"/>
              <a:t>12</a:t>
            </a:fld>
            <a:endParaRPr lang="de-DE" noProof="0"/>
          </a:p>
        </p:txBody>
      </p:sp>
    </p:spTree>
    <p:extLst>
      <p:ext uri="{BB962C8B-B14F-4D97-AF65-F5344CB8AC3E}">
        <p14:creationId xmlns:p14="http://schemas.microsoft.com/office/powerpoint/2010/main" val="774447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e Placeholder 3"/>
          <p:cNvSpPr>
            <a:spLocks noGrp="1"/>
          </p:cNvSpPr>
          <p:nvPr>
            <p:ph type="dt" sz="half" idx="10"/>
          </p:nvPr>
        </p:nvSpPr>
        <p:spPr>
          <a:xfrm>
            <a:off x="7077511" y="5410201"/>
            <a:ext cx="2743200" cy="365125"/>
          </a:xfrm>
        </p:spPr>
        <p:txBody>
          <a:bodyPr/>
          <a:lstStyle/>
          <a:p>
            <a:pPr rtl="0"/>
            <a:fld id="{E758FE69-3F99-4550-AA00-A7FF61BF76EA}" type="datetime1">
              <a:rPr lang="de-DE" noProof="0" smtClean="0"/>
              <a:t>07.11.24</a:t>
            </a:fld>
            <a:endParaRPr lang="de-DE" noProof="0"/>
          </a:p>
        </p:txBody>
      </p:sp>
      <p:sp>
        <p:nvSpPr>
          <p:cNvPr id="5" name="Footer Placeholder 4"/>
          <p:cNvSpPr>
            <a:spLocks noGrp="1"/>
          </p:cNvSpPr>
          <p:nvPr>
            <p:ph type="ftr" sz="quarter" idx="11"/>
          </p:nvPr>
        </p:nvSpPr>
        <p:spPr>
          <a:xfrm>
            <a:off x="1876424" y="5410201"/>
            <a:ext cx="5124886" cy="365125"/>
          </a:xfrm>
        </p:spPr>
        <p:txBody>
          <a:bodyPr/>
          <a:lstStyle/>
          <a:p>
            <a:pPr rtl="0"/>
            <a:endParaRPr lang="de-DE" noProof="0"/>
          </a:p>
        </p:txBody>
      </p:sp>
      <p:sp>
        <p:nvSpPr>
          <p:cNvPr id="6" name="Slide Number Placeholder 5"/>
          <p:cNvSpPr>
            <a:spLocks noGrp="1"/>
          </p:cNvSpPr>
          <p:nvPr>
            <p:ph type="sldNum" sz="quarter" idx="12"/>
          </p:nvPr>
        </p:nvSpPr>
        <p:spPr>
          <a:xfrm>
            <a:off x="9896911" y="5410199"/>
            <a:ext cx="771089" cy="365125"/>
          </a:xfrm>
        </p:spPr>
        <p:txBody>
          <a:bodyPr/>
          <a:lstStyle/>
          <a:p>
            <a:pPr rtl="0"/>
            <a:fld id="{3A98EE3D-8CD1-4C3F-BD1C-C98C9596463C}" type="slidenum">
              <a:rPr lang="de-DE" noProof="0" smtClean="0"/>
              <a:pPr rtl="0"/>
              <a:t>‹Nr.›</a:t>
            </a:fld>
            <a:endParaRPr lang="de-DE" noProof="0"/>
          </a:p>
        </p:txBody>
      </p:sp>
    </p:spTree>
    <p:extLst>
      <p:ext uri="{BB962C8B-B14F-4D97-AF65-F5344CB8AC3E}">
        <p14:creationId xmlns:p14="http://schemas.microsoft.com/office/powerpoint/2010/main" val="252801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fld id="{B61AEB60-0CF2-4FDF-8809-8AC51494D5F5}" type="datetime1">
              <a:rPr lang="de-DE" noProof="0" smtClean="0"/>
              <a:t>07.11.24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337111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fld id="{358AF836-13A8-46EF-A2AE-6F658367FD73}" type="datetime1">
              <a:rPr lang="de-DE" noProof="0" smtClean="0"/>
              <a:t>07.11.24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1440286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fld id="{851DFE2F-C573-4D62-882A-E8846EF03C0C}" type="datetime1">
              <a:rPr lang="de-DE" noProof="0" smtClean="0"/>
              <a:t>07.11.24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3A98EE3D-8CD1-4C3F-BD1C-C98C9596463C}" type="slidenum">
              <a:rPr lang="de-DE" noProof="0" smtClean="0"/>
              <a:t>‹Nr.›</a:t>
            </a:fld>
            <a:endParaRPr lang="de-DE"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6313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8904281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4" name="Footer Placeholder 3"/>
          <p:cNvSpPr>
            <a:spLocks noGrp="1"/>
          </p:cNvSpPr>
          <p:nvPr>
            <p:ph type="ftr" sz="quarter" idx="11"/>
          </p:nvPr>
        </p:nvSpPr>
        <p:spPr/>
        <p:txBody>
          <a:bodyPr/>
          <a:lstStyle/>
          <a:p>
            <a:pPr rtl="0"/>
            <a:endParaRPr lang="de-DE" noProof="0"/>
          </a:p>
        </p:txBody>
      </p:sp>
      <p:sp>
        <p:nvSpPr>
          <p:cNvPr id="5" name="Slide Number Placeholder 4"/>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13305394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4" name="Footer Placeholder 3"/>
          <p:cNvSpPr>
            <a:spLocks noGrp="1"/>
          </p:cNvSpPr>
          <p:nvPr>
            <p:ph type="ftr" sz="quarter" idx="11"/>
          </p:nvPr>
        </p:nvSpPr>
        <p:spPr/>
        <p:txBody>
          <a:bodyPr/>
          <a:lstStyle/>
          <a:p>
            <a:pPr rtl="0"/>
            <a:endParaRPr lang="de-DE" noProof="0"/>
          </a:p>
        </p:txBody>
      </p:sp>
      <p:sp>
        <p:nvSpPr>
          <p:cNvPr id="5" name="Slide Number Placeholder 4"/>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7175874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35048025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32328665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rtl="0"/>
            <a:fld id="{9468F14C-D4F1-40B6-B1AD-A03EDAA6725D}" type="datetime1">
              <a:rPr lang="de-DE" noProof="0" smtClean="0"/>
              <a:t>07.11.24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38168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5" name="Footer Placeholder 4"/>
          <p:cNvSpPr>
            <a:spLocks noGrp="1"/>
          </p:cNvSpPr>
          <p:nvPr>
            <p:ph type="ftr" sz="quarter" idx="11"/>
          </p:nvPr>
        </p:nvSpPr>
        <p:spPr/>
        <p:txBody>
          <a:bodyPr/>
          <a:lstStyle/>
          <a:p>
            <a:pPr rtl="0"/>
            <a:endParaRPr lang="de-DE" noProof="0"/>
          </a:p>
        </p:txBody>
      </p:sp>
      <p:sp>
        <p:nvSpPr>
          <p:cNvPr id="6" name="Slide Number Placeholder 5"/>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7082967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pPr rtl="0"/>
            <a:fld id="{8FE3744A-5A44-4BFF-92AA-16DA5E94BB83}" type="datetime1">
              <a:rPr lang="de-DE" noProof="0" smtClean="0"/>
              <a:t>07.11.24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404326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pPr rtl="0"/>
            <a:fld id="{6DEDD9AE-23AE-4EB7-B3DB-242A1D8478FB}" type="datetime1">
              <a:rPr lang="de-DE" noProof="0" smtClean="0"/>
              <a:t>07.11.24</a:t>
            </a:fld>
            <a:endParaRPr lang="de-DE" noProof="0"/>
          </a:p>
        </p:txBody>
      </p:sp>
      <p:sp>
        <p:nvSpPr>
          <p:cNvPr id="8" name="Footer Placeholder 7"/>
          <p:cNvSpPr>
            <a:spLocks noGrp="1"/>
          </p:cNvSpPr>
          <p:nvPr>
            <p:ph type="ftr" sz="quarter" idx="11"/>
          </p:nvPr>
        </p:nvSpPr>
        <p:spPr/>
        <p:txBody>
          <a:bodyPr/>
          <a:lstStyle/>
          <a:p>
            <a:pPr rtl="0"/>
            <a:endParaRPr lang="de-DE" noProof="0"/>
          </a:p>
        </p:txBody>
      </p:sp>
      <p:sp>
        <p:nvSpPr>
          <p:cNvPr id="9" name="Slide Number Placeholder 8"/>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185409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pPr rtl="0"/>
            <a:fld id="{BF42FB20-1F3E-43B9-A22C-6B636C25391A}" type="datetime1">
              <a:rPr lang="de-DE" noProof="0" smtClean="0"/>
              <a:t>07.11.24</a:t>
            </a:fld>
            <a:endParaRPr lang="de-DE" noProof="0"/>
          </a:p>
        </p:txBody>
      </p:sp>
      <p:sp>
        <p:nvSpPr>
          <p:cNvPr id="4" name="Footer Placeholder 3"/>
          <p:cNvSpPr>
            <a:spLocks noGrp="1"/>
          </p:cNvSpPr>
          <p:nvPr>
            <p:ph type="ftr" sz="quarter" idx="11"/>
          </p:nvPr>
        </p:nvSpPr>
        <p:spPr/>
        <p:txBody>
          <a:bodyPr/>
          <a:lstStyle/>
          <a:p>
            <a:pPr rtl="0"/>
            <a:endParaRPr lang="de-DE" noProof="0"/>
          </a:p>
        </p:txBody>
      </p:sp>
      <p:sp>
        <p:nvSpPr>
          <p:cNvPr id="5" name="Slide Number Placeholder 4"/>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391186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667D78AD-A707-44D8-98C7-2E5BF17C114E}" type="datetime1">
              <a:rPr lang="de-DE" noProof="0" smtClean="0"/>
              <a:t>07.11.24</a:t>
            </a:fld>
            <a:endParaRPr lang="de-DE" noProof="0"/>
          </a:p>
        </p:txBody>
      </p:sp>
      <p:sp>
        <p:nvSpPr>
          <p:cNvPr id="3" name="Footer Placeholder 2"/>
          <p:cNvSpPr>
            <a:spLocks noGrp="1"/>
          </p:cNvSpPr>
          <p:nvPr>
            <p:ph type="ftr" sz="quarter" idx="11"/>
          </p:nvPr>
        </p:nvSpPr>
        <p:spPr/>
        <p:txBody>
          <a:bodyPr/>
          <a:lstStyle/>
          <a:p>
            <a:pPr rtl="0"/>
            <a:endParaRPr lang="de-DE" noProof="0"/>
          </a:p>
        </p:txBody>
      </p:sp>
      <p:sp>
        <p:nvSpPr>
          <p:cNvPr id="4" name="Slide Number Placeholder 3"/>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78274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7636069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rtl="0"/>
            <a:fld id="{68BEABDA-98C7-4D1F-B6BB-CA7E2F630F9B}" type="datetime1">
              <a:rPr lang="de-DE" noProof="0" smtClean="0"/>
              <a:t>07.11.24</a:t>
            </a:fld>
            <a:endParaRPr lang="de-DE" noProof="0"/>
          </a:p>
        </p:txBody>
      </p:sp>
      <p:sp>
        <p:nvSpPr>
          <p:cNvPr id="6" name="Footer Placeholder 5"/>
          <p:cNvSpPr>
            <a:spLocks noGrp="1"/>
          </p:cNvSpPr>
          <p:nvPr>
            <p:ph type="ftr" sz="quarter" idx="11"/>
          </p:nvPr>
        </p:nvSpPr>
        <p:spPr/>
        <p:txBody>
          <a:bodyPr/>
          <a:lstStyle/>
          <a:p>
            <a:pPr rtl="0"/>
            <a:endParaRPr lang="de-DE" noProof="0"/>
          </a:p>
        </p:txBody>
      </p:sp>
      <p:sp>
        <p:nvSpPr>
          <p:cNvPr id="7" name="Slide Number Placeholder 6"/>
          <p:cNvSpPr>
            <a:spLocks noGrp="1"/>
          </p:cNvSpPr>
          <p:nvPr>
            <p:ph type="sldNum" sz="quarter" idx="12"/>
          </p:nvPr>
        </p:nvSpPr>
        <p:spPr/>
        <p:txBody>
          <a:body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29077774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8BEABDA-98C7-4D1F-B6BB-CA7E2F630F9B}" type="datetime1">
              <a:rPr lang="de-DE" noProof="0" smtClean="0"/>
              <a:t>07.11.24</a:t>
            </a:fld>
            <a:endParaRPr lang="de-DE" noProof="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de-DE"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3A98EE3D-8CD1-4C3F-BD1C-C98C9596463C}" type="slidenum">
              <a:rPr lang="de-DE" noProof="0" smtClean="0"/>
              <a:t>‹Nr.›</a:t>
            </a:fld>
            <a:endParaRPr lang="de-DE" noProof="0"/>
          </a:p>
        </p:txBody>
      </p:sp>
    </p:spTree>
    <p:extLst>
      <p:ext uri="{BB962C8B-B14F-4D97-AF65-F5344CB8AC3E}">
        <p14:creationId xmlns:p14="http://schemas.microsoft.com/office/powerpoint/2010/main" val="2505230685"/>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xmlns:a16="http://schemas.microsoft.com/office/drawing/2014/main">
                  <a:solidFill>
                    <a:srgbClr val="FFFFFF"/>
                  </a:solidFill>
                </a14:hiddenFill>
              </a:ext>
            </a:extLst>
          </p:spPr>
        </p:pic>
      </p:grpSp>
      <p:pic>
        <p:nvPicPr>
          <p:cNvPr id="5" name="Bild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alphaModFix amt="30000"/>
            <a:extLst>
              <a:ext uri="{28A0092B-C50C-407E-A947-70E740481C1C}">
                <a14:useLocalDpi xmlns:a14="http://schemas.microsoft.com/office/drawing/2010/main" val="0"/>
              </a:ext>
            </a:extLst>
          </a:blip>
          <a:srcRect r="30"/>
          <a:stretch/>
        </p:blipFill>
        <p:spPr>
          <a:xfrm>
            <a:off x="-667" y="10"/>
            <a:ext cx="12188389" cy="6857990"/>
          </a:xfrm>
          <a:prstGeom prst="rect">
            <a:avLst/>
          </a:prstGeom>
        </p:spPr>
      </p:pic>
      <p:grpSp>
        <p:nvGrpSpPr>
          <p:cNvPr id="14" name="Group 13">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18"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19"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0"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1"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2"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3"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4"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5"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6"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7"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8"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29"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30"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31"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32"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33"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34"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35"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sp>
            <p:nvSpPr>
              <p:cNvPr id="36"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de-DE"/>
              </a:p>
            </p:txBody>
          </p:sp>
        </p:grpSp>
      </p:grpSp>
      <p:sp>
        <p:nvSpPr>
          <p:cNvPr id="3" name="Untertitel 2">
            <a:extLst>
              <a:ext uri="{FF2B5EF4-FFF2-40B4-BE49-F238E27FC236}">
                <a16:creationId xmlns:a16="http://schemas.microsoft.com/office/drawing/2014/main" id="{DB93FB3F-A8D4-46D3-A1C6-C79C64563729}"/>
              </a:ext>
            </a:extLst>
          </p:cNvPr>
          <p:cNvSpPr>
            <a:spLocks noGrp="1"/>
          </p:cNvSpPr>
          <p:nvPr>
            <p:ph type="subTitle" idx="1"/>
          </p:nvPr>
        </p:nvSpPr>
        <p:spPr>
          <a:xfrm>
            <a:off x="2667001" y="3602038"/>
            <a:ext cx="6857999" cy="953029"/>
          </a:xfrm>
        </p:spPr>
        <p:txBody>
          <a:bodyPr rtlCol="0">
            <a:normAutofit/>
          </a:bodyPr>
          <a:lstStyle/>
          <a:p>
            <a:pPr algn="ctr" rtl="0"/>
            <a:r>
              <a:rPr lang="de-DE" err="1"/>
              <a:t>Aahil</a:t>
            </a:r>
            <a:r>
              <a:rPr lang="de-DE"/>
              <a:t> Mohammad, </a:t>
            </a:r>
            <a:r>
              <a:rPr lang="de-DE" err="1"/>
              <a:t>Batuhan</a:t>
            </a:r>
            <a:r>
              <a:rPr lang="de-DE"/>
              <a:t> Dag, Fabio </a:t>
            </a:r>
            <a:r>
              <a:rPr lang="de-DE" err="1"/>
              <a:t>Sapia</a:t>
            </a:r>
            <a:r>
              <a:rPr lang="de-DE"/>
              <a:t>, Richard Gietzelt</a:t>
            </a:r>
          </a:p>
        </p:txBody>
      </p:sp>
      <p:pic>
        <p:nvPicPr>
          <p:cNvPr id="6146" name="Picture 2" descr="Monopoly Logo | 01 - PNG Logo Vector Brand Downloads (SVG, EPS)">
            <a:extLst>
              <a:ext uri="{FF2B5EF4-FFF2-40B4-BE49-F238E27FC236}">
                <a16:creationId xmlns:a16="http://schemas.microsoft.com/office/drawing/2014/main" id="{4C8E0382-B39E-8FAA-9FA6-EDC85F12A4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2378" y="1469569"/>
            <a:ext cx="5512709" cy="207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BEF4F-6A57-BBB5-7EF1-64686C0E920D}"/>
            </a:ext>
          </a:extLst>
        </p:cNvPr>
        <p:cNvGrpSpPr/>
        <p:nvPr/>
      </p:nvGrpSpPr>
      <p:grpSpPr>
        <a:xfrm>
          <a:off x="0" y="0"/>
          <a:ext cx="0" cy="0"/>
          <a:chOff x="0" y="0"/>
          <a:chExt cx="0" cy="0"/>
        </a:xfrm>
      </p:grpSpPr>
      <p:pic>
        <p:nvPicPr>
          <p:cNvPr id="1028"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93D79738-6BA3-C894-A4B5-CF988EB4B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3A642A2-3C1E-52FF-9DA9-898A348679FA}"/>
              </a:ext>
            </a:extLst>
          </p:cNvPr>
          <p:cNvSpPr>
            <a:spLocks noGrp="1"/>
          </p:cNvSpPr>
          <p:nvPr>
            <p:ph type="title"/>
          </p:nvPr>
        </p:nvSpPr>
        <p:spPr>
          <a:xfrm>
            <a:off x="1718470" y="-284501"/>
            <a:ext cx="9905998" cy="1478570"/>
          </a:xfrm>
        </p:spPr>
        <p:txBody>
          <a:bodyPr/>
          <a:lstStyle/>
          <a:p>
            <a:r>
              <a:rPr lang="de-DE" b="1" dirty="0">
                <a:solidFill>
                  <a:schemeClr val="bg1"/>
                </a:solidFill>
                <a:latin typeface="Arial" panose="020B0604020202020204" pitchFamily="34" charset="0"/>
                <a:cs typeface="Arial" panose="020B0604020202020204" pitchFamily="34" charset="0"/>
              </a:rPr>
              <a:t>Agenda</a:t>
            </a:r>
          </a:p>
        </p:txBody>
      </p:sp>
      <p:sp>
        <p:nvSpPr>
          <p:cNvPr id="3" name="Inhaltsplatzhalter 2">
            <a:extLst>
              <a:ext uri="{FF2B5EF4-FFF2-40B4-BE49-F238E27FC236}">
                <a16:creationId xmlns:a16="http://schemas.microsoft.com/office/drawing/2014/main" id="{CDF4EFEE-7E71-FFDA-C076-39271304ABCD}"/>
              </a:ext>
            </a:extLst>
          </p:cNvPr>
          <p:cNvSpPr>
            <a:spLocks noGrp="1"/>
          </p:cNvSpPr>
          <p:nvPr>
            <p:ph idx="1"/>
          </p:nvPr>
        </p:nvSpPr>
        <p:spPr>
          <a:xfrm>
            <a:off x="1718470" y="1194069"/>
            <a:ext cx="9905999" cy="3868482"/>
          </a:xfrm>
        </p:spPr>
        <p:txBody>
          <a:bodyPr>
            <a:noAutofit/>
          </a:bodyPr>
          <a:lstStyle/>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Spielablauf</a:t>
            </a:r>
          </a:p>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Data Dictionary</a:t>
            </a:r>
          </a:p>
          <a:p>
            <a:pPr marL="457200" indent="-457200">
              <a:lnSpc>
                <a:spcPct val="150000"/>
              </a:lnSpc>
              <a:buFont typeface="+mj-lt"/>
              <a:buAutoNum type="arabicPeriod"/>
            </a:pPr>
            <a:r>
              <a:rPr lang="de-DE" sz="2800" b="1" dirty="0">
                <a:solidFill>
                  <a:srgbClr val="FF0000"/>
                </a:solidFill>
                <a:latin typeface="Arial" panose="020B0604020202020204" pitchFamily="34" charset="0"/>
                <a:cs typeface="Arial" panose="020B0604020202020204" pitchFamily="34" charset="0"/>
              </a:rPr>
              <a:t>Klassendiagramm</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Sequenzdiagramm für</a:t>
            </a:r>
          </a:p>
          <a:p>
            <a:pPr lvl="1">
              <a:lnSpc>
                <a:spcPct val="150000"/>
              </a:lnSpc>
            </a:pPr>
            <a:r>
              <a:rPr lang="de-DE" sz="2800" b="1" dirty="0">
                <a:solidFill>
                  <a:schemeClr val="bg1"/>
                </a:solidFill>
                <a:latin typeface="Arial" panose="020B0604020202020204" pitchFamily="34" charset="0"/>
                <a:cs typeface="Arial" panose="020B0604020202020204" pitchFamily="34" charset="0"/>
              </a:rPr>
              <a:t>Würfeln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Ziehen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Aktion ausführen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Alles zusammen</a:t>
            </a:r>
          </a:p>
        </p:txBody>
      </p:sp>
    </p:spTree>
    <p:extLst>
      <p:ext uri="{BB962C8B-B14F-4D97-AF65-F5344CB8AC3E}">
        <p14:creationId xmlns:p14="http://schemas.microsoft.com/office/powerpoint/2010/main" val="338439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85D24-B310-B171-293E-254ADAC282CE}"/>
            </a:ext>
          </a:extLst>
        </p:cNvPr>
        <p:cNvGrpSpPr/>
        <p:nvPr/>
      </p:nvGrpSpPr>
      <p:grpSpPr>
        <a:xfrm>
          <a:off x="0" y="0"/>
          <a:ext cx="0" cy="0"/>
          <a:chOff x="0" y="0"/>
          <a:chExt cx="0" cy="0"/>
        </a:xfrm>
      </p:grpSpPr>
      <p:pic>
        <p:nvPicPr>
          <p:cNvPr id="1028"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F7ACDA5B-6D96-3456-F4C2-55870ACA5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4F199BF-80F8-B66C-BA27-BD09FA96B6F7}"/>
              </a:ext>
            </a:extLst>
          </p:cNvPr>
          <p:cNvSpPr>
            <a:spLocks noGrp="1"/>
          </p:cNvSpPr>
          <p:nvPr>
            <p:ph type="title"/>
          </p:nvPr>
        </p:nvSpPr>
        <p:spPr>
          <a:xfrm>
            <a:off x="1718470" y="-284501"/>
            <a:ext cx="9905998" cy="1478570"/>
          </a:xfrm>
        </p:spPr>
        <p:txBody>
          <a:bodyPr/>
          <a:lstStyle/>
          <a:p>
            <a:r>
              <a:rPr lang="de-DE" b="1" dirty="0">
                <a:solidFill>
                  <a:schemeClr val="bg1"/>
                </a:solidFill>
                <a:latin typeface="Arial" panose="020B0604020202020204" pitchFamily="34" charset="0"/>
                <a:cs typeface="Arial" panose="020B0604020202020204" pitchFamily="34" charset="0"/>
              </a:rPr>
              <a:t>Agenda</a:t>
            </a:r>
          </a:p>
        </p:txBody>
      </p:sp>
      <p:sp>
        <p:nvSpPr>
          <p:cNvPr id="3" name="Inhaltsplatzhalter 2">
            <a:extLst>
              <a:ext uri="{FF2B5EF4-FFF2-40B4-BE49-F238E27FC236}">
                <a16:creationId xmlns:a16="http://schemas.microsoft.com/office/drawing/2014/main" id="{4F46DF6A-6D43-1C98-578C-518B78F94222}"/>
              </a:ext>
            </a:extLst>
          </p:cNvPr>
          <p:cNvSpPr>
            <a:spLocks noGrp="1"/>
          </p:cNvSpPr>
          <p:nvPr>
            <p:ph idx="1"/>
          </p:nvPr>
        </p:nvSpPr>
        <p:spPr>
          <a:xfrm>
            <a:off x="1718470" y="1194069"/>
            <a:ext cx="9905999" cy="3868482"/>
          </a:xfrm>
        </p:spPr>
        <p:txBody>
          <a:bodyPr>
            <a:noAutofit/>
          </a:bodyPr>
          <a:lstStyle/>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Spielablauf</a:t>
            </a:r>
          </a:p>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Data Dictionary</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Klassendiagramm</a:t>
            </a:r>
          </a:p>
          <a:p>
            <a:pPr marL="457200" indent="-457200">
              <a:lnSpc>
                <a:spcPct val="150000"/>
              </a:lnSpc>
              <a:buFont typeface="+mj-lt"/>
              <a:buAutoNum type="arabicPeriod"/>
            </a:pPr>
            <a:r>
              <a:rPr lang="de-DE" sz="2800" b="1" dirty="0">
                <a:solidFill>
                  <a:srgbClr val="FF0000"/>
                </a:solidFill>
                <a:latin typeface="Arial" panose="020B0604020202020204" pitchFamily="34" charset="0"/>
                <a:cs typeface="Arial" panose="020B0604020202020204" pitchFamily="34" charset="0"/>
              </a:rPr>
              <a:t>Sequenzdiagramm für</a:t>
            </a:r>
          </a:p>
          <a:p>
            <a:pPr lvl="1">
              <a:lnSpc>
                <a:spcPct val="150000"/>
              </a:lnSpc>
            </a:pPr>
            <a:r>
              <a:rPr lang="de-DE" sz="2800" b="1" dirty="0">
                <a:solidFill>
                  <a:schemeClr val="bg1"/>
                </a:solidFill>
                <a:latin typeface="Arial" panose="020B0604020202020204" pitchFamily="34" charset="0"/>
                <a:cs typeface="Arial" panose="020B0604020202020204" pitchFamily="34" charset="0"/>
              </a:rPr>
              <a:t>Würfeln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Ziehen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Aktion ausführen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Alles zusammen</a:t>
            </a:r>
          </a:p>
        </p:txBody>
      </p:sp>
    </p:spTree>
    <p:extLst>
      <p:ext uri="{BB962C8B-B14F-4D97-AF65-F5344CB8AC3E}">
        <p14:creationId xmlns:p14="http://schemas.microsoft.com/office/powerpoint/2010/main" val="138018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747436-4E96-CD1B-293D-76F44DBE8984}"/>
            </a:ext>
          </a:extLst>
        </p:cNvPr>
        <p:cNvGrpSpPr/>
        <p:nvPr/>
      </p:nvGrpSpPr>
      <p:grpSpPr>
        <a:xfrm>
          <a:off x="0" y="0"/>
          <a:ext cx="0" cy="0"/>
          <a:chOff x="0" y="0"/>
          <a:chExt cx="0" cy="0"/>
        </a:xfrm>
      </p:grpSpPr>
      <p:sp useBgFill="1">
        <p:nvSpPr>
          <p:cNvPr id="50" name="Rectangle 5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5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5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5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6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7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grpSp>
      <p:pic>
        <p:nvPicPr>
          <p:cNvPr id="8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4="http://schemas.microsoft.com/office/drawing/2010/main" xmlns:dgm="http://schemas.openxmlformats.org/drawingml/2006/diagram" xmlns:p14="http://schemas.microsoft.com/office/powerpoint/2010/main" xmlns:a16="http://schemas.microsoft.com/office/drawing/2014/main">
                <a:solidFill>
                  <a:srgbClr val="FFFFFF"/>
                </a:solidFill>
              </a14:hiddenFill>
            </a:ext>
          </a:extLst>
        </p:spPr>
      </p:pic>
      <p:sp>
        <p:nvSpPr>
          <p:cNvPr id="86" name="Rectangle 8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9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10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grpSp>
      <p:pic>
        <p:nvPicPr>
          <p:cNvPr id="11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4="http://schemas.microsoft.com/office/drawing/2010/main" xmlns:dgm="http://schemas.openxmlformats.org/drawingml/2006/diagram" xmlns:p14="http://schemas.microsoft.com/office/powerpoint/2010/main" xmlns:a16="http://schemas.microsoft.com/office/drawing/2014/main">
                <a:solidFill>
                  <a:srgbClr val="FFFFFF"/>
                </a:solidFill>
              </a14:hiddenFill>
            </a:ext>
          </a:extLst>
        </p:spPr>
      </p:pic>
      <p:pic>
        <p:nvPicPr>
          <p:cNvPr id="13314" name="Picture 2" descr="Blanko Monopoly Brettspiel Vorlage Custom Monopoly Template Spiel Digitaler  Download komplett bearbeitbar pdf &amp; microsoft Publisher - Etsy.de">
            <a:extLst>
              <a:ext uri="{FF2B5EF4-FFF2-40B4-BE49-F238E27FC236}">
                <a16:creationId xmlns:a16="http://schemas.microsoft.com/office/drawing/2014/main" id="{C030C9DB-132B-84CA-1E27-3DD1F1785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17" y="0"/>
            <a:ext cx="12256492"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Inhaltsplatzhalter 2">
            <a:extLst>
              <a:ext uri="{FF2B5EF4-FFF2-40B4-BE49-F238E27FC236}">
                <a16:creationId xmlns:a16="http://schemas.microsoft.com/office/drawing/2014/main" id="{9CD8C74C-3564-26F8-CB43-5D0DF0320EEE}"/>
              </a:ext>
            </a:extLst>
          </p:cNvPr>
          <p:cNvGraphicFramePr>
            <a:graphicFrameLocks noGrp="1"/>
          </p:cNvGraphicFramePr>
          <p:nvPr>
            <p:ph idx="1"/>
            <p:extLst>
              <p:ext uri="{D42A27DB-BD31-4B8C-83A1-F6EECF244321}">
                <p14:modId xmlns:p14="http://schemas.microsoft.com/office/powerpoint/2010/main" val="3172793908"/>
              </p:ext>
            </p:extLst>
          </p:nvPr>
        </p:nvGraphicFramePr>
        <p:xfrm>
          <a:off x="1751151" y="625204"/>
          <a:ext cx="9200529" cy="6115104"/>
        </p:xfrm>
        <a:graphic>
          <a:graphicData uri="http://schemas.openxmlformats.org/drawingml/2006/table">
            <a:tbl>
              <a:tblPr firstRow="1" bandRow="1">
                <a:tableStyleId>{073A0DAA-6AF3-43AB-8588-CEC1D06C72B9}</a:tableStyleId>
              </a:tblPr>
              <a:tblGrid>
                <a:gridCol w="4587576">
                  <a:extLst>
                    <a:ext uri="{9D8B030D-6E8A-4147-A177-3AD203B41FA5}">
                      <a16:colId xmlns:a16="http://schemas.microsoft.com/office/drawing/2014/main" val="4288602647"/>
                    </a:ext>
                  </a:extLst>
                </a:gridCol>
                <a:gridCol w="4612953">
                  <a:extLst>
                    <a:ext uri="{9D8B030D-6E8A-4147-A177-3AD203B41FA5}">
                      <a16:colId xmlns:a16="http://schemas.microsoft.com/office/drawing/2014/main" val="4197259897"/>
                    </a:ext>
                  </a:extLst>
                </a:gridCol>
              </a:tblGrid>
              <a:tr h="232634">
                <a:tc>
                  <a:txBody>
                    <a:bodyPr/>
                    <a:lstStyle/>
                    <a:p>
                      <a:r>
                        <a:rPr lang="de-DE" sz="900"/>
                        <a:t>Geschäftsprozess, Funktion</a:t>
                      </a:r>
                    </a:p>
                  </a:txBody>
                  <a:tcPr marL="47090" marR="47090" marT="23545" marB="23545" anchor="ctr"/>
                </a:tc>
                <a:tc>
                  <a:txBody>
                    <a:bodyPr/>
                    <a:lstStyle/>
                    <a:p>
                      <a:r>
                        <a:rPr lang="de-DE" sz="900"/>
                        <a:t>Würfeln</a:t>
                      </a:r>
                    </a:p>
                  </a:txBody>
                  <a:tcPr marL="47090" marR="47090" marT="23545" marB="23545" anchor="ctr"/>
                </a:tc>
                <a:extLst>
                  <a:ext uri="{0D108BD9-81ED-4DB2-BD59-A6C34878D82A}">
                    <a16:rowId xmlns:a16="http://schemas.microsoft.com/office/drawing/2014/main" val="1583715898"/>
                  </a:ext>
                </a:extLst>
              </a:tr>
              <a:tr h="751360">
                <a:tc>
                  <a:txBody>
                    <a:bodyPr/>
                    <a:lstStyle/>
                    <a:p>
                      <a:r>
                        <a:rPr lang="de-DE" sz="1600" dirty="0"/>
                        <a:t>Ziel, Ergebnisse</a:t>
                      </a:r>
                    </a:p>
                  </a:txBody>
                  <a:tcPr marL="47090" marR="47090" marT="23545" marB="23545" anchor="ctr"/>
                </a:tc>
                <a:tc>
                  <a:txBody>
                    <a:bodyPr/>
                    <a:lstStyle/>
                    <a:p>
                      <a:r>
                        <a:rPr lang="de-DE" sz="1600"/>
                        <a:t>Zufällige Bestimmung der Augenzahl für den Spielzug unter Berücksichtigung von Spielregeln und Sonderfällen (z.B. Gefängnis).</a:t>
                      </a:r>
                    </a:p>
                  </a:txBody>
                  <a:tcPr marL="47090" marR="47090" marT="23545" marB="23545" anchor="ctr"/>
                </a:tc>
                <a:extLst>
                  <a:ext uri="{0D108BD9-81ED-4DB2-BD59-A6C34878D82A}">
                    <a16:rowId xmlns:a16="http://schemas.microsoft.com/office/drawing/2014/main" val="2787249372"/>
                  </a:ext>
                </a:extLst>
              </a:tr>
              <a:tr h="280748">
                <a:tc>
                  <a:txBody>
                    <a:bodyPr/>
                    <a:lstStyle/>
                    <a:p>
                      <a:r>
                        <a:rPr lang="de-DE" sz="1600" dirty="0"/>
                        <a:t>Akteure</a:t>
                      </a:r>
                    </a:p>
                  </a:txBody>
                  <a:tcPr marL="47090" marR="47090" marT="23545" marB="23545" anchor="ctr"/>
                </a:tc>
                <a:tc>
                  <a:txBody>
                    <a:bodyPr/>
                    <a:lstStyle/>
                    <a:p>
                      <a:r>
                        <a:rPr lang="de-DE" sz="1600"/>
                        <a:t>Spieler, Würfel, Spielregeln, Gefängnis</a:t>
                      </a:r>
                    </a:p>
                  </a:txBody>
                  <a:tcPr marL="47090" marR="47090" marT="23545" marB="23545" anchor="ctr"/>
                </a:tc>
                <a:extLst>
                  <a:ext uri="{0D108BD9-81ED-4DB2-BD59-A6C34878D82A}">
                    <a16:rowId xmlns:a16="http://schemas.microsoft.com/office/drawing/2014/main" val="3486746094"/>
                  </a:ext>
                </a:extLst>
              </a:tr>
              <a:tr h="280748">
                <a:tc>
                  <a:txBody>
                    <a:bodyPr/>
                    <a:lstStyle/>
                    <a:p>
                      <a:r>
                        <a:rPr lang="de-DE" sz="1600" dirty="0"/>
                        <a:t>Vorbedingungen</a:t>
                      </a:r>
                    </a:p>
                  </a:txBody>
                  <a:tcPr marL="47090" marR="47090" marT="23545" marB="23545" anchor="ctr"/>
                </a:tc>
                <a:tc>
                  <a:txBody>
                    <a:bodyPr/>
                    <a:lstStyle/>
                    <a:p>
                      <a:r>
                        <a:rPr lang="de-DE" sz="1600"/>
                        <a:t>Der Spieler ist an der Reihe.</a:t>
                      </a:r>
                    </a:p>
                  </a:txBody>
                  <a:tcPr marL="47090" marR="47090" marT="23545" marB="23545" anchor="ctr"/>
                </a:tc>
                <a:extLst>
                  <a:ext uri="{0D108BD9-81ED-4DB2-BD59-A6C34878D82A}">
                    <a16:rowId xmlns:a16="http://schemas.microsoft.com/office/drawing/2014/main" val="184993593"/>
                  </a:ext>
                </a:extLst>
              </a:tr>
              <a:tr h="280748">
                <a:tc>
                  <a:txBody>
                    <a:bodyPr/>
                    <a:lstStyle/>
                    <a:p>
                      <a:r>
                        <a:rPr lang="de-DE" sz="1600" dirty="0"/>
                        <a:t>Auslösendes Ereignis</a:t>
                      </a:r>
                    </a:p>
                  </a:txBody>
                  <a:tcPr marL="47090" marR="47090" marT="23545" marB="23545" anchor="ctr"/>
                </a:tc>
                <a:tc>
                  <a:txBody>
                    <a:bodyPr/>
                    <a:lstStyle/>
                    <a:p>
                      <a:r>
                        <a:rPr lang="de-DE" sz="1600"/>
                        <a:t>Der Spieler würfelt.</a:t>
                      </a:r>
                    </a:p>
                  </a:txBody>
                  <a:tcPr marL="47090" marR="47090" marT="23545" marB="23545" anchor="ctr"/>
                </a:tc>
                <a:extLst>
                  <a:ext uri="{0D108BD9-81ED-4DB2-BD59-A6C34878D82A}">
                    <a16:rowId xmlns:a16="http://schemas.microsoft.com/office/drawing/2014/main" val="3168503420"/>
                  </a:ext>
                </a:extLst>
              </a:tr>
              <a:tr h="280748">
                <a:tc>
                  <a:txBody>
                    <a:bodyPr/>
                    <a:lstStyle/>
                    <a:p>
                      <a:r>
                        <a:rPr lang="de-DE" sz="1600" dirty="0"/>
                        <a:t>Nachbedingung bei Erfolg</a:t>
                      </a:r>
                    </a:p>
                  </a:txBody>
                  <a:tcPr marL="47090" marR="47090" marT="23545" marB="23545" anchor="ctr"/>
                </a:tc>
                <a:tc>
                  <a:txBody>
                    <a:bodyPr/>
                    <a:lstStyle/>
                    <a:p>
                      <a:r>
                        <a:rPr lang="de-DE" sz="1600"/>
                        <a:t>Die Würfel zeigen eine gültige Augenzahl.</a:t>
                      </a:r>
                    </a:p>
                  </a:txBody>
                  <a:tcPr marL="47090" marR="47090" marT="23545" marB="23545" anchor="ctr"/>
                </a:tc>
                <a:extLst>
                  <a:ext uri="{0D108BD9-81ED-4DB2-BD59-A6C34878D82A}">
                    <a16:rowId xmlns:a16="http://schemas.microsoft.com/office/drawing/2014/main" val="2395569168"/>
                  </a:ext>
                </a:extLst>
              </a:tr>
              <a:tr h="280748">
                <a:tc>
                  <a:txBody>
                    <a:bodyPr/>
                    <a:lstStyle/>
                    <a:p>
                      <a:r>
                        <a:rPr lang="de-DE" sz="1600" dirty="0"/>
                        <a:t>Nachbedingung bei Fehlschlag</a:t>
                      </a:r>
                    </a:p>
                  </a:txBody>
                  <a:tcPr marL="47090" marR="47090" marT="23545" marB="23545" anchor="ctr"/>
                </a:tc>
                <a:tc>
                  <a:txBody>
                    <a:bodyPr/>
                    <a:lstStyle/>
                    <a:p>
                      <a:r>
                        <a:rPr lang="de-DE" sz="1600"/>
                        <a:t>-</a:t>
                      </a:r>
                    </a:p>
                  </a:txBody>
                  <a:tcPr marL="47090" marR="47090" marT="23545" marB="23545" anchor="ctr"/>
                </a:tc>
                <a:extLst>
                  <a:ext uri="{0D108BD9-81ED-4DB2-BD59-A6C34878D82A}">
                    <a16:rowId xmlns:a16="http://schemas.microsoft.com/office/drawing/2014/main" val="493988455"/>
                  </a:ext>
                </a:extLst>
              </a:tr>
              <a:tr h="280748">
                <a:tc>
                  <a:txBody>
                    <a:bodyPr/>
                    <a:lstStyle/>
                    <a:p>
                      <a:r>
                        <a:rPr lang="de-DE" sz="1600" dirty="0"/>
                        <a:t>Eingehende Daten</a:t>
                      </a:r>
                    </a:p>
                  </a:txBody>
                  <a:tcPr marL="47090" marR="47090" marT="23545" marB="23545" anchor="ctr"/>
                </a:tc>
                <a:tc>
                  <a:txBody>
                    <a:bodyPr/>
                    <a:lstStyle/>
                    <a:p>
                      <a:r>
                        <a:rPr lang="de-DE" sz="1600"/>
                        <a:t>-</a:t>
                      </a:r>
                    </a:p>
                  </a:txBody>
                  <a:tcPr marL="47090" marR="47090" marT="23545" marB="23545" anchor="ctr"/>
                </a:tc>
                <a:extLst>
                  <a:ext uri="{0D108BD9-81ED-4DB2-BD59-A6C34878D82A}">
                    <a16:rowId xmlns:a16="http://schemas.microsoft.com/office/drawing/2014/main" val="1875094964"/>
                  </a:ext>
                </a:extLst>
              </a:tr>
              <a:tr h="516054">
                <a:tc>
                  <a:txBody>
                    <a:bodyPr/>
                    <a:lstStyle/>
                    <a:p>
                      <a:r>
                        <a:rPr lang="de-DE" sz="1600" dirty="0"/>
                        <a:t>Ausgehende Daten</a:t>
                      </a:r>
                    </a:p>
                  </a:txBody>
                  <a:tcPr marL="47090" marR="47090" marT="23545" marB="23545" anchor="ctr"/>
                </a:tc>
                <a:tc>
                  <a:txBody>
                    <a:bodyPr/>
                    <a:lstStyle/>
                    <a:p>
                      <a:r>
                        <a:rPr lang="de-DE" sz="1600"/>
                        <a:t>Augenzahl, Information über Doppelte Würfel, ggf. Information über Gefängnisstatus</a:t>
                      </a:r>
                    </a:p>
                  </a:txBody>
                  <a:tcPr marL="47090" marR="47090" marT="23545" marB="23545" anchor="ctr"/>
                </a:tc>
                <a:extLst>
                  <a:ext uri="{0D108BD9-81ED-4DB2-BD59-A6C34878D82A}">
                    <a16:rowId xmlns:a16="http://schemas.microsoft.com/office/drawing/2014/main" val="3161398803"/>
                  </a:ext>
                </a:extLst>
              </a:tr>
              <a:tr h="2163196">
                <a:tc>
                  <a:txBody>
                    <a:bodyPr/>
                    <a:lstStyle/>
                    <a:p>
                      <a:r>
                        <a:rPr lang="de-DE" sz="1600" dirty="0"/>
                        <a:t>Ablauf</a:t>
                      </a:r>
                    </a:p>
                  </a:txBody>
                  <a:tcPr marL="47090" marR="47090" marT="23545" marB="23545" anchor="ctr"/>
                </a:tc>
                <a:tc>
                  <a:txBody>
                    <a:bodyPr/>
                    <a:lstStyle/>
                    <a:p>
                      <a:r>
                        <a:rPr lang="de-DE" sz="1600" dirty="0"/>
                        <a:t>1. Der Spieler nimmt die Würfel,  2. Der Spieler würfelt, 3. Die Augenzahl jedes Würfels wird ermittelt, 4. Die Summe der Augenzahlen wird berechnet, 5.  Es wird geprüft, ob die Würfel gleiche Augenzahl zeigen (Doppelte), 6. Die Spielregeln werden konsultiert (z.B. bezüglich der maximalen Anzahl an Doppelten Würfen), 7. Falls der Spieler im Gefängnis ist, wird der Gefängnisstatus aktualisiert (z.B. Anzahl der Versuche, durch Würfeln freizukommen).</a:t>
                      </a:r>
                    </a:p>
                  </a:txBody>
                  <a:tcPr marL="47090" marR="47090" marT="23545" marB="23545" anchor="ctr"/>
                </a:tc>
                <a:extLst>
                  <a:ext uri="{0D108BD9-81ED-4DB2-BD59-A6C34878D82A}">
                    <a16:rowId xmlns:a16="http://schemas.microsoft.com/office/drawing/2014/main" val="1807227797"/>
                  </a:ext>
                </a:extLst>
              </a:tr>
              <a:tr h="280748">
                <a:tc>
                  <a:txBody>
                    <a:bodyPr/>
                    <a:lstStyle/>
                    <a:p>
                      <a:r>
                        <a:rPr lang="de-DE" sz="1600"/>
                        <a:t>Erweiterungen</a:t>
                      </a:r>
                    </a:p>
                  </a:txBody>
                  <a:tcPr marL="47090" marR="47090" marT="23545" marB="23545" anchor="ctr"/>
                </a:tc>
                <a:tc>
                  <a:txBody>
                    <a:bodyPr/>
                    <a:lstStyle/>
                    <a:p>
                      <a:r>
                        <a:rPr lang="de-DE" sz="1600" dirty="0"/>
                        <a:t>-</a:t>
                      </a:r>
                    </a:p>
                  </a:txBody>
                  <a:tcPr marL="47090" marR="47090" marT="23545" marB="23545" anchor="ctr"/>
                </a:tc>
                <a:extLst>
                  <a:ext uri="{0D108BD9-81ED-4DB2-BD59-A6C34878D82A}">
                    <a16:rowId xmlns:a16="http://schemas.microsoft.com/office/drawing/2014/main" val="2654090421"/>
                  </a:ext>
                </a:extLst>
              </a:tr>
              <a:tr h="280748">
                <a:tc>
                  <a:txBody>
                    <a:bodyPr/>
                    <a:lstStyle/>
                    <a:p>
                      <a:r>
                        <a:rPr lang="de-DE" sz="1600"/>
                        <a:t>Alternativen</a:t>
                      </a:r>
                    </a:p>
                  </a:txBody>
                  <a:tcPr marL="47090" marR="47090" marT="23545" marB="23545" anchor="ctr"/>
                </a:tc>
                <a:tc>
                  <a:txBody>
                    <a:bodyPr/>
                    <a:lstStyle/>
                    <a:p>
                      <a:r>
                        <a:rPr lang="de-DE" sz="1600" dirty="0"/>
                        <a:t>-</a:t>
                      </a:r>
                    </a:p>
                  </a:txBody>
                  <a:tcPr marL="47090" marR="47090" marT="23545" marB="23545" anchor="ctr"/>
                </a:tc>
                <a:extLst>
                  <a:ext uri="{0D108BD9-81ED-4DB2-BD59-A6C34878D82A}">
                    <a16:rowId xmlns:a16="http://schemas.microsoft.com/office/drawing/2014/main" val="2974698605"/>
                  </a:ext>
                </a:extLst>
              </a:tr>
            </a:tbl>
          </a:graphicData>
        </a:graphic>
      </p:graphicFrame>
      <p:sp>
        <p:nvSpPr>
          <p:cNvPr id="6" name="Textfeld 5">
            <a:extLst>
              <a:ext uri="{FF2B5EF4-FFF2-40B4-BE49-F238E27FC236}">
                <a16:creationId xmlns:a16="http://schemas.microsoft.com/office/drawing/2014/main" id="{88608794-9846-A167-9E12-69D8BDA77065}"/>
              </a:ext>
            </a:extLst>
          </p:cNvPr>
          <p:cNvSpPr txBox="1"/>
          <p:nvPr/>
        </p:nvSpPr>
        <p:spPr>
          <a:xfrm>
            <a:off x="2871223" y="151275"/>
            <a:ext cx="5826997" cy="400110"/>
          </a:xfrm>
          <a:prstGeom prst="rect">
            <a:avLst/>
          </a:prstGeom>
          <a:noFill/>
        </p:spPr>
        <p:txBody>
          <a:bodyPr wrap="square" rtlCol="0">
            <a:spAutoFit/>
          </a:bodyPr>
          <a:lstStyle/>
          <a:p>
            <a:r>
              <a:rPr lang="de-DE" sz="2000" b="1" i="0" u="sng" strike="noStrike" cap="all" dirty="0">
                <a:effectLst/>
                <a:latin typeface="Arial" panose="020B0604020202020204" pitchFamily="34" charset="0"/>
                <a:cs typeface="Arial" panose="020B0604020202020204" pitchFamily="34" charset="0"/>
              </a:rPr>
              <a:t>Use Case Tabelle für Würfeln</a:t>
            </a:r>
            <a:r>
              <a:rPr lang="de-DE" sz="2000" b="1" i="0" u="sng" dirty="0">
                <a:effectLst/>
                <a:latin typeface="Arial" panose="020B0604020202020204" pitchFamily="34" charset="0"/>
                <a:cs typeface="Arial" panose="020B0604020202020204" pitchFamily="34" charset="0"/>
              </a:rPr>
              <a:t>​</a:t>
            </a:r>
            <a:endParaRPr lang="de-DE"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299389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5B719F-1031-03CE-75B1-BC62B52EBF52}"/>
            </a:ext>
          </a:extLst>
        </p:cNvPr>
        <p:cNvGrpSpPr/>
        <p:nvPr/>
      </p:nvGrpSpPr>
      <p:grpSpPr>
        <a:xfrm>
          <a:off x="0" y="0"/>
          <a:ext cx="0" cy="0"/>
          <a:chOff x="0" y="0"/>
          <a:chExt cx="0" cy="0"/>
        </a:xfrm>
      </p:grpSpPr>
      <p:sp useBgFill="1">
        <p:nvSpPr>
          <p:cNvPr id="119" name="Rectangle 12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2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1"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12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52"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54"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5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85"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87"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88"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89"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0"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1"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2"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193"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4"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5"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6"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7"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198"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199"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0"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1"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2"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3"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4"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5"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6"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07"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grpSp>
      <p:pic>
        <p:nvPicPr>
          <p:cNvPr id="208"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09" name="Rectangle 15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0" name="Group 15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1"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212"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13"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14"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15"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16"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17"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1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1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1"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22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5"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6"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7"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228"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29"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0"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1"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2"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3"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4"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5"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6"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37"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grpSp>
      <p:pic>
        <p:nvPicPr>
          <p:cNvPr id="238"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pic>
        <p:nvPicPr>
          <p:cNvPr id="11270" name="Picture 6" descr="Blanko Monopoly Brettspiel Vorlage Custom Monopoly Template Spiel Digitaler  Download komplett bearbeitbar pdf &amp; microsoft Publisher - Etsy.de">
            <a:extLst>
              <a:ext uri="{FF2B5EF4-FFF2-40B4-BE49-F238E27FC236}">
                <a16:creationId xmlns:a16="http://schemas.microsoft.com/office/drawing/2014/main" id="{EEEB7258-6399-BBDD-D78C-9D680B3A7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 y="0"/>
            <a:ext cx="121981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Inhaltsplatzhalter 5">
            <a:extLst>
              <a:ext uri="{FF2B5EF4-FFF2-40B4-BE49-F238E27FC236}">
                <a16:creationId xmlns:a16="http://schemas.microsoft.com/office/drawing/2014/main" id="{6A621D0E-9B7F-BDA6-6761-96C5AAB4F1D4}"/>
              </a:ext>
            </a:extLst>
          </p:cNvPr>
          <p:cNvGraphicFramePr>
            <a:graphicFrameLocks noGrp="1"/>
          </p:cNvGraphicFramePr>
          <p:nvPr>
            <p:ph idx="1"/>
            <p:extLst>
              <p:ext uri="{D42A27DB-BD31-4B8C-83A1-F6EECF244321}">
                <p14:modId xmlns:p14="http://schemas.microsoft.com/office/powerpoint/2010/main" val="3093783678"/>
              </p:ext>
            </p:extLst>
          </p:nvPr>
        </p:nvGraphicFramePr>
        <p:xfrm>
          <a:off x="1155012" y="691264"/>
          <a:ext cx="10303959" cy="6186270"/>
        </p:xfrm>
        <a:graphic>
          <a:graphicData uri="http://schemas.openxmlformats.org/drawingml/2006/table">
            <a:tbl>
              <a:tblPr firstRow="1" bandRow="1">
                <a:tableStyleId>{073A0DAA-6AF3-43AB-8588-CEC1D06C72B9}</a:tableStyleId>
              </a:tblPr>
              <a:tblGrid>
                <a:gridCol w="5130797">
                  <a:extLst>
                    <a:ext uri="{9D8B030D-6E8A-4147-A177-3AD203B41FA5}">
                      <a16:colId xmlns:a16="http://schemas.microsoft.com/office/drawing/2014/main" val="4088309558"/>
                    </a:ext>
                  </a:extLst>
                </a:gridCol>
                <a:gridCol w="5173162">
                  <a:extLst>
                    <a:ext uri="{9D8B030D-6E8A-4147-A177-3AD203B41FA5}">
                      <a16:colId xmlns:a16="http://schemas.microsoft.com/office/drawing/2014/main" val="395927328"/>
                    </a:ext>
                  </a:extLst>
                </a:gridCol>
              </a:tblGrid>
              <a:tr h="183370">
                <a:tc>
                  <a:txBody>
                    <a:bodyPr/>
                    <a:lstStyle/>
                    <a:p>
                      <a:r>
                        <a:rPr lang="de-DE" sz="1400" dirty="0"/>
                        <a:t>Geschäftsprozess, Funktion</a:t>
                      </a:r>
                    </a:p>
                  </a:txBody>
                  <a:tcPr marL="42737" marR="42737" marT="21368" marB="21368" anchor="ctr"/>
                </a:tc>
                <a:tc>
                  <a:txBody>
                    <a:bodyPr/>
                    <a:lstStyle/>
                    <a:p>
                      <a:r>
                        <a:rPr lang="de-DE" sz="1400" dirty="0"/>
                        <a:t>Ziehen</a:t>
                      </a:r>
                    </a:p>
                  </a:txBody>
                  <a:tcPr marL="42737" marR="42737" marT="21368" marB="21368" anchor="ctr"/>
                </a:tc>
                <a:extLst>
                  <a:ext uri="{0D108BD9-81ED-4DB2-BD59-A6C34878D82A}">
                    <a16:rowId xmlns:a16="http://schemas.microsoft.com/office/drawing/2014/main" val="29623567"/>
                  </a:ext>
                </a:extLst>
              </a:tr>
              <a:tr h="466050">
                <a:tc>
                  <a:txBody>
                    <a:bodyPr/>
                    <a:lstStyle/>
                    <a:p>
                      <a:r>
                        <a:rPr lang="de-DE" sz="1400" dirty="0">
                          <a:latin typeface="Arial" panose="020B0604020202020204" pitchFamily="34" charset="0"/>
                          <a:cs typeface="Arial" panose="020B0604020202020204" pitchFamily="34" charset="0"/>
                        </a:rPr>
                        <a:t>Ziel, Ergebnisse</a:t>
                      </a:r>
                    </a:p>
                  </a:txBody>
                  <a:tcPr marL="42737" marR="42737" marT="21368" marB="21368" anchor="ctr"/>
                </a:tc>
                <a:tc>
                  <a:txBody>
                    <a:bodyPr/>
                    <a:lstStyle/>
                    <a:p>
                      <a:r>
                        <a:rPr lang="de-DE" sz="1400">
                          <a:latin typeface="Arial" panose="020B0604020202020204" pitchFamily="34" charset="0"/>
                          <a:cs typeface="Arial" panose="020B0604020202020204" pitchFamily="34" charset="0"/>
                        </a:rPr>
                        <a:t>Bewegung der Spielfigur auf dem Spielbrett und Auslösen der entsprechenden Aktion auf dem neuen Feld.</a:t>
                      </a:r>
                    </a:p>
                  </a:txBody>
                  <a:tcPr marL="42737" marR="42737" marT="21368" marB="21368" anchor="ctr"/>
                </a:tc>
                <a:extLst>
                  <a:ext uri="{0D108BD9-81ED-4DB2-BD59-A6C34878D82A}">
                    <a16:rowId xmlns:a16="http://schemas.microsoft.com/office/drawing/2014/main" val="3976188903"/>
                  </a:ext>
                </a:extLst>
              </a:tr>
              <a:tr h="466050">
                <a:tc>
                  <a:txBody>
                    <a:bodyPr/>
                    <a:lstStyle/>
                    <a:p>
                      <a:r>
                        <a:rPr lang="de-DE" sz="1400" dirty="0">
                          <a:latin typeface="Arial" panose="020B0604020202020204" pitchFamily="34" charset="0"/>
                          <a:cs typeface="Arial" panose="020B0604020202020204" pitchFamily="34" charset="0"/>
                        </a:rPr>
                        <a:t>Akteure</a:t>
                      </a:r>
                    </a:p>
                  </a:txBody>
                  <a:tcPr marL="42737" marR="42737" marT="21368" marB="21368" anchor="ctr"/>
                </a:tc>
                <a:tc>
                  <a:txBody>
                    <a:bodyPr/>
                    <a:lstStyle/>
                    <a:p>
                      <a:r>
                        <a:rPr lang="de-DE" sz="1400">
                          <a:latin typeface="Arial" panose="020B0604020202020204" pitchFamily="34" charset="0"/>
                          <a:cs typeface="Arial" panose="020B0604020202020204" pitchFamily="34" charset="0"/>
                        </a:rPr>
                        <a:t>Spieler, Spielbrett, Spielfeld, Grundstücke, Sonderfelder, Ereigniskarten</a:t>
                      </a:r>
                    </a:p>
                  </a:txBody>
                  <a:tcPr marL="42737" marR="42737" marT="21368" marB="21368" anchor="ctr"/>
                </a:tc>
                <a:extLst>
                  <a:ext uri="{0D108BD9-81ED-4DB2-BD59-A6C34878D82A}">
                    <a16:rowId xmlns:a16="http://schemas.microsoft.com/office/drawing/2014/main" val="1516497276"/>
                  </a:ext>
                </a:extLst>
              </a:tr>
              <a:tr h="277109">
                <a:tc>
                  <a:txBody>
                    <a:bodyPr/>
                    <a:lstStyle/>
                    <a:p>
                      <a:r>
                        <a:rPr lang="de-DE" sz="1400" dirty="0">
                          <a:latin typeface="Arial" panose="020B0604020202020204" pitchFamily="34" charset="0"/>
                          <a:cs typeface="Arial" panose="020B0604020202020204" pitchFamily="34" charset="0"/>
                        </a:rPr>
                        <a:t>Vorbedingungen</a:t>
                      </a:r>
                    </a:p>
                  </a:txBody>
                  <a:tcPr marL="42737" marR="42737" marT="21368" marB="21368" anchor="ctr"/>
                </a:tc>
                <a:tc>
                  <a:txBody>
                    <a:bodyPr/>
                    <a:lstStyle/>
                    <a:p>
                      <a:r>
                        <a:rPr lang="de-DE" sz="1400">
                          <a:latin typeface="Arial" panose="020B0604020202020204" pitchFamily="34" charset="0"/>
                          <a:cs typeface="Arial" panose="020B0604020202020204" pitchFamily="34" charset="0"/>
                        </a:rPr>
                        <a:t>Der Spieler hat gewürfelt und die Augenzahl liegt vor.</a:t>
                      </a:r>
                    </a:p>
                  </a:txBody>
                  <a:tcPr marL="42737" marR="42737" marT="21368" marB="21368" anchor="ctr"/>
                </a:tc>
                <a:extLst>
                  <a:ext uri="{0D108BD9-81ED-4DB2-BD59-A6C34878D82A}">
                    <a16:rowId xmlns:a16="http://schemas.microsoft.com/office/drawing/2014/main" val="1892074304"/>
                  </a:ext>
                </a:extLst>
              </a:tr>
              <a:tr h="277109">
                <a:tc>
                  <a:txBody>
                    <a:bodyPr/>
                    <a:lstStyle/>
                    <a:p>
                      <a:r>
                        <a:rPr lang="de-DE" sz="1400" dirty="0">
                          <a:latin typeface="Arial" panose="020B0604020202020204" pitchFamily="34" charset="0"/>
                          <a:cs typeface="Arial" panose="020B0604020202020204" pitchFamily="34" charset="0"/>
                        </a:rPr>
                        <a:t>Auslösendes Ereignis</a:t>
                      </a:r>
                    </a:p>
                  </a:txBody>
                  <a:tcPr marL="42737" marR="42737" marT="21368" marB="21368" anchor="ctr"/>
                </a:tc>
                <a:tc>
                  <a:txBody>
                    <a:bodyPr/>
                    <a:lstStyle/>
                    <a:p>
                      <a:r>
                        <a:rPr lang="de-DE" sz="1400">
                          <a:latin typeface="Arial" panose="020B0604020202020204" pitchFamily="34" charset="0"/>
                          <a:cs typeface="Arial" panose="020B0604020202020204" pitchFamily="34" charset="0"/>
                        </a:rPr>
                        <a:t>Der Spieler bewegt seine Figur.</a:t>
                      </a:r>
                    </a:p>
                  </a:txBody>
                  <a:tcPr marL="42737" marR="42737" marT="21368" marB="21368" anchor="ctr"/>
                </a:tc>
                <a:extLst>
                  <a:ext uri="{0D108BD9-81ED-4DB2-BD59-A6C34878D82A}">
                    <a16:rowId xmlns:a16="http://schemas.microsoft.com/office/drawing/2014/main" val="2819175180"/>
                  </a:ext>
                </a:extLst>
              </a:tr>
              <a:tr h="466050">
                <a:tc>
                  <a:txBody>
                    <a:bodyPr/>
                    <a:lstStyle/>
                    <a:p>
                      <a:r>
                        <a:rPr lang="de-DE" sz="1400" dirty="0">
                          <a:latin typeface="Arial" panose="020B0604020202020204" pitchFamily="34" charset="0"/>
                          <a:cs typeface="Arial" panose="020B0604020202020204" pitchFamily="34" charset="0"/>
                        </a:rPr>
                        <a:t>Nachbedingung bei Erfolg</a:t>
                      </a:r>
                    </a:p>
                  </a:txBody>
                  <a:tcPr marL="42737" marR="42737" marT="21368" marB="21368" anchor="ctr"/>
                </a:tc>
                <a:tc>
                  <a:txBody>
                    <a:bodyPr/>
                    <a:lstStyle/>
                    <a:p>
                      <a:r>
                        <a:rPr lang="de-DE" sz="1400">
                          <a:latin typeface="Arial" panose="020B0604020202020204" pitchFamily="34" charset="0"/>
                          <a:cs typeface="Arial" panose="020B0604020202020204" pitchFamily="34" charset="0"/>
                        </a:rPr>
                        <a:t>Die Spielfigur steht auf dem neuen Feld und die entsprechende Aktion wurde durchgeführt.</a:t>
                      </a:r>
                    </a:p>
                  </a:txBody>
                  <a:tcPr marL="42737" marR="42737" marT="21368" marB="21368" anchor="ctr"/>
                </a:tc>
                <a:extLst>
                  <a:ext uri="{0D108BD9-81ED-4DB2-BD59-A6C34878D82A}">
                    <a16:rowId xmlns:a16="http://schemas.microsoft.com/office/drawing/2014/main" val="240812468"/>
                  </a:ext>
                </a:extLst>
              </a:tr>
              <a:tr h="277109">
                <a:tc>
                  <a:txBody>
                    <a:bodyPr/>
                    <a:lstStyle/>
                    <a:p>
                      <a:r>
                        <a:rPr lang="de-DE" sz="1400" dirty="0">
                          <a:latin typeface="Arial" panose="020B0604020202020204" pitchFamily="34" charset="0"/>
                          <a:cs typeface="Arial" panose="020B0604020202020204" pitchFamily="34" charset="0"/>
                        </a:rPr>
                        <a:t>Nachbedingung bei Fehlschlag</a:t>
                      </a:r>
                    </a:p>
                  </a:txBody>
                  <a:tcPr marL="42737" marR="42737" marT="21368" marB="21368" anchor="ctr"/>
                </a:tc>
                <a:tc>
                  <a:txBody>
                    <a:bodyPr/>
                    <a:lstStyle/>
                    <a:p>
                      <a:r>
                        <a:rPr lang="de-DE" sz="1400">
                          <a:latin typeface="Arial" panose="020B0604020202020204" pitchFamily="34" charset="0"/>
                          <a:cs typeface="Arial" panose="020B0604020202020204" pitchFamily="34" charset="0"/>
                        </a:rPr>
                        <a:t>-</a:t>
                      </a:r>
                    </a:p>
                  </a:txBody>
                  <a:tcPr marL="42737" marR="42737" marT="21368" marB="21368" anchor="ctr"/>
                </a:tc>
                <a:extLst>
                  <a:ext uri="{0D108BD9-81ED-4DB2-BD59-A6C34878D82A}">
                    <a16:rowId xmlns:a16="http://schemas.microsoft.com/office/drawing/2014/main" val="4032404329"/>
                  </a:ext>
                </a:extLst>
              </a:tr>
              <a:tr h="277109">
                <a:tc>
                  <a:txBody>
                    <a:bodyPr/>
                    <a:lstStyle/>
                    <a:p>
                      <a:r>
                        <a:rPr lang="de-DE" sz="1400" dirty="0">
                          <a:latin typeface="Arial" panose="020B0604020202020204" pitchFamily="34" charset="0"/>
                          <a:cs typeface="Arial" panose="020B0604020202020204" pitchFamily="34" charset="0"/>
                        </a:rPr>
                        <a:t>Eingehende Daten</a:t>
                      </a:r>
                    </a:p>
                  </a:txBody>
                  <a:tcPr marL="42737" marR="42737" marT="21368" marB="21368" anchor="ctr"/>
                </a:tc>
                <a:tc>
                  <a:txBody>
                    <a:bodyPr/>
                    <a:lstStyle/>
                    <a:p>
                      <a:r>
                        <a:rPr lang="de-DE" sz="1400">
                          <a:latin typeface="Arial" panose="020B0604020202020204" pitchFamily="34" charset="0"/>
                          <a:cs typeface="Arial" panose="020B0604020202020204" pitchFamily="34" charset="0"/>
                        </a:rPr>
                        <a:t>Augenzahl, aktuelle Position</a:t>
                      </a:r>
                    </a:p>
                  </a:txBody>
                  <a:tcPr marL="42737" marR="42737" marT="21368" marB="21368" anchor="ctr"/>
                </a:tc>
                <a:extLst>
                  <a:ext uri="{0D108BD9-81ED-4DB2-BD59-A6C34878D82A}">
                    <a16:rowId xmlns:a16="http://schemas.microsoft.com/office/drawing/2014/main" val="3045298249"/>
                  </a:ext>
                </a:extLst>
              </a:tr>
              <a:tr h="466050">
                <a:tc>
                  <a:txBody>
                    <a:bodyPr/>
                    <a:lstStyle/>
                    <a:p>
                      <a:r>
                        <a:rPr lang="de-DE" sz="1400" dirty="0">
                          <a:latin typeface="Arial" panose="020B0604020202020204" pitchFamily="34" charset="0"/>
                          <a:cs typeface="Arial" panose="020B0604020202020204" pitchFamily="34" charset="0"/>
                        </a:rPr>
                        <a:t>Ausgehende Daten</a:t>
                      </a:r>
                    </a:p>
                  </a:txBody>
                  <a:tcPr marL="42737" marR="42737" marT="21368" marB="21368" anchor="ctr"/>
                </a:tc>
                <a:tc>
                  <a:txBody>
                    <a:bodyPr/>
                    <a:lstStyle/>
                    <a:p>
                      <a:r>
                        <a:rPr lang="de-DE" sz="1400" dirty="0">
                          <a:latin typeface="Arial" panose="020B0604020202020204" pitchFamily="34" charset="0"/>
                          <a:cs typeface="Arial" panose="020B0604020202020204" pitchFamily="34" charset="0"/>
                        </a:rPr>
                        <a:t>Neue Position, Informationen über das neue Feld (Typ, Besitzer etc.), ggf. gezogene Ereigniskarte</a:t>
                      </a:r>
                    </a:p>
                  </a:txBody>
                  <a:tcPr marL="42737" marR="42737" marT="21368" marB="21368" anchor="ctr"/>
                </a:tc>
                <a:extLst>
                  <a:ext uri="{0D108BD9-81ED-4DB2-BD59-A6C34878D82A}">
                    <a16:rowId xmlns:a16="http://schemas.microsoft.com/office/drawing/2014/main" val="227850938"/>
                  </a:ext>
                </a:extLst>
              </a:tr>
              <a:tr h="1977558">
                <a:tc>
                  <a:txBody>
                    <a:bodyPr/>
                    <a:lstStyle/>
                    <a:p>
                      <a:r>
                        <a:rPr lang="de-DE" sz="1400" dirty="0">
                          <a:latin typeface="Arial" panose="020B0604020202020204" pitchFamily="34" charset="0"/>
                          <a:cs typeface="Arial" panose="020B0604020202020204" pitchFamily="34" charset="0"/>
                        </a:rPr>
                        <a:t>Ablauf</a:t>
                      </a:r>
                    </a:p>
                  </a:txBody>
                  <a:tcPr marL="42737" marR="42737" marT="21368" marB="21368" anchor="ctr"/>
                </a:tc>
                <a:tc>
                  <a:txBody>
                    <a:bodyPr/>
                    <a:lstStyle/>
                    <a:p>
                      <a:r>
                        <a:rPr lang="de-DE" sz="1400" dirty="0">
                          <a:latin typeface="Arial" panose="020B0604020202020204" pitchFamily="34" charset="0"/>
                          <a:cs typeface="Arial" panose="020B0604020202020204" pitchFamily="34" charset="0"/>
                        </a:rPr>
                        <a:t>1. Die aktuelle Position der Spielfigur wird ermittelt.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2. Die neue Position wird anhand der Augenzahl berechnet.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3. Die Spielfigur wird auf die neue Position gesetzt.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4. Das Spielfeld an der neuen Position wird ermittelt.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5. </a:t>
                      </a:r>
                      <a:r>
                        <a:rPr lang="de-DE" sz="1400" b="1" dirty="0">
                          <a:latin typeface="Arial" panose="020B0604020202020204" pitchFamily="34" charset="0"/>
                          <a:cs typeface="Arial" panose="020B0604020202020204" pitchFamily="34" charset="0"/>
                        </a:rPr>
                        <a:t>[NEU]</a:t>
                      </a:r>
                      <a:r>
                        <a:rPr lang="de-DE" sz="1400" dirty="0">
                          <a:latin typeface="Arial" panose="020B0604020202020204" pitchFamily="34" charset="0"/>
                          <a:cs typeface="Arial" panose="020B0604020202020204" pitchFamily="34" charset="0"/>
                        </a:rPr>
                        <a:t> Es wird geprüft, ob das Feld ein Grundstück, ein Sonderfeld oder ein Ereignisfeld ist.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6. </a:t>
                      </a:r>
                      <a:r>
                        <a:rPr lang="de-DE" sz="1400" b="1" dirty="0">
                          <a:latin typeface="Arial" panose="020B0604020202020204" pitchFamily="34" charset="0"/>
                          <a:cs typeface="Arial" panose="020B0604020202020204" pitchFamily="34" charset="0"/>
                        </a:rPr>
                        <a:t>[NEU]</a:t>
                      </a:r>
                      <a:r>
                        <a:rPr lang="de-DE" sz="1400" dirty="0">
                          <a:latin typeface="Arial" panose="020B0604020202020204" pitchFamily="34" charset="0"/>
                          <a:cs typeface="Arial" panose="020B0604020202020204" pitchFamily="34" charset="0"/>
                        </a:rPr>
                        <a:t> Je nach Feldtyp wird die entsprechende Aktion durchgeführt: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 </a:t>
                      </a:r>
                      <a:r>
                        <a:rPr lang="de-DE" sz="1400" b="1" dirty="0">
                          <a:latin typeface="Arial" panose="020B0604020202020204" pitchFamily="34" charset="0"/>
                          <a:cs typeface="Arial" panose="020B0604020202020204" pitchFamily="34" charset="0"/>
                        </a:rPr>
                        <a:t>Grundstück:</a:t>
                      </a:r>
                      <a:r>
                        <a:rPr lang="de-DE" sz="1400" dirty="0">
                          <a:latin typeface="Arial" panose="020B0604020202020204" pitchFamily="34" charset="0"/>
                          <a:cs typeface="Arial" panose="020B0604020202020204" pitchFamily="34" charset="0"/>
                        </a:rPr>
                        <a:t> Besitzer prüfen, Kaufoption anbieten oder Miete zahlen.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 </a:t>
                      </a:r>
                      <a:r>
                        <a:rPr lang="de-DE" sz="1400" b="1" dirty="0">
                          <a:latin typeface="Arial" panose="020B0604020202020204" pitchFamily="34" charset="0"/>
                          <a:cs typeface="Arial" panose="020B0604020202020204" pitchFamily="34" charset="0"/>
                        </a:rPr>
                        <a:t>Sonderfeld:</a:t>
                      </a:r>
                      <a:r>
                        <a:rPr lang="de-DE" sz="1400" dirty="0">
                          <a:latin typeface="Arial" panose="020B0604020202020204" pitchFamily="34" charset="0"/>
                          <a:cs typeface="Arial" panose="020B0604020202020204" pitchFamily="34" charset="0"/>
                        </a:rPr>
                        <a:t> Sonderaktion ausführen (z.B. "Gehe ins Gefängnis"). &lt;</a:t>
                      </a:r>
                      <a:r>
                        <a:rPr lang="de-DE" sz="1400" dirty="0" err="1">
                          <a:latin typeface="Arial" panose="020B0604020202020204" pitchFamily="34" charset="0"/>
                          <a:cs typeface="Arial" panose="020B0604020202020204" pitchFamily="34" charset="0"/>
                        </a:rPr>
                        <a:t>br</a:t>
                      </a:r>
                      <a:r>
                        <a:rPr lang="de-DE" sz="1400" dirty="0">
                          <a:latin typeface="Arial" panose="020B0604020202020204" pitchFamily="34" charset="0"/>
                          <a:cs typeface="Arial" panose="020B0604020202020204" pitchFamily="34" charset="0"/>
                        </a:rPr>
                        <a:t>&gt; - </a:t>
                      </a:r>
                      <a:r>
                        <a:rPr lang="de-DE" sz="1400" b="1" dirty="0">
                          <a:latin typeface="Arial" panose="020B0604020202020204" pitchFamily="34" charset="0"/>
                          <a:cs typeface="Arial" panose="020B0604020202020204" pitchFamily="34" charset="0"/>
                        </a:rPr>
                        <a:t>Ereignisfeld:</a:t>
                      </a:r>
                      <a:r>
                        <a:rPr lang="de-DE" sz="1400" dirty="0">
                          <a:latin typeface="Arial" panose="020B0604020202020204" pitchFamily="34" charset="0"/>
                          <a:cs typeface="Arial" panose="020B0604020202020204" pitchFamily="34" charset="0"/>
                        </a:rPr>
                        <a:t> Ereigniskarte ziehen und Karte ausführen.</a:t>
                      </a:r>
                    </a:p>
                  </a:txBody>
                  <a:tcPr marL="42737" marR="42737" marT="21368" marB="21368" anchor="ctr"/>
                </a:tc>
                <a:extLst>
                  <a:ext uri="{0D108BD9-81ED-4DB2-BD59-A6C34878D82A}">
                    <a16:rowId xmlns:a16="http://schemas.microsoft.com/office/drawing/2014/main" val="1091440458"/>
                  </a:ext>
                </a:extLst>
              </a:tr>
              <a:tr h="277109">
                <a:tc>
                  <a:txBody>
                    <a:bodyPr/>
                    <a:lstStyle/>
                    <a:p>
                      <a:r>
                        <a:rPr lang="de-DE" sz="1400">
                          <a:latin typeface="Arial" panose="020B0604020202020204" pitchFamily="34" charset="0"/>
                          <a:cs typeface="Arial" panose="020B0604020202020204" pitchFamily="34" charset="0"/>
                        </a:rPr>
                        <a:t>Erweiterungen</a:t>
                      </a:r>
                    </a:p>
                  </a:txBody>
                  <a:tcPr marL="42737" marR="42737" marT="21368" marB="21368" anchor="ctr"/>
                </a:tc>
                <a:tc>
                  <a:txBody>
                    <a:bodyPr/>
                    <a:lstStyle/>
                    <a:p>
                      <a:r>
                        <a:rPr lang="de-DE" sz="1400" dirty="0">
                          <a:latin typeface="Arial" panose="020B0604020202020204" pitchFamily="34" charset="0"/>
                          <a:cs typeface="Arial" panose="020B0604020202020204" pitchFamily="34" charset="0"/>
                        </a:rPr>
                        <a:t>-</a:t>
                      </a:r>
                    </a:p>
                  </a:txBody>
                  <a:tcPr marL="42737" marR="42737" marT="21368" marB="21368" anchor="ctr"/>
                </a:tc>
                <a:extLst>
                  <a:ext uri="{0D108BD9-81ED-4DB2-BD59-A6C34878D82A}">
                    <a16:rowId xmlns:a16="http://schemas.microsoft.com/office/drawing/2014/main" val="4110099167"/>
                  </a:ext>
                </a:extLst>
              </a:tr>
              <a:tr h="277109">
                <a:tc>
                  <a:txBody>
                    <a:bodyPr/>
                    <a:lstStyle/>
                    <a:p>
                      <a:r>
                        <a:rPr lang="de-DE" sz="1400">
                          <a:latin typeface="Arial" panose="020B0604020202020204" pitchFamily="34" charset="0"/>
                          <a:cs typeface="Arial" panose="020B0604020202020204" pitchFamily="34" charset="0"/>
                        </a:rPr>
                        <a:t>Alternativen</a:t>
                      </a:r>
                    </a:p>
                  </a:txBody>
                  <a:tcPr marL="42737" marR="42737" marT="21368" marB="21368" anchor="ctr"/>
                </a:tc>
                <a:tc>
                  <a:txBody>
                    <a:bodyPr/>
                    <a:lstStyle/>
                    <a:p>
                      <a:r>
                        <a:rPr lang="de-DE" sz="1400" dirty="0">
                          <a:latin typeface="Arial" panose="020B0604020202020204" pitchFamily="34" charset="0"/>
                          <a:cs typeface="Arial" panose="020B0604020202020204" pitchFamily="34" charset="0"/>
                        </a:rPr>
                        <a:t>-</a:t>
                      </a:r>
                    </a:p>
                  </a:txBody>
                  <a:tcPr marL="42737" marR="42737" marT="21368" marB="21368" anchor="ctr"/>
                </a:tc>
                <a:extLst>
                  <a:ext uri="{0D108BD9-81ED-4DB2-BD59-A6C34878D82A}">
                    <a16:rowId xmlns:a16="http://schemas.microsoft.com/office/drawing/2014/main" val="1052048405"/>
                  </a:ext>
                </a:extLst>
              </a:tr>
            </a:tbl>
          </a:graphicData>
        </a:graphic>
      </p:graphicFrame>
      <p:sp>
        <p:nvSpPr>
          <p:cNvPr id="5" name="Textfeld 4">
            <a:extLst>
              <a:ext uri="{FF2B5EF4-FFF2-40B4-BE49-F238E27FC236}">
                <a16:creationId xmlns:a16="http://schemas.microsoft.com/office/drawing/2014/main" id="{08CB7F1D-6A6D-7FEF-5398-255779B778CC}"/>
              </a:ext>
            </a:extLst>
          </p:cNvPr>
          <p:cNvSpPr txBox="1"/>
          <p:nvPr/>
        </p:nvSpPr>
        <p:spPr>
          <a:xfrm>
            <a:off x="2966225" y="151275"/>
            <a:ext cx="5826997" cy="400110"/>
          </a:xfrm>
          <a:prstGeom prst="rect">
            <a:avLst/>
          </a:prstGeom>
          <a:noFill/>
        </p:spPr>
        <p:txBody>
          <a:bodyPr wrap="square" rtlCol="0">
            <a:spAutoFit/>
          </a:bodyPr>
          <a:lstStyle/>
          <a:p>
            <a:r>
              <a:rPr lang="de-DE" sz="2000" b="1" i="0" u="sng" strike="noStrike" cap="all" dirty="0">
                <a:effectLst/>
                <a:latin typeface="Arial" panose="020B0604020202020204" pitchFamily="34" charset="0"/>
                <a:cs typeface="Arial" panose="020B0604020202020204" pitchFamily="34" charset="0"/>
              </a:rPr>
              <a:t>Use Case Tabelle für Ziehen</a:t>
            </a:r>
            <a:r>
              <a:rPr lang="de-DE" sz="2000" b="1" i="0" u="sng" dirty="0">
                <a:effectLst/>
                <a:latin typeface="Arial" panose="020B0604020202020204" pitchFamily="34" charset="0"/>
                <a:cs typeface="Arial" panose="020B0604020202020204" pitchFamily="34" charset="0"/>
              </a:rPr>
              <a:t>​</a:t>
            </a:r>
            <a:endParaRPr lang="de-DE"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758633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33E993-6996-EC2A-4256-0AADB3868208}"/>
            </a:ext>
          </a:extLst>
        </p:cNvPr>
        <p:cNvGrpSpPr/>
        <p:nvPr/>
      </p:nvGrpSpPr>
      <p:grpSpPr>
        <a:xfrm>
          <a:off x="0" y="0"/>
          <a:ext cx="0" cy="0"/>
          <a:chOff x="0" y="0"/>
          <a:chExt cx="0" cy="0"/>
        </a:xfrm>
      </p:grpSpPr>
      <p:sp useBgFill="1">
        <p:nvSpPr>
          <p:cNvPr id="243" name="Rectangle 24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 name="Group 24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24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4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4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25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5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26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6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7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7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7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grpSp>
      <p:pic>
        <p:nvPicPr>
          <p:cNvPr id="27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76" name="Rectangle 27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78" name="Group 27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28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8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29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29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29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0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0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0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0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0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0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grpSp>
      <p:pic>
        <p:nvPicPr>
          <p:cNvPr id="30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pic>
        <p:nvPicPr>
          <p:cNvPr id="12292"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E436BF61-BE33-E00A-9DA6-EF94B1655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 y="9997"/>
            <a:ext cx="1229147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Inhaltsplatzhalter 4">
            <a:extLst>
              <a:ext uri="{FF2B5EF4-FFF2-40B4-BE49-F238E27FC236}">
                <a16:creationId xmlns:a16="http://schemas.microsoft.com/office/drawing/2014/main" id="{CC5D1157-0C8E-A1DB-87C5-96BD3CE7BBDD}"/>
              </a:ext>
            </a:extLst>
          </p:cNvPr>
          <p:cNvGraphicFramePr>
            <a:graphicFrameLocks noGrp="1"/>
          </p:cNvGraphicFramePr>
          <p:nvPr>
            <p:ph idx="1"/>
            <p:extLst>
              <p:ext uri="{D42A27DB-BD31-4B8C-83A1-F6EECF244321}">
                <p14:modId xmlns:p14="http://schemas.microsoft.com/office/powerpoint/2010/main" val="1707678308"/>
              </p:ext>
            </p:extLst>
          </p:nvPr>
        </p:nvGraphicFramePr>
        <p:xfrm>
          <a:off x="1221978" y="625205"/>
          <a:ext cx="9459274" cy="5584823"/>
        </p:xfrm>
        <a:graphic>
          <a:graphicData uri="http://schemas.openxmlformats.org/drawingml/2006/table">
            <a:tbl>
              <a:tblPr firstRow="1" bandRow="1">
                <a:tableStyleId>{073A0DAA-6AF3-43AB-8588-CEC1D06C72B9}</a:tableStyleId>
              </a:tblPr>
              <a:tblGrid>
                <a:gridCol w="2180415">
                  <a:extLst>
                    <a:ext uri="{9D8B030D-6E8A-4147-A177-3AD203B41FA5}">
                      <a16:colId xmlns:a16="http://schemas.microsoft.com/office/drawing/2014/main" val="1845293179"/>
                    </a:ext>
                  </a:extLst>
                </a:gridCol>
                <a:gridCol w="7278859">
                  <a:extLst>
                    <a:ext uri="{9D8B030D-6E8A-4147-A177-3AD203B41FA5}">
                      <a16:colId xmlns:a16="http://schemas.microsoft.com/office/drawing/2014/main" val="4156344836"/>
                    </a:ext>
                  </a:extLst>
                </a:gridCol>
              </a:tblGrid>
              <a:tr h="286401">
                <a:tc>
                  <a:txBody>
                    <a:bodyPr/>
                    <a:lstStyle/>
                    <a:p>
                      <a:r>
                        <a:rPr lang="de-DE" sz="900" dirty="0"/>
                        <a:t>Geschäftsprozess, Funktion</a:t>
                      </a:r>
                    </a:p>
                  </a:txBody>
                  <a:tcPr marL="44289" marR="44289" marT="22145" marB="22145" anchor="ctr"/>
                </a:tc>
                <a:tc>
                  <a:txBody>
                    <a:bodyPr/>
                    <a:lstStyle/>
                    <a:p>
                      <a:r>
                        <a:rPr lang="de-DE" sz="900"/>
                        <a:t>Aktion ausführen</a:t>
                      </a:r>
                    </a:p>
                  </a:txBody>
                  <a:tcPr marL="44289" marR="44289" marT="22145" marB="22145" anchor="ctr"/>
                </a:tc>
                <a:extLst>
                  <a:ext uri="{0D108BD9-81ED-4DB2-BD59-A6C34878D82A}">
                    <a16:rowId xmlns:a16="http://schemas.microsoft.com/office/drawing/2014/main" val="2024503675"/>
                  </a:ext>
                </a:extLst>
              </a:tr>
              <a:tr h="286401">
                <a:tc>
                  <a:txBody>
                    <a:bodyPr/>
                    <a:lstStyle/>
                    <a:p>
                      <a:r>
                        <a:rPr lang="de-DE" sz="1400" dirty="0"/>
                        <a:t>Ziel, Ergebnisse</a:t>
                      </a:r>
                    </a:p>
                  </a:txBody>
                  <a:tcPr marL="44289" marR="44289" marT="22145" marB="22145" anchor="ctr"/>
                </a:tc>
                <a:tc>
                  <a:txBody>
                    <a:bodyPr/>
                    <a:lstStyle/>
                    <a:p>
                      <a:r>
                        <a:rPr lang="de-DE" sz="1400"/>
                        <a:t>Durchführung der Aktion, die dem aktuellen Feld entspricht.</a:t>
                      </a:r>
                    </a:p>
                  </a:txBody>
                  <a:tcPr marL="44289" marR="44289" marT="22145" marB="22145" anchor="ctr"/>
                </a:tc>
                <a:extLst>
                  <a:ext uri="{0D108BD9-81ED-4DB2-BD59-A6C34878D82A}">
                    <a16:rowId xmlns:a16="http://schemas.microsoft.com/office/drawing/2014/main" val="1506217446"/>
                  </a:ext>
                </a:extLst>
              </a:tr>
              <a:tr h="481675">
                <a:tc>
                  <a:txBody>
                    <a:bodyPr/>
                    <a:lstStyle/>
                    <a:p>
                      <a:r>
                        <a:rPr lang="de-DE" sz="1400" dirty="0"/>
                        <a:t>Akteure</a:t>
                      </a:r>
                    </a:p>
                  </a:txBody>
                  <a:tcPr marL="44289" marR="44289" marT="22145" marB="22145" anchor="ctr"/>
                </a:tc>
                <a:tc>
                  <a:txBody>
                    <a:bodyPr/>
                    <a:lstStyle/>
                    <a:p>
                      <a:r>
                        <a:rPr lang="de-DE" sz="1400"/>
                        <a:t>Spieler, Spielbrett, Spielfeld, Grundstücke, Sonderfelder, Ereigniskarten, Bank</a:t>
                      </a:r>
                    </a:p>
                  </a:txBody>
                  <a:tcPr marL="44289" marR="44289" marT="22145" marB="22145" anchor="ctr"/>
                </a:tc>
                <a:extLst>
                  <a:ext uri="{0D108BD9-81ED-4DB2-BD59-A6C34878D82A}">
                    <a16:rowId xmlns:a16="http://schemas.microsoft.com/office/drawing/2014/main" val="3391708007"/>
                  </a:ext>
                </a:extLst>
              </a:tr>
              <a:tr h="286401">
                <a:tc>
                  <a:txBody>
                    <a:bodyPr/>
                    <a:lstStyle/>
                    <a:p>
                      <a:r>
                        <a:rPr lang="de-DE" sz="1400" dirty="0"/>
                        <a:t>Vorbedingungen</a:t>
                      </a:r>
                    </a:p>
                  </a:txBody>
                  <a:tcPr marL="44289" marR="44289" marT="22145" marB="22145" anchor="ctr"/>
                </a:tc>
                <a:tc>
                  <a:txBody>
                    <a:bodyPr/>
                    <a:lstStyle/>
                    <a:p>
                      <a:r>
                        <a:rPr lang="de-DE" sz="1400" dirty="0"/>
                        <a:t>Die Spielfigur steht auf einem Feld.</a:t>
                      </a:r>
                    </a:p>
                  </a:txBody>
                  <a:tcPr marL="44289" marR="44289" marT="22145" marB="22145" anchor="ctr"/>
                </a:tc>
                <a:extLst>
                  <a:ext uri="{0D108BD9-81ED-4DB2-BD59-A6C34878D82A}">
                    <a16:rowId xmlns:a16="http://schemas.microsoft.com/office/drawing/2014/main" val="204145677"/>
                  </a:ext>
                </a:extLst>
              </a:tr>
              <a:tr h="286401">
                <a:tc>
                  <a:txBody>
                    <a:bodyPr/>
                    <a:lstStyle/>
                    <a:p>
                      <a:r>
                        <a:rPr lang="de-DE" sz="1400" dirty="0"/>
                        <a:t>Auslösendes Ereignis</a:t>
                      </a:r>
                    </a:p>
                  </a:txBody>
                  <a:tcPr marL="44289" marR="44289" marT="22145" marB="22145" anchor="ctr"/>
                </a:tc>
                <a:tc>
                  <a:txBody>
                    <a:bodyPr/>
                    <a:lstStyle/>
                    <a:p>
                      <a:r>
                        <a:rPr lang="de-DE" sz="1400" dirty="0"/>
                        <a:t>Das Feld bestimmt die Aktion.</a:t>
                      </a:r>
                    </a:p>
                  </a:txBody>
                  <a:tcPr marL="44289" marR="44289" marT="22145" marB="22145" anchor="ctr"/>
                </a:tc>
                <a:extLst>
                  <a:ext uri="{0D108BD9-81ED-4DB2-BD59-A6C34878D82A}">
                    <a16:rowId xmlns:a16="http://schemas.microsoft.com/office/drawing/2014/main" val="1064695216"/>
                  </a:ext>
                </a:extLst>
              </a:tr>
              <a:tr h="286401">
                <a:tc>
                  <a:txBody>
                    <a:bodyPr/>
                    <a:lstStyle/>
                    <a:p>
                      <a:r>
                        <a:rPr lang="de-DE" sz="1400"/>
                        <a:t>Nachbedingung bei Erfolg</a:t>
                      </a:r>
                    </a:p>
                  </a:txBody>
                  <a:tcPr marL="44289" marR="44289" marT="22145" marB="22145" anchor="ctr"/>
                </a:tc>
                <a:tc>
                  <a:txBody>
                    <a:bodyPr/>
                    <a:lstStyle/>
                    <a:p>
                      <a:r>
                        <a:rPr lang="de-DE" sz="1400" dirty="0"/>
                        <a:t>Die Aktion wurde erfolgreich durchgeführt.</a:t>
                      </a:r>
                    </a:p>
                  </a:txBody>
                  <a:tcPr marL="44289" marR="44289" marT="22145" marB="22145" anchor="ctr"/>
                </a:tc>
                <a:extLst>
                  <a:ext uri="{0D108BD9-81ED-4DB2-BD59-A6C34878D82A}">
                    <a16:rowId xmlns:a16="http://schemas.microsoft.com/office/drawing/2014/main" val="2746622900"/>
                  </a:ext>
                </a:extLst>
              </a:tr>
              <a:tr h="481675">
                <a:tc>
                  <a:txBody>
                    <a:bodyPr/>
                    <a:lstStyle/>
                    <a:p>
                      <a:r>
                        <a:rPr lang="de-DE" sz="1400"/>
                        <a:t>Nachbedingung bei Fehlschlag</a:t>
                      </a:r>
                    </a:p>
                  </a:txBody>
                  <a:tcPr marL="44289" marR="44289" marT="22145" marB="22145" anchor="ctr"/>
                </a:tc>
                <a:tc>
                  <a:txBody>
                    <a:bodyPr/>
                    <a:lstStyle/>
                    <a:p>
                      <a:r>
                        <a:rPr lang="de-DE" sz="1400" dirty="0"/>
                        <a:t>Die Aktion kann nicht durchgeführt werden (z.B. Spieler hat nicht genug Geld).</a:t>
                      </a:r>
                    </a:p>
                  </a:txBody>
                  <a:tcPr marL="44289" marR="44289" marT="22145" marB="22145" anchor="ctr"/>
                </a:tc>
                <a:extLst>
                  <a:ext uri="{0D108BD9-81ED-4DB2-BD59-A6C34878D82A}">
                    <a16:rowId xmlns:a16="http://schemas.microsoft.com/office/drawing/2014/main" val="2502646245"/>
                  </a:ext>
                </a:extLst>
              </a:tr>
              <a:tr h="286401">
                <a:tc>
                  <a:txBody>
                    <a:bodyPr/>
                    <a:lstStyle/>
                    <a:p>
                      <a:r>
                        <a:rPr lang="de-DE" sz="1400"/>
                        <a:t>Eingehende Daten</a:t>
                      </a:r>
                    </a:p>
                  </a:txBody>
                  <a:tcPr marL="44289" marR="44289" marT="22145" marB="22145" anchor="ctr"/>
                </a:tc>
                <a:tc>
                  <a:txBody>
                    <a:bodyPr/>
                    <a:lstStyle/>
                    <a:p>
                      <a:r>
                        <a:rPr lang="de-DE" sz="1400" dirty="0"/>
                        <a:t>Feldtyp, Besitzer des Feldes, Kartenstapel, Vermögen der Spieler</a:t>
                      </a:r>
                    </a:p>
                  </a:txBody>
                  <a:tcPr marL="44289" marR="44289" marT="22145" marB="22145" anchor="ctr"/>
                </a:tc>
                <a:extLst>
                  <a:ext uri="{0D108BD9-81ED-4DB2-BD59-A6C34878D82A}">
                    <a16:rowId xmlns:a16="http://schemas.microsoft.com/office/drawing/2014/main" val="464671580"/>
                  </a:ext>
                </a:extLst>
              </a:tr>
              <a:tr h="481675">
                <a:tc>
                  <a:txBody>
                    <a:bodyPr/>
                    <a:lstStyle/>
                    <a:p>
                      <a:r>
                        <a:rPr lang="de-DE" sz="1400"/>
                        <a:t>Ausgehende Daten</a:t>
                      </a:r>
                    </a:p>
                  </a:txBody>
                  <a:tcPr marL="44289" marR="44289" marT="22145" marB="22145" anchor="ctr"/>
                </a:tc>
                <a:tc>
                  <a:txBody>
                    <a:bodyPr/>
                    <a:lstStyle/>
                    <a:p>
                      <a:r>
                        <a:rPr lang="de-DE" sz="1400" dirty="0"/>
                        <a:t>Verändertes Vermögen, Besitzverhältnisse, Karten, Status des Spielers (z.B. im Gefängnis)</a:t>
                      </a:r>
                    </a:p>
                  </a:txBody>
                  <a:tcPr marL="44289" marR="44289" marT="22145" marB="22145" anchor="ctr"/>
                </a:tc>
                <a:extLst>
                  <a:ext uri="{0D108BD9-81ED-4DB2-BD59-A6C34878D82A}">
                    <a16:rowId xmlns:a16="http://schemas.microsoft.com/office/drawing/2014/main" val="2780101977"/>
                  </a:ext>
                </a:extLst>
              </a:tr>
              <a:tr h="1653316">
                <a:tc>
                  <a:txBody>
                    <a:bodyPr/>
                    <a:lstStyle/>
                    <a:p>
                      <a:r>
                        <a:rPr lang="de-DE" sz="1400"/>
                        <a:t>Ablauf</a:t>
                      </a:r>
                    </a:p>
                  </a:txBody>
                  <a:tcPr marL="44289" marR="44289" marT="22145" marB="22145" anchor="ctr"/>
                </a:tc>
                <a:tc>
                  <a:txBody>
                    <a:bodyPr/>
                    <a:lstStyle/>
                    <a:p>
                      <a:r>
                        <a:rPr lang="de-DE" sz="1400" dirty="0"/>
                        <a:t>1. Besitzer prüfen (falls vorhanden), Kaufoption anbieten oder Miete zahlen. </a:t>
                      </a:r>
                    </a:p>
                  </a:txBody>
                  <a:tcPr marL="44289" marR="44289" marT="22145" marB="22145" anchor="ctr"/>
                </a:tc>
                <a:extLst>
                  <a:ext uri="{0D108BD9-81ED-4DB2-BD59-A6C34878D82A}">
                    <a16:rowId xmlns:a16="http://schemas.microsoft.com/office/drawing/2014/main" val="212125969"/>
                  </a:ext>
                </a:extLst>
              </a:tr>
              <a:tr h="481675">
                <a:tc>
                  <a:txBody>
                    <a:bodyPr/>
                    <a:lstStyle/>
                    <a:p>
                      <a:r>
                        <a:rPr lang="de-DE" sz="1400"/>
                        <a:t>Erweiterungen</a:t>
                      </a:r>
                    </a:p>
                  </a:txBody>
                  <a:tcPr marL="44289" marR="44289" marT="22145" marB="22145" anchor="ctr"/>
                </a:tc>
                <a:tc>
                  <a:txBody>
                    <a:bodyPr/>
                    <a:lstStyle/>
                    <a:p>
                      <a:r>
                        <a:rPr lang="de-DE" sz="1400" dirty="0"/>
                        <a:t>Haus/Hotel bauen, Grundstück verkaufen/</a:t>
                      </a:r>
                      <a:r>
                        <a:rPr lang="de-DE" sz="1400" dirty="0" err="1"/>
                        <a:t>hypotheken</a:t>
                      </a:r>
                      <a:r>
                        <a:rPr lang="de-DE" sz="1400" dirty="0"/>
                        <a:t>, mit anderen Spielern handeln</a:t>
                      </a:r>
                    </a:p>
                  </a:txBody>
                  <a:tcPr marL="44289" marR="44289" marT="22145" marB="22145" anchor="ctr"/>
                </a:tc>
                <a:extLst>
                  <a:ext uri="{0D108BD9-81ED-4DB2-BD59-A6C34878D82A}">
                    <a16:rowId xmlns:a16="http://schemas.microsoft.com/office/drawing/2014/main" val="1786584142"/>
                  </a:ext>
                </a:extLst>
              </a:tr>
              <a:tr h="286401">
                <a:tc>
                  <a:txBody>
                    <a:bodyPr/>
                    <a:lstStyle/>
                    <a:p>
                      <a:r>
                        <a:rPr lang="de-DE" sz="1400" dirty="0"/>
                        <a:t>Alternativen</a:t>
                      </a:r>
                    </a:p>
                  </a:txBody>
                  <a:tcPr marL="44289" marR="44289" marT="22145" marB="22145" anchor="ctr"/>
                </a:tc>
                <a:tc>
                  <a:txBody>
                    <a:bodyPr/>
                    <a:lstStyle/>
                    <a:p>
                      <a:r>
                        <a:rPr lang="de-DE" sz="1400" dirty="0"/>
                        <a:t>-</a:t>
                      </a:r>
                    </a:p>
                  </a:txBody>
                  <a:tcPr marL="44289" marR="44289" marT="22145" marB="22145" anchor="ctr"/>
                </a:tc>
                <a:extLst>
                  <a:ext uri="{0D108BD9-81ED-4DB2-BD59-A6C34878D82A}">
                    <a16:rowId xmlns:a16="http://schemas.microsoft.com/office/drawing/2014/main" val="2244543325"/>
                  </a:ext>
                </a:extLst>
              </a:tr>
            </a:tbl>
          </a:graphicData>
        </a:graphic>
      </p:graphicFrame>
      <p:sp>
        <p:nvSpPr>
          <p:cNvPr id="3" name="Textfeld 2">
            <a:extLst>
              <a:ext uri="{FF2B5EF4-FFF2-40B4-BE49-F238E27FC236}">
                <a16:creationId xmlns:a16="http://schemas.microsoft.com/office/drawing/2014/main" id="{454388A8-DD5E-0DD7-1D17-1350C761FD8B}"/>
              </a:ext>
            </a:extLst>
          </p:cNvPr>
          <p:cNvSpPr txBox="1"/>
          <p:nvPr/>
        </p:nvSpPr>
        <p:spPr>
          <a:xfrm>
            <a:off x="3038116" y="182053"/>
            <a:ext cx="5826997" cy="369332"/>
          </a:xfrm>
          <a:prstGeom prst="rect">
            <a:avLst/>
          </a:prstGeom>
          <a:noFill/>
        </p:spPr>
        <p:txBody>
          <a:bodyPr wrap="square" rtlCol="0">
            <a:spAutoFit/>
          </a:bodyPr>
          <a:lstStyle/>
          <a:p>
            <a:r>
              <a:rPr lang="de-DE" sz="1800" b="1" i="0" u="sng" strike="noStrike" cap="all" dirty="0">
                <a:effectLst/>
                <a:latin typeface="Arial" panose="020B0604020202020204" pitchFamily="34" charset="0"/>
                <a:cs typeface="Arial" panose="020B0604020202020204" pitchFamily="34" charset="0"/>
              </a:rPr>
              <a:t>Use Case Tabelle für Aktion auf Straße</a:t>
            </a:r>
            <a:r>
              <a:rPr lang="de-DE" sz="1800" b="1" i="0" u="sng" dirty="0">
                <a:effectLst/>
                <a:latin typeface="Arial" panose="020B0604020202020204" pitchFamily="34" charset="0"/>
                <a:cs typeface="Arial" panose="020B0604020202020204" pitchFamily="34" charset="0"/>
              </a:rPr>
              <a:t>​</a:t>
            </a:r>
            <a:endParaRPr lang="de-DE"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87255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Blanko Monopoly Brettspiel Vorlage Custom Monopoly Template Spiel Digitaler  Download komplett bearbeitbar pdf &amp; microsoft Publisher - Etsy.de">
            <a:extLst>
              <a:ext uri="{FF2B5EF4-FFF2-40B4-BE49-F238E27FC236}">
                <a16:creationId xmlns:a16="http://schemas.microsoft.com/office/drawing/2014/main" id="{BCB1EAFC-87CD-6D81-F7C3-3B681EFD5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antUML diagram">
            <a:extLst>
              <a:ext uri="{FF2B5EF4-FFF2-40B4-BE49-F238E27FC236}">
                <a16:creationId xmlns:a16="http://schemas.microsoft.com/office/drawing/2014/main" id="{AA2870CD-99E7-6D36-6A5E-50CE9DBDA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069" y="37492"/>
            <a:ext cx="8820053" cy="678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91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12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2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2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13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3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14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4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5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5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5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grpSp>
      <p:pic>
        <p:nvPicPr>
          <p:cNvPr id="15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4="http://schemas.microsoft.com/office/drawing/2010/main" xmlns:dgm="http://schemas.openxmlformats.org/drawingml/2006/diagram" xmlns:p14="http://schemas.microsoft.com/office/powerpoint/2010/main" xmlns:a16="http://schemas.microsoft.com/office/drawing/2014/main">
                <a:solidFill>
                  <a:srgbClr val="FFFFFF"/>
                </a:solidFill>
              </a14:hiddenFill>
            </a:ext>
          </a:extLst>
        </p:spPr>
      </p:pic>
      <p:sp>
        <p:nvSpPr>
          <p:cNvPr id="156" name="Rectangle 15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8" name="Group 15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16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6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17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17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7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8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8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8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8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8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8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grpSp>
      <p:pic>
        <p:nvPicPr>
          <p:cNvPr id="18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4="http://schemas.microsoft.com/office/drawing/2010/main" xmlns:dgm="http://schemas.openxmlformats.org/drawingml/2006/diagram" xmlns:p14="http://schemas.microsoft.com/office/powerpoint/2010/main" xmlns:a16="http://schemas.microsoft.com/office/drawing/2014/main">
                <a:solidFill>
                  <a:srgbClr val="FFFFFF"/>
                </a:solidFill>
              </a14:hiddenFill>
            </a:ext>
          </a:extLst>
        </p:spPr>
      </p:pic>
      <p:pic>
        <p:nvPicPr>
          <p:cNvPr id="18434" name="Picture 2" descr="Blanko Monopoly Brettspiel Vorlage Custom Monopoly Template Spiel Digitaler  Download komplett bearbeitbar pdf &amp; microsoft Publisher - Etsy.de">
            <a:extLst>
              <a:ext uri="{FF2B5EF4-FFF2-40B4-BE49-F238E27FC236}">
                <a16:creationId xmlns:a16="http://schemas.microsoft.com/office/drawing/2014/main" id="{19729D11-F490-0E0B-4B99-4D685123A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 y="0"/>
            <a:ext cx="121981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Inhaltsplatzhalter 4">
            <a:extLst>
              <a:ext uri="{FF2B5EF4-FFF2-40B4-BE49-F238E27FC236}">
                <a16:creationId xmlns:a16="http://schemas.microsoft.com/office/drawing/2014/main" id="{D9F93A90-7DAB-E0CA-0752-AF8E408B77B5}"/>
              </a:ext>
            </a:extLst>
          </p:cNvPr>
          <p:cNvGraphicFramePr>
            <a:graphicFrameLocks noGrp="1"/>
          </p:cNvGraphicFramePr>
          <p:nvPr>
            <p:ph idx="1"/>
            <p:extLst>
              <p:ext uri="{D42A27DB-BD31-4B8C-83A1-F6EECF244321}">
                <p14:modId xmlns:p14="http://schemas.microsoft.com/office/powerpoint/2010/main" val="2323569847"/>
              </p:ext>
            </p:extLst>
          </p:nvPr>
        </p:nvGraphicFramePr>
        <p:xfrm>
          <a:off x="1505847" y="588267"/>
          <a:ext cx="9976937" cy="6341827"/>
        </p:xfrm>
        <a:graphic>
          <a:graphicData uri="http://schemas.openxmlformats.org/drawingml/2006/table">
            <a:tbl>
              <a:tblPr firstRow="1" bandRow="1">
                <a:tableStyleId>{073A0DAA-6AF3-43AB-8588-CEC1D06C72B9}</a:tableStyleId>
              </a:tblPr>
              <a:tblGrid>
                <a:gridCol w="1521541">
                  <a:extLst>
                    <a:ext uri="{9D8B030D-6E8A-4147-A177-3AD203B41FA5}">
                      <a16:colId xmlns:a16="http://schemas.microsoft.com/office/drawing/2014/main" val="3753742318"/>
                    </a:ext>
                  </a:extLst>
                </a:gridCol>
                <a:gridCol w="8455396">
                  <a:extLst>
                    <a:ext uri="{9D8B030D-6E8A-4147-A177-3AD203B41FA5}">
                      <a16:colId xmlns:a16="http://schemas.microsoft.com/office/drawing/2014/main" val="715162958"/>
                    </a:ext>
                  </a:extLst>
                </a:gridCol>
              </a:tblGrid>
              <a:tr h="357404">
                <a:tc>
                  <a:txBody>
                    <a:bodyPr/>
                    <a:lstStyle/>
                    <a:p>
                      <a:r>
                        <a:rPr lang="de-DE" sz="1050" b="0" dirty="0"/>
                        <a:t>Geschäftsprozess, Funktion</a:t>
                      </a:r>
                    </a:p>
                  </a:txBody>
                  <a:tcPr marL="58758" marR="58758" marT="29379" marB="29379" anchor="ctr"/>
                </a:tc>
                <a:tc>
                  <a:txBody>
                    <a:bodyPr/>
                    <a:lstStyle/>
                    <a:p>
                      <a:r>
                        <a:rPr lang="de-DE" sz="1050" b="0" dirty="0"/>
                        <a:t>Haus/Hotel bauen</a:t>
                      </a:r>
                    </a:p>
                  </a:txBody>
                  <a:tcPr marL="58758" marR="58758" marT="29379" marB="29379" anchor="ctr"/>
                </a:tc>
                <a:extLst>
                  <a:ext uri="{0D108BD9-81ED-4DB2-BD59-A6C34878D82A}">
                    <a16:rowId xmlns:a16="http://schemas.microsoft.com/office/drawing/2014/main" val="2195948419"/>
                  </a:ext>
                </a:extLst>
              </a:tr>
              <a:tr h="235114">
                <a:tc>
                  <a:txBody>
                    <a:bodyPr/>
                    <a:lstStyle/>
                    <a:p>
                      <a:pPr algn="l"/>
                      <a:r>
                        <a:rPr lang="de-DE" sz="1200" b="0" dirty="0">
                          <a:latin typeface="Arial" panose="020B0604020202020204" pitchFamily="34" charset="0"/>
                          <a:cs typeface="Arial" panose="020B0604020202020204" pitchFamily="34" charset="0"/>
                        </a:rPr>
                        <a:t>Ziel,  Ergebnisse</a:t>
                      </a:r>
                    </a:p>
                  </a:txBody>
                  <a:tcPr marL="58758" marR="58758" marT="29379" marB="29379" anchor="ctr"/>
                </a:tc>
                <a:tc>
                  <a:txBody>
                    <a:bodyPr/>
                    <a:lstStyle/>
                    <a:p>
                      <a:pPr algn="l"/>
                      <a:r>
                        <a:rPr lang="de-DE" sz="1200" b="0">
                          <a:latin typeface="Arial" panose="020B0604020202020204" pitchFamily="34" charset="0"/>
                          <a:cs typeface="Arial" panose="020B0604020202020204" pitchFamily="34" charset="0"/>
                        </a:rPr>
                        <a:t>Ein Spieler baut ein Haus oder Hotel auf einem seiner Grundstücke, um die Mieteinnahmen zu erhöhen.</a:t>
                      </a:r>
                    </a:p>
                  </a:txBody>
                  <a:tcPr marL="58758" marR="58758" marT="29379" marB="29379" anchor="ctr"/>
                </a:tc>
                <a:extLst>
                  <a:ext uri="{0D108BD9-81ED-4DB2-BD59-A6C34878D82A}">
                    <a16:rowId xmlns:a16="http://schemas.microsoft.com/office/drawing/2014/main" val="70810532"/>
                  </a:ext>
                </a:extLst>
              </a:tr>
              <a:tr h="227991">
                <a:tc>
                  <a:txBody>
                    <a:bodyPr/>
                    <a:lstStyle/>
                    <a:p>
                      <a:pPr algn="l"/>
                      <a:r>
                        <a:rPr lang="de-DE" sz="1200" b="0" dirty="0">
                          <a:latin typeface="Arial" panose="020B0604020202020204" pitchFamily="34" charset="0"/>
                          <a:cs typeface="Arial" panose="020B0604020202020204" pitchFamily="34" charset="0"/>
                        </a:rPr>
                        <a:t>Akteure</a:t>
                      </a:r>
                    </a:p>
                  </a:txBody>
                  <a:tcPr marL="58758" marR="58758" marT="29379" marB="29379" anchor="ctr"/>
                </a:tc>
                <a:tc>
                  <a:txBody>
                    <a:bodyPr/>
                    <a:lstStyle/>
                    <a:p>
                      <a:pPr algn="l"/>
                      <a:r>
                        <a:rPr lang="de-DE" sz="1200" b="0">
                          <a:latin typeface="Arial" panose="020B0604020202020204" pitchFamily="34" charset="0"/>
                          <a:cs typeface="Arial" panose="020B0604020202020204" pitchFamily="34" charset="0"/>
                        </a:rPr>
                        <a:t>Spieler, Bank, Grundstück, ggf. Haus oder Hotel</a:t>
                      </a:r>
                    </a:p>
                  </a:txBody>
                  <a:tcPr marL="58758" marR="58758" marT="29379" marB="29379" anchor="ctr"/>
                </a:tc>
                <a:extLst>
                  <a:ext uri="{0D108BD9-81ED-4DB2-BD59-A6C34878D82A}">
                    <a16:rowId xmlns:a16="http://schemas.microsoft.com/office/drawing/2014/main" val="3754889259"/>
                  </a:ext>
                </a:extLst>
              </a:tr>
              <a:tr h="745644">
                <a:tc>
                  <a:txBody>
                    <a:bodyPr/>
                    <a:lstStyle/>
                    <a:p>
                      <a:pPr algn="l"/>
                      <a:r>
                        <a:rPr lang="de-DE" sz="1200" b="0" dirty="0">
                          <a:latin typeface="Arial" panose="020B0604020202020204" pitchFamily="34" charset="0"/>
                          <a:cs typeface="Arial" panose="020B0604020202020204" pitchFamily="34" charset="0"/>
                        </a:rPr>
                        <a:t>Voraussetzungen</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 Der Spieler besitzt alle Grundstücke einer Farbgruppe.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Die Grundstücke der Farbgruppe erfüllen die Bedingung für gleichmäßiges Bauen (z. B. auf jedem Grundstück der Gruppe muss die gleiche Anzahl Häuser stehen).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Es sind noch genügend Häuser oder Hotels in der Bank verfügbar.</a:t>
                      </a:r>
                    </a:p>
                  </a:txBody>
                  <a:tcPr marL="58758" marR="58758" marT="29379" marB="29379" anchor="ctr"/>
                </a:tc>
                <a:extLst>
                  <a:ext uri="{0D108BD9-81ED-4DB2-BD59-A6C34878D82A}">
                    <a16:rowId xmlns:a16="http://schemas.microsoft.com/office/drawing/2014/main" val="55591111"/>
                  </a:ext>
                </a:extLst>
              </a:tr>
              <a:tr h="400542">
                <a:tc>
                  <a:txBody>
                    <a:bodyPr/>
                    <a:lstStyle/>
                    <a:p>
                      <a:pPr algn="l"/>
                      <a:r>
                        <a:rPr lang="de-DE" sz="1200" b="0" dirty="0">
                          <a:latin typeface="Arial" panose="020B0604020202020204" pitchFamily="34" charset="0"/>
                          <a:cs typeface="Arial" panose="020B0604020202020204" pitchFamily="34" charset="0"/>
                        </a:rPr>
                        <a:t>Auslösendes Ereignis</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Der Spieler entscheidet sich, ein Haus oder Hotel zu bauen.</a:t>
                      </a:r>
                    </a:p>
                  </a:txBody>
                  <a:tcPr marL="58758" marR="58758" marT="29379" marB="29379" anchor="ctr"/>
                </a:tc>
                <a:extLst>
                  <a:ext uri="{0D108BD9-81ED-4DB2-BD59-A6C34878D82A}">
                    <a16:rowId xmlns:a16="http://schemas.microsoft.com/office/drawing/2014/main" val="4021136016"/>
                  </a:ext>
                </a:extLst>
              </a:tr>
              <a:tr h="400542">
                <a:tc>
                  <a:txBody>
                    <a:bodyPr/>
                    <a:lstStyle/>
                    <a:p>
                      <a:pPr algn="l"/>
                      <a:r>
                        <a:rPr lang="de-DE" sz="1200" b="0">
                          <a:latin typeface="Arial" panose="020B0604020202020204" pitchFamily="34" charset="0"/>
                          <a:cs typeface="Arial" panose="020B0604020202020204" pitchFamily="34" charset="0"/>
                        </a:rPr>
                        <a:t>Nachbedingung bei Erfolg</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Ein Haus oder Hotel ist auf dem Grundstück des Spielers platziert, und die Miete für dieses Grundstück ist entsprechend erhöht.</a:t>
                      </a:r>
                    </a:p>
                  </a:txBody>
                  <a:tcPr marL="58758" marR="58758" marT="29379" marB="29379" anchor="ctr"/>
                </a:tc>
                <a:extLst>
                  <a:ext uri="{0D108BD9-81ED-4DB2-BD59-A6C34878D82A}">
                    <a16:rowId xmlns:a16="http://schemas.microsoft.com/office/drawing/2014/main" val="1082557490"/>
                  </a:ext>
                </a:extLst>
              </a:tr>
              <a:tr h="400542">
                <a:tc>
                  <a:txBody>
                    <a:bodyPr/>
                    <a:lstStyle/>
                    <a:p>
                      <a:pPr algn="l"/>
                      <a:r>
                        <a:rPr lang="de-DE" sz="1200" b="0">
                          <a:latin typeface="Arial" panose="020B0604020202020204" pitchFamily="34" charset="0"/>
                          <a:cs typeface="Arial" panose="020B0604020202020204" pitchFamily="34" charset="0"/>
                        </a:rPr>
                        <a:t>Nachbedingung bei Fehlschlag</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Kein Haus/Hotel wird gebaut, das Vermögen des Spielers bleibt unverändert. Gründe für Fehlschlag können unzureichendes Vermögen, ungleiche Bebauung oder fehlende Verfügbarkeit von Häusern/Hotels in der Bank sein.</a:t>
                      </a:r>
                    </a:p>
                  </a:txBody>
                  <a:tcPr marL="58758" marR="58758" marT="29379" marB="29379" anchor="ctr"/>
                </a:tc>
                <a:extLst>
                  <a:ext uri="{0D108BD9-81ED-4DB2-BD59-A6C34878D82A}">
                    <a16:rowId xmlns:a16="http://schemas.microsoft.com/office/drawing/2014/main" val="3633604433"/>
                  </a:ext>
                </a:extLst>
              </a:tr>
              <a:tr h="745644">
                <a:tc>
                  <a:txBody>
                    <a:bodyPr/>
                    <a:lstStyle/>
                    <a:p>
                      <a:pPr algn="l"/>
                      <a:r>
                        <a:rPr lang="de-DE" sz="1200" b="0">
                          <a:latin typeface="Arial" panose="020B0604020202020204" pitchFamily="34" charset="0"/>
                          <a:cs typeface="Arial" panose="020B0604020202020204" pitchFamily="34" charset="0"/>
                        </a:rPr>
                        <a:t>Eingehende Daten</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 Vermögen des Spielers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Anzahl der Häuser/Hotels auf dem Grundstück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Preis für das Haus/Hotel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Verfügbarkeit von Häusern/Hotels in der Bank</a:t>
                      </a:r>
                    </a:p>
                  </a:txBody>
                  <a:tcPr marL="58758" marR="58758" marT="29379" marB="29379" anchor="ctr"/>
                </a:tc>
                <a:extLst>
                  <a:ext uri="{0D108BD9-81ED-4DB2-BD59-A6C34878D82A}">
                    <a16:rowId xmlns:a16="http://schemas.microsoft.com/office/drawing/2014/main" val="546501307"/>
                  </a:ext>
                </a:extLst>
              </a:tr>
              <a:tr h="400542">
                <a:tc>
                  <a:txBody>
                    <a:bodyPr/>
                    <a:lstStyle/>
                    <a:p>
                      <a:pPr algn="l"/>
                      <a:r>
                        <a:rPr lang="de-DE" sz="1200" b="0">
                          <a:latin typeface="Arial" panose="020B0604020202020204" pitchFamily="34" charset="0"/>
                          <a:cs typeface="Arial" panose="020B0604020202020204" pitchFamily="34" charset="0"/>
                        </a:rPr>
                        <a:t>Ausgehende Daten</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 Vermindertes Vermögen des Spielers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Erhöhte Miete für das Grundstück</a:t>
                      </a:r>
                    </a:p>
                  </a:txBody>
                  <a:tcPr marL="58758" marR="58758" marT="29379" marB="29379" anchor="ctr"/>
                </a:tc>
                <a:extLst>
                  <a:ext uri="{0D108BD9-81ED-4DB2-BD59-A6C34878D82A}">
                    <a16:rowId xmlns:a16="http://schemas.microsoft.com/office/drawing/2014/main" val="4083472975"/>
                  </a:ext>
                </a:extLst>
              </a:tr>
              <a:tr h="1090747">
                <a:tc>
                  <a:txBody>
                    <a:bodyPr/>
                    <a:lstStyle/>
                    <a:p>
                      <a:pPr algn="l"/>
                      <a:r>
                        <a:rPr lang="de-DE" sz="1200" b="0">
                          <a:latin typeface="Arial" panose="020B0604020202020204" pitchFamily="34" charset="0"/>
                          <a:cs typeface="Arial" panose="020B0604020202020204" pitchFamily="34" charset="0"/>
                        </a:rPr>
                        <a:t>Ablauf</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1. Spieler wählt ein Grundstück, auf dem er bauen möchte.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2. Die Bank überprüft, ob der Spieler alle Grundstücke der Farbgruppe besitzt und ob die Bedingung für gleichmäßiges Bauen erfüllt ist.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3. Bank prüft, ob ausreichend Häuser oder Hotels verfügbar sind.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4. Wenn alle Bedingungen erfüllt sind, bezahlt der Spieler der Bank den Preis für das Haus oder Hotel.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5. Ein Haus oder Hotel wird dem Grundstück hinzugefügt.</a:t>
                      </a:r>
                    </a:p>
                  </a:txBody>
                  <a:tcPr marL="58758" marR="58758" marT="29379" marB="29379" anchor="ctr"/>
                </a:tc>
                <a:extLst>
                  <a:ext uri="{0D108BD9-81ED-4DB2-BD59-A6C34878D82A}">
                    <a16:rowId xmlns:a16="http://schemas.microsoft.com/office/drawing/2014/main" val="4169705365"/>
                  </a:ext>
                </a:extLst>
              </a:tr>
              <a:tr h="437689">
                <a:tc>
                  <a:txBody>
                    <a:bodyPr/>
                    <a:lstStyle/>
                    <a:p>
                      <a:pPr algn="l"/>
                      <a:r>
                        <a:rPr lang="de-DE" sz="1200" b="0">
                          <a:latin typeface="Arial" panose="020B0604020202020204" pitchFamily="34" charset="0"/>
                          <a:cs typeface="Arial" panose="020B0604020202020204" pitchFamily="34" charset="0"/>
                        </a:rPr>
                        <a:t>Erweiterungen</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 Der Spieler kann weitere Häuser bauen, solange die Bedingung für gleichmäßiges Bauen erfüllt wird.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Der Spieler kann ein Hotel bauen, wenn vier Häuser auf jedem Grundstück der Farbgruppe stehen.</a:t>
                      </a:r>
                    </a:p>
                  </a:txBody>
                  <a:tcPr marL="58758" marR="58758" marT="29379" marB="29379" anchor="ctr"/>
                </a:tc>
                <a:extLst>
                  <a:ext uri="{0D108BD9-81ED-4DB2-BD59-A6C34878D82A}">
                    <a16:rowId xmlns:a16="http://schemas.microsoft.com/office/drawing/2014/main" val="1113312028"/>
                  </a:ext>
                </a:extLst>
              </a:tr>
              <a:tr h="573093">
                <a:tc>
                  <a:txBody>
                    <a:bodyPr/>
                    <a:lstStyle/>
                    <a:p>
                      <a:pPr algn="l"/>
                      <a:r>
                        <a:rPr lang="de-DE" sz="1200" b="0">
                          <a:latin typeface="Arial" panose="020B0604020202020204" pitchFamily="34" charset="0"/>
                          <a:cs typeface="Arial" panose="020B0604020202020204" pitchFamily="34" charset="0"/>
                        </a:rPr>
                        <a:t>Alternativen</a:t>
                      </a:r>
                    </a:p>
                  </a:txBody>
                  <a:tcPr marL="58758" marR="58758" marT="29379" marB="29379" anchor="ctr"/>
                </a:tc>
                <a:tc>
                  <a:txBody>
                    <a:bodyPr/>
                    <a:lstStyle/>
                    <a:p>
                      <a:pPr algn="l"/>
                      <a:r>
                        <a:rPr lang="de-DE" sz="1200" b="0" dirty="0">
                          <a:latin typeface="Arial" panose="020B0604020202020204" pitchFamily="34" charset="0"/>
                          <a:cs typeface="Arial" panose="020B0604020202020204" pitchFamily="34" charset="0"/>
                        </a:rPr>
                        <a:t>- Der Spieler entscheidet sich gegen den Bau, falls er die Kosten nicht aufbringen kann oder andere Investitionen bevorzugt. </a:t>
                      </a:r>
                      <a:br>
                        <a:rPr lang="de-DE" sz="1200" b="0" dirty="0">
                          <a:latin typeface="Arial" panose="020B0604020202020204" pitchFamily="34" charset="0"/>
                          <a:cs typeface="Arial" panose="020B0604020202020204" pitchFamily="34" charset="0"/>
                        </a:rPr>
                      </a:br>
                      <a:r>
                        <a:rPr lang="de-DE" sz="1200" b="0" dirty="0">
                          <a:latin typeface="Arial" panose="020B0604020202020204" pitchFamily="34" charset="0"/>
                          <a:cs typeface="Arial" panose="020B0604020202020204" pitchFamily="34" charset="0"/>
                        </a:rPr>
                        <a:t>- Der Spieler kauft kein Haus/Hotel, wenn keine Häuser oder Hotels mehr in der Bank verfügbar sind.</a:t>
                      </a:r>
                    </a:p>
                  </a:txBody>
                  <a:tcPr marL="58758" marR="58758" marT="29379" marB="29379" anchor="ctr"/>
                </a:tc>
                <a:extLst>
                  <a:ext uri="{0D108BD9-81ED-4DB2-BD59-A6C34878D82A}">
                    <a16:rowId xmlns:a16="http://schemas.microsoft.com/office/drawing/2014/main" val="2763249171"/>
                  </a:ext>
                </a:extLst>
              </a:tr>
            </a:tbl>
          </a:graphicData>
        </a:graphic>
      </p:graphicFrame>
      <p:sp>
        <p:nvSpPr>
          <p:cNvPr id="6" name="Textfeld 5">
            <a:extLst>
              <a:ext uri="{FF2B5EF4-FFF2-40B4-BE49-F238E27FC236}">
                <a16:creationId xmlns:a16="http://schemas.microsoft.com/office/drawing/2014/main" id="{26601BD9-4E74-57C2-BA26-E6C0CB8A2835}"/>
              </a:ext>
            </a:extLst>
          </p:cNvPr>
          <p:cNvSpPr txBox="1"/>
          <p:nvPr/>
        </p:nvSpPr>
        <p:spPr>
          <a:xfrm>
            <a:off x="3049991" y="146334"/>
            <a:ext cx="5826997" cy="369332"/>
          </a:xfrm>
          <a:prstGeom prst="rect">
            <a:avLst/>
          </a:prstGeom>
          <a:noFill/>
        </p:spPr>
        <p:txBody>
          <a:bodyPr wrap="square" rtlCol="0">
            <a:spAutoFit/>
          </a:bodyPr>
          <a:lstStyle/>
          <a:p>
            <a:r>
              <a:rPr lang="de-DE" sz="1800" b="1" i="0" u="sng" strike="noStrike" cap="all" dirty="0">
                <a:effectLst/>
                <a:latin typeface="Arial" panose="020B0604020202020204" pitchFamily="34" charset="0"/>
                <a:cs typeface="Arial" panose="020B0604020202020204" pitchFamily="34" charset="0"/>
              </a:rPr>
              <a:t>Use Case Tabelle für Haus/Hotel bauen</a:t>
            </a:r>
            <a:endParaRPr lang="de-DE"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22283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0E537B-E99C-734A-90C5-AE437ABE9AE5}"/>
            </a:ext>
          </a:extLst>
        </p:cNvPr>
        <p:cNvGrpSpPr/>
        <p:nvPr/>
      </p:nvGrpSpPr>
      <p:grpSpPr>
        <a:xfrm>
          <a:off x="0" y="0"/>
          <a:ext cx="0" cy="0"/>
          <a:chOff x="0" y="0"/>
          <a:chExt cx="0" cy="0"/>
        </a:xfrm>
      </p:grpSpPr>
      <p:sp useBgFill="1">
        <p:nvSpPr>
          <p:cNvPr id="312" name="Rectangle 3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3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3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3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3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grpSp>
      <p:pic>
        <p:nvPicPr>
          <p:cNvPr id="3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345" name="Rectangle 3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47" name="Group 3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3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3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de-DE"/>
            </a:p>
          </p:txBody>
        </p:sp>
        <p:sp>
          <p:nvSpPr>
            <p:cNvPr id="3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sp>
          <p:nvSpPr>
            <p:cNvPr id="3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de-DE"/>
            </a:p>
          </p:txBody>
        </p:sp>
      </p:grpSp>
      <p:pic>
        <p:nvPicPr>
          <p:cNvPr id="3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pic>
        <p:nvPicPr>
          <p:cNvPr id="19458" name="Picture 2" descr="Blanko Monopoly Brettspiel Vorlage Custom Monopoly Template Spiel Digitaler  Download komplett bearbeitbar pdf &amp; microsoft Publisher - Etsy.de">
            <a:extLst>
              <a:ext uri="{FF2B5EF4-FFF2-40B4-BE49-F238E27FC236}">
                <a16:creationId xmlns:a16="http://schemas.microsoft.com/office/drawing/2014/main" id="{48B4D532-31B7-D2C3-403B-A4D4A7537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92" y="-13238"/>
            <a:ext cx="12562581" cy="69848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Inhaltsplatzhalter 5">
            <a:extLst>
              <a:ext uri="{FF2B5EF4-FFF2-40B4-BE49-F238E27FC236}">
                <a16:creationId xmlns:a16="http://schemas.microsoft.com/office/drawing/2014/main" id="{8282779B-58AA-D402-4F36-502C917A02E8}"/>
              </a:ext>
            </a:extLst>
          </p:cNvPr>
          <p:cNvGraphicFramePr>
            <a:graphicFrameLocks noGrp="1"/>
          </p:cNvGraphicFramePr>
          <p:nvPr>
            <p:ph idx="1"/>
            <p:extLst>
              <p:ext uri="{D42A27DB-BD31-4B8C-83A1-F6EECF244321}">
                <p14:modId xmlns:p14="http://schemas.microsoft.com/office/powerpoint/2010/main" val="3187307265"/>
              </p:ext>
            </p:extLst>
          </p:nvPr>
        </p:nvGraphicFramePr>
        <p:xfrm>
          <a:off x="876550" y="676011"/>
          <a:ext cx="10476199" cy="6050024"/>
        </p:xfrm>
        <a:graphic>
          <a:graphicData uri="http://schemas.openxmlformats.org/drawingml/2006/table">
            <a:tbl>
              <a:tblPr firstRow="1" bandRow="1">
                <a:tableStyleId>{073A0DAA-6AF3-43AB-8588-CEC1D06C72B9}</a:tableStyleId>
              </a:tblPr>
              <a:tblGrid>
                <a:gridCol w="2566320">
                  <a:extLst>
                    <a:ext uri="{9D8B030D-6E8A-4147-A177-3AD203B41FA5}">
                      <a16:colId xmlns:a16="http://schemas.microsoft.com/office/drawing/2014/main" val="2695136582"/>
                    </a:ext>
                  </a:extLst>
                </a:gridCol>
                <a:gridCol w="7909879">
                  <a:extLst>
                    <a:ext uri="{9D8B030D-6E8A-4147-A177-3AD203B41FA5}">
                      <a16:colId xmlns:a16="http://schemas.microsoft.com/office/drawing/2014/main" val="99475363"/>
                    </a:ext>
                  </a:extLst>
                </a:gridCol>
              </a:tblGrid>
              <a:tr h="321498">
                <a:tc>
                  <a:txBody>
                    <a:bodyPr/>
                    <a:lstStyle/>
                    <a:p>
                      <a:r>
                        <a:rPr lang="de-DE" sz="1000"/>
                        <a:t>Geschäftsprozess, Funktion</a:t>
                      </a:r>
                    </a:p>
                  </a:txBody>
                  <a:tcPr marL="51389" marR="51389" marT="25695" marB="25695" anchor="ctr"/>
                </a:tc>
                <a:tc>
                  <a:txBody>
                    <a:bodyPr/>
                    <a:lstStyle/>
                    <a:p>
                      <a:r>
                        <a:rPr lang="de-DE" sz="1000"/>
                        <a:t>Aktion ausführen (Sonderfeld)</a:t>
                      </a:r>
                    </a:p>
                  </a:txBody>
                  <a:tcPr marL="51389" marR="51389" marT="25695" marB="25695" anchor="ctr"/>
                </a:tc>
                <a:extLst>
                  <a:ext uri="{0D108BD9-81ED-4DB2-BD59-A6C34878D82A}">
                    <a16:rowId xmlns:a16="http://schemas.microsoft.com/office/drawing/2014/main" val="2097707098"/>
                  </a:ext>
                </a:extLst>
              </a:tr>
              <a:tr h="540705">
                <a:tc>
                  <a:txBody>
                    <a:bodyPr/>
                    <a:lstStyle/>
                    <a:p>
                      <a:r>
                        <a:rPr lang="de-DE" sz="1400" dirty="0">
                          <a:latin typeface="Arial" panose="020B0604020202020204" pitchFamily="34" charset="0"/>
                          <a:cs typeface="Arial" panose="020B0604020202020204" pitchFamily="34" charset="0"/>
                        </a:rPr>
                        <a:t>Ziel, Ergebnisse</a:t>
                      </a:r>
                    </a:p>
                  </a:txBody>
                  <a:tcPr marL="51389" marR="51389" marT="25695" marB="25695" anchor="ctr"/>
                </a:tc>
                <a:tc>
                  <a:txBody>
                    <a:bodyPr/>
                    <a:lstStyle/>
                    <a:p>
                      <a:r>
                        <a:rPr lang="de-DE" sz="1400">
                          <a:latin typeface="Arial" panose="020B0604020202020204" pitchFamily="34" charset="0"/>
                          <a:cs typeface="Arial" panose="020B0604020202020204" pitchFamily="34" charset="0"/>
                        </a:rPr>
                        <a:t>Durchführung der Aktion, die dem Sonderfeld entspricht.</a:t>
                      </a:r>
                    </a:p>
                  </a:txBody>
                  <a:tcPr marL="51389" marR="51389" marT="25695" marB="25695" anchor="ctr"/>
                </a:tc>
                <a:extLst>
                  <a:ext uri="{0D108BD9-81ED-4DB2-BD59-A6C34878D82A}">
                    <a16:rowId xmlns:a16="http://schemas.microsoft.com/office/drawing/2014/main" val="3900257580"/>
                  </a:ext>
                </a:extLst>
              </a:tr>
              <a:tr h="321498">
                <a:tc>
                  <a:txBody>
                    <a:bodyPr/>
                    <a:lstStyle/>
                    <a:p>
                      <a:r>
                        <a:rPr lang="de-DE" sz="1400" dirty="0">
                          <a:latin typeface="Arial" panose="020B0604020202020204" pitchFamily="34" charset="0"/>
                          <a:cs typeface="Arial" panose="020B0604020202020204" pitchFamily="34" charset="0"/>
                        </a:rPr>
                        <a:t>Akteure</a:t>
                      </a:r>
                    </a:p>
                  </a:txBody>
                  <a:tcPr marL="51389" marR="51389" marT="25695" marB="25695" anchor="ctr"/>
                </a:tc>
                <a:tc>
                  <a:txBody>
                    <a:bodyPr/>
                    <a:lstStyle/>
                    <a:p>
                      <a:r>
                        <a:rPr lang="de-DE" sz="1400">
                          <a:latin typeface="Arial" panose="020B0604020202020204" pitchFamily="34" charset="0"/>
                          <a:cs typeface="Arial" panose="020B0604020202020204" pitchFamily="34" charset="0"/>
                        </a:rPr>
                        <a:t>Spieler, Spielbrett, Spielfeld, Sonderfelder</a:t>
                      </a:r>
                    </a:p>
                  </a:txBody>
                  <a:tcPr marL="51389" marR="51389" marT="25695" marB="25695" anchor="ctr"/>
                </a:tc>
                <a:extLst>
                  <a:ext uri="{0D108BD9-81ED-4DB2-BD59-A6C34878D82A}">
                    <a16:rowId xmlns:a16="http://schemas.microsoft.com/office/drawing/2014/main" val="1841549302"/>
                  </a:ext>
                </a:extLst>
              </a:tr>
              <a:tr h="321498">
                <a:tc>
                  <a:txBody>
                    <a:bodyPr/>
                    <a:lstStyle/>
                    <a:p>
                      <a:r>
                        <a:rPr lang="de-DE" sz="1400" dirty="0">
                          <a:latin typeface="Arial" panose="020B0604020202020204" pitchFamily="34" charset="0"/>
                          <a:cs typeface="Arial" panose="020B0604020202020204" pitchFamily="34" charset="0"/>
                        </a:rPr>
                        <a:t>Vorbedingungen</a:t>
                      </a:r>
                    </a:p>
                  </a:txBody>
                  <a:tcPr marL="51389" marR="51389" marT="25695" marB="25695" anchor="ctr"/>
                </a:tc>
                <a:tc>
                  <a:txBody>
                    <a:bodyPr/>
                    <a:lstStyle/>
                    <a:p>
                      <a:r>
                        <a:rPr lang="de-DE" sz="1400">
                          <a:latin typeface="Arial" panose="020B0604020202020204" pitchFamily="34" charset="0"/>
                          <a:cs typeface="Arial" panose="020B0604020202020204" pitchFamily="34" charset="0"/>
                        </a:rPr>
                        <a:t>Die Spielfigur steht auf einem Sonderfeld.</a:t>
                      </a:r>
                    </a:p>
                  </a:txBody>
                  <a:tcPr marL="51389" marR="51389" marT="25695" marB="25695" anchor="ctr"/>
                </a:tc>
                <a:extLst>
                  <a:ext uri="{0D108BD9-81ED-4DB2-BD59-A6C34878D82A}">
                    <a16:rowId xmlns:a16="http://schemas.microsoft.com/office/drawing/2014/main" val="1070266606"/>
                  </a:ext>
                </a:extLst>
              </a:tr>
              <a:tr h="321498">
                <a:tc>
                  <a:txBody>
                    <a:bodyPr/>
                    <a:lstStyle/>
                    <a:p>
                      <a:r>
                        <a:rPr lang="de-DE" sz="1400" dirty="0">
                          <a:latin typeface="Arial" panose="020B0604020202020204" pitchFamily="34" charset="0"/>
                          <a:cs typeface="Arial" panose="020B0604020202020204" pitchFamily="34" charset="0"/>
                        </a:rPr>
                        <a:t>Auslösendes Ereignis</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Das Sonderfeld bestimmt die Aktion.</a:t>
                      </a:r>
                    </a:p>
                  </a:txBody>
                  <a:tcPr marL="51389" marR="51389" marT="25695" marB="25695" anchor="ctr"/>
                </a:tc>
                <a:extLst>
                  <a:ext uri="{0D108BD9-81ED-4DB2-BD59-A6C34878D82A}">
                    <a16:rowId xmlns:a16="http://schemas.microsoft.com/office/drawing/2014/main" val="3060152266"/>
                  </a:ext>
                </a:extLst>
              </a:tr>
              <a:tr h="321498">
                <a:tc>
                  <a:txBody>
                    <a:bodyPr/>
                    <a:lstStyle/>
                    <a:p>
                      <a:r>
                        <a:rPr lang="de-DE" sz="1400">
                          <a:latin typeface="Arial" panose="020B0604020202020204" pitchFamily="34" charset="0"/>
                          <a:cs typeface="Arial" panose="020B0604020202020204" pitchFamily="34" charset="0"/>
                        </a:rPr>
                        <a:t>Nachbedingung bei Erfolg</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Die Aktion wurde erfolgreich durchgeführt.</a:t>
                      </a:r>
                    </a:p>
                  </a:txBody>
                  <a:tcPr marL="51389" marR="51389" marT="25695" marB="25695" anchor="ctr"/>
                </a:tc>
                <a:extLst>
                  <a:ext uri="{0D108BD9-81ED-4DB2-BD59-A6C34878D82A}">
                    <a16:rowId xmlns:a16="http://schemas.microsoft.com/office/drawing/2014/main" val="3056351957"/>
                  </a:ext>
                </a:extLst>
              </a:tr>
              <a:tr h="759907">
                <a:tc>
                  <a:txBody>
                    <a:bodyPr/>
                    <a:lstStyle/>
                    <a:p>
                      <a:r>
                        <a:rPr lang="de-DE" sz="1400" dirty="0">
                          <a:latin typeface="Arial" panose="020B0604020202020204" pitchFamily="34" charset="0"/>
                          <a:cs typeface="Arial" panose="020B0604020202020204" pitchFamily="34" charset="0"/>
                        </a:rPr>
                        <a:t>Nachbedingung bei Fehlschlag</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Die Aktion kann nicht durchgeführt werden (z.B. Spieler kann die geforderte Aktion nicht ausführen).</a:t>
                      </a:r>
                    </a:p>
                  </a:txBody>
                  <a:tcPr marL="51389" marR="51389" marT="25695" marB="25695" anchor="ctr"/>
                </a:tc>
                <a:extLst>
                  <a:ext uri="{0D108BD9-81ED-4DB2-BD59-A6C34878D82A}">
                    <a16:rowId xmlns:a16="http://schemas.microsoft.com/office/drawing/2014/main" val="1056557671"/>
                  </a:ext>
                </a:extLst>
              </a:tr>
              <a:tr h="321498">
                <a:tc>
                  <a:txBody>
                    <a:bodyPr/>
                    <a:lstStyle/>
                    <a:p>
                      <a:r>
                        <a:rPr lang="de-DE" sz="1400">
                          <a:latin typeface="Arial" panose="020B0604020202020204" pitchFamily="34" charset="0"/>
                          <a:cs typeface="Arial" panose="020B0604020202020204" pitchFamily="34" charset="0"/>
                        </a:rPr>
                        <a:t>Eingehende Daten</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Feldtyp, ggf. weitere spielspezifische Daten</a:t>
                      </a:r>
                    </a:p>
                  </a:txBody>
                  <a:tcPr marL="51389" marR="51389" marT="25695" marB="25695" anchor="ctr"/>
                </a:tc>
                <a:extLst>
                  <a:ext uri="{0D108BD9-81ED-4DB2-BD59-A6C34878D82A}">
                    <a16:rowId xmlns:a16="http://schemas.microsoft.com/office/drawing/2014/main" val="2816842375"/>
                  </a:ext>
                </a:extLst>
              </a:tr>
              <a:tr h="540705">
                <a:tc>
                  <a:txBody>
                    <a:bodyPr/>
                    <a:lstStyle/>
                    <a:p>
                      <a:r>
                        <a:rPr lang="de-DE" sz="1400">
                          <a:latin typeface="Arial" panose="020B0604020202020204" pitchFamily="34" charset="0"/>
                          <a:cs typeface="Arial" panose="020B0604020202020204" pitchFamily="34" charset="0"/>
                        </a:rPr>
                        <a:t>Ausgehende Daten</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Verändertes Vermögen, Besitzverhältnisse, Status des Spielers (z.B. im Gefängnis)</a:t>
                      </a:r>
                    </a:p>
                  </a:txBody>
                  <a:tcPr marL="51389" marR="51389" marT="25695" marB="25695" anchor="ctr"/>
                </a:tc>
                <a:extLst>
                  <a:ext uri="{0D108BD9-81ED-4DB2-BD59-A6C34878D82A}">
                    <a16:rowId xmlns:a16="http://schemas.microsoft.com/office/drawing/2014/main" val="530415988"/>
                  </a:ext>
                </a:extLst>
              </a:tr>
              <a:tr h="1636723">
                <a:tc>
                  <a:txBody>
                    <a:bodyPr/>
                    <a:lstStyle/>
                    <a:p>
                      <a:r>
                        <a:rPr lang="de-DE" sz="1400">
                          <a:latin typeface="Arial" panose="020B0604020202020204" pitchFamily="34" charset="0"/>
                          <a:cs typeface="Arial" panose="020B0604020202020204" pitchFamily="34" charset="0"/>
                        </a:rPr>
                        <a:t>Ablauf</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1. Der Feldtyp des Sonderfelds wird bestimmt, 2. Die entsprechende Aktion wird ausgeführt (z.B. "Gehe ins Gefängnis", "Zahle Steuern", "Rücke vor bis Los"), 3. Eventuelle Konsequenzen werden abgewickelt (z.B. Bewegung der Spielfigur, Zahlung an die Bank).</a:t>
                      </a:r>
                    </a:p>
                  </a:txBody>
                  <a:tcPr marL="51389" marR="51389" marT="25695" marB="25695" anchor="ctr"/>
                </a:tc>
                <a:extLst>
                  <a:ext uri="{0D108BD9-81ED-4DB2-BD59-A6C34878D82A}">
                    <a16:rowId xmlns:a16="http://schemas.microsoft.com/office/drawing/2014/main" val="887231225"/>
                  </a:ext>
                </a:extLst>
              </a:tr>
              <a:tr h="321498">
                <a:tc>
                  <a:txBody>
                    <a:bodyPr/>
                    <a:lstStyle/>
                    <a:p>
                      <a:r>
                        <a:rPr lang="de-DE" sz="1400" dirty="0">
                          <a:latin typeface="Arial" panose="020B0604020202020204" pitchFamily="34" charset="0"/>
                          <a:cs typeface="Arial" panose="020B0604020202020204" pitchFamily="34" charset="0"/>
                        </a:rPr>
                        <a:t>Erweiterungen</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a:t>
                      </a:r>
                    </a:p>
                  </a:txBody>
                  <a:tcPr marL="51389" marR="51389" marT="25695" marB="25695" anchor="ctr"/>
                </a:tc>
                <a:extLst>
                  <a:ext uri="{0D108BD9-81ED-4DB2-BD59-A6C34878D82A}">
                    <a16:rowId xmlns:a16="http://schemas.microsoft.com/office/drawing/2014/main" val="1507592538"/>
                  </a:ext>
                </a:extLst>
              </a:tr>
              <a:tr h="321498">
                <a:tc>
                  <a:txBody>
                    <a:bodyPr/>
                    <a:lstStyle/>
                    <a:p>
                      <a:r>
                        <a:rPr lang="de-DE" sz="1400" dirty="0">
                          <a:latin typeface="Arial" panose="020B0604020202020204" pitchFamily="34" charset="0"/>
                          <a:cs typeface="Arial" panose="020B0604020202020204" pitchFamily="34" charset="0"/>
                        </a:rPr>
                        <a:t>Alternativen</a:t>
                      </a:r>
                    </a:p>
                  </a:txBody>
                  <a:tcPr marL="51389" marR="51389" marT="25695" marB="25695" anchor="ctr"/>
                </a:tc>
                <a:tc>
                  <a:txBody>
                    <a:bodyPr/>
                    <a:lstStyle/>
                    <a:p>
                      <a:r>
                        <a:rPr lang="de-DE" sz="1400" dirty="0">
                          <a:latin typeface="Arial" panose="020B0604020202020204" pitchFamily="34" charset="0"/>
                          <a:cs typeface="Arial" panose="020B0604020202020204" pitchFamily="34" charset="0"/>
                        </a:rPr>
                        <a:t>-</a:t>
                      </a:r>
                    </a:p>
                  </a:txBody>
                  <a:tcPr marL="51389" marR="51389" marT="25695" marB="25695" anchor="ctr"/>
                </a:tc>
                <a:extLst>
                  <a:ext uri="{0D108BD9-81ED-4DB2-BD59-A6C34878D82A}">
                    <a16:rowId xmlns:a16="http://schemas.microsoft.com/office/drawing/2014/main" val="1715133324"/>
                  </a:ext>
                </a:extLst>
              </a:tr>
            </a:tbl>
          </a:graphicData>
        </a:graphic>
      </p:graphicFrame>
      <p:sp>
        <p:nvSpPr>
          <p:cNvPr id="5" name="Textfeld 4">
            <a:extLst>
              <a:ext uri="{FF2B5EF4-FFF2-40B4-BE49-F238E27FC236}">
                <a16:creationId xmlns:a16="http://schemas.microsoft.com/office/drawing/2014/main" id="{74A4098D-2CF0-305A-69CC-B30057E16576}"/>
              </a:ext>
            </a:extLst>
          </p:cNvPr>
          <p:cNvSpPr txBox="1"/>
          <p:nvPr/>
        </p:nvSpPr>
        <p:spPr>
          <a:xfrm>
            <a:off x="2894616" y="146334"/>
            <a:ext cx="6402767" cy="369332"/>
          </a:xfrm>
          <a:prstGeom prst="rect">
            <a:avLst/>
          </a:prstGeom>
          <a:noFill/>
        </p:spPr>
        <p:txBody>
          <a:bodyPr wrap="square" rtlCol="0">
            <a:spAutoFit/>
          </a:bodyPr>
          <a:lstStyle/>
          <a:p>
            <a:r>
              <a:rPr lang="de-DE" sz="1800" b="1" i="0" u="sng" strike="noStrike" cap="all" dirty="0">
                <a:effectLst/>
                <a:latin typeface="Arial" panose="020B0604020202020204" pitchFamily="34" charset="0"/>
                <a:cs typeface="Arial" panose="020B0604020202020204" pitchFamily="34" charset="0"/>
              </a:rPr>
              <a:t>Use Case Tabelle für Aktion auf Sonderfeld</a:t>
            </a:r>
            <a:r>
              <a:rPr lang="de-DE" sz="1800" b="1" i="0" u="sng" dirty="0">
                <a:effectLst/>
                <a:latin typeface="Arial" panose="020B0604020202020204" pitchFamily="34" charset="0"/>
                <a:cs typeface="Arial" panose="020B0604020202020204" pitchFamily="34" charset="0"/>
              </a:rPr>
              <a:t>​</a:t>
            </a:r>
            <a:endParaRPr lang="de-DE"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3306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7C766-1351-ECA9-BE95-8B17870F1036}"/>
            </a:ext>
          </a:extLst>
        </p:cNvPr>
        <p:cNvGrpSpPr/>
        <p:nvPr/>
      </p:nvGrpSpPr>
      <p:grpSpPr>
        <a:xfrm>
          <a:off x="0" y="0"/>
          <a:ext cx="0" cy="0"/>
          <a:chOff x="0" y="0"/>
          <a:chExt cx="0" cy="0"/>
        </a:xfrm>
      </p:grpSpPr>
      <p:pic>
        <p:nvPicPr>
          <p:cNvPr id="20482" name="Picture 2" descr="Blanko Monopoly Brettspiel Vorlage Custom Monopoly Template Spiel Digitaler  Download komplett bearbeitbar pdf &amp; microsoft Publisher - Etsy.de">
            <a:extLst>
              <a:ext uri="{FF2B5EF4-FFF2-40B4-BE49-F238E27FC236}">
                <a16:creationId xmlns:a16="http://schemas.microsoft.com/office/drawing/2014/main" id="{54F2FB41-D9CB-69E8-342D-967474FE3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lantUML diagram">
            <a:extLst>
              <a:ext uri="{FF2B5EF4-FFF2-40B4-BE49-F238E27FC236}">
                <a16:creationId xmlns:a16="http://schemas.microsoft.com/office/drawing/2014/main" id="{6F10038A-61DD-8DF4-A833-CE23CD1B4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17" y="130750"/>
            <a:ext cx="6234545" cy="650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84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3539A7-273E-DA75-C983-A6F9190C7BDD}"/>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17A79AD-C1F0-B21E-7F58-33ECC27F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5DD61A8D-721A-3BB8-E4E3-430FB3D0D3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1219C924-BF49-8AC6-949A-FFF044D7A2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58" name="Freeform 6">
              <a:extLst>
                <a:ext uri="{FF2B5EF4-FFF2-40B4-BE49-F238E27FC236}">
                  <a16:creationId xmlns:a16="http://schemas.microsoft.com/office/drawing/2014/main" id="{3A12E2A0-645F-FDEF-32C6-7F822ECA07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59" name="Freeform 7">
              <a:extLst>
                <a:ext uri="{FF2B5EF4-FFF2-40B4-BE49-F238E27FC236}">
                  <a16:creationId xmlns:a16="http://schemas.microsoft.com/office/drawing/2014/main" id="{85F8E674-D92A-AE35-311B-BABC10B5D5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0" name="Freeform 8">
              <a:extLst>
                <a:ext uri="{FF2B5EF4-FFF2-40B4-BE49-F238E27FC236}">
                  <a16:creationId xmlns:a16="http://schemas.microsoft.com/office/drawing/2014/main" id="{44D32431-4074-3BCF-BA59-DF10CFFE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1" name="Freeform 9">
              <a:extLst>
                <a:ext uri="{FF2B5EF4-FFF2-40B4-BE49-F238E27FC236}">
                  <a16:creationId xmlns:a16="http://schemas.microsoft.com/office/drawing/2014/main" id="{1A1F65D3-A90C-98B1-EDD6-F2E5A320F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2" name="Freeform 10">
              <a:extLst>
                <a:ext uri="{FF2B5EF4-FFF2-40B4-BE49-F238E27FC236}">
                  <a16:creationId xmlns:a16="http://schemas.microsoft.com/office/drawing/2014/main" id="{2713A19D-E9E3-2217-BE91-1CF56512D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3" name="Freeform 11">
              <a:extLst>
                <a:ext uri="{FF2B5EF4-FFF2-40B4-BE49-F238E27FC236}">
                  <a16:creationId xmlns:a16="http://schemas.microsoft.com/office/drawing/2014/main" id="{5083B656-4876-7658-E9F4-E9E937F7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4" name="Freeform 12">
              <a:extLst>
                <a:ext uri="{FF2B5EF4-FFF2-40B4-BE49-F238E27FC236}">
                  <a16:creationId xmlns:a16="http://schemas.microsoft.com/office/drawing/2014/main" id="{91032D82-CEC7-2E78-F9A4-BA8C3514F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5" name="Freeform 13">
              <a:extLst>
                <a:ext uri="{FF2B5EF4-FFF2-40B4-BE49-F238E27FC236}">
                  <a16:creationId xmlns:a16="http://schemas.microsoft.com/office/drawing/2014/main" id="{4ADBB106-D6DB-23DB-58E1-41BFBF2464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6" name="Freeform 14">
              <a:extLst>
                <a:ext uri="{FF2B5EF4-FFF2-40B4-BE49-F238E27FC236}">
                  <a16:creationId xmlns:a16="http://schemas.microsoft.com/office/drawing/2014/main" id="{EE869276-4D10-2C7A-2DB6-5C70A60E4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7" name="Freeform 15">
              <a:extLst>
                <a:ext uri="{FF2B5EF4-FFF2-40B4-BE49-F238E27FC236}">
                  <a16:creationId xmlns:a16="http://schemas.microsoft.com/office/drawing/2014/main" id="{D2C289CC-A557-79BF-2197-0F44B8BB47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68" name="Line 16">
              <a:extLst>
                <a:ext uri="{FF2B5EF4-FFF2-40B4-BE49-F238E27FC236}">
                  <a16:creationId xmlns:a16="http://schemas.microsoft.com/office/drawing/2014/main" id="{C7317406-B131-171B-5166-70225FFBA0C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69" name="Freeform 17">
              <a:extLst>
                <a:ext uri="{FF2B5EF4-FFF2-40B4-BE49-F238E27FC236}">
                  <a16:creationId xmlns:a16="http://schemas.microsoft.com/office/drawing/2014/main" id="{AD6BD259-6E86-F0A2-D279-B9866CB6D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0" name="Freeform 18">
              <a:extLst>
                <a:ext uri="{FF2B5EF4-FFF2-40B4-BE49-F238E27FC236}">
                  <a16:creationId xmlns:a16="http://schemas.microsoft.com/office/drawing/2014/main" id="{169048F2-01BB-23BD-97F9-86A056BF2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1" name="Freeform 19">
              <a:extLst>
                <a:ext uri="{FF2B5EF4-FFF2-40B4-BE49-F238E27FC236}">
                  <a16:creationId xmlns:a16="http://schemas.microsoft.com/office/drawing/2014/main" id="{CDAF0078-AF28-FBA4-0958-9D31053BC4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2" name="Freeform 20">
              <a:extLst>
                <a:ext uri="{FF2B5EF4-FFF2-40B4-BE49-F238E27FC236}">
                  <a16:creationId xmlns:a16="http://schemas.microsoft.com/office/drawing/2014/main" id="{AE5694DC-49CD-3D10-8752-5EE43C315F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3" name="Rectangle 21">
              <a:extLst>
                <a:ext uri="{FF2B5EF4-FFF2-40B4-BE49-F238E27FC236}">
                  <a16:creationId xmlns:a16="http://schemas.microsoft.com/office/drawing/2014/main" id="{B4CF7936-FAA5-8A14-AFFA-032B833213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74" name="Freeform 22">
              <a:extLst>
                <a:ext uri="{FF2B5EF4-FFF2-40B4-BE49-F238E27FC236}">
                  <a16:creationId xmlns:a16="http://schemas.microsoft.com/office/drawing/2014/main" id="{A413006B-0A8C-37BA-B4AE-EFB3530DA5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5" name="Freeform 23">
              <a:extLst>
                <a:ext uri="{FF2B5EF4-FFF2-40B4-BE49-F238E27FC236}">
                  <a16:creationId xmlns:a16="http://schemas.microsoft.com/office/drawing/2014/main" id="{487A8294-DB16-1195-B65A-F470824DD8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6" name="Freeform 24">
              <a:extLst>
                <a:ext uri="{FF2B5EF4-FFF2-40B4-BE49-F238E27FC236}">
                  <a16:creationId xmlns:a16="http://schemas.microsoft.com/office/drawing/2014/main" id="{BE835DD3-57C5-87E2-F3DC-C9615C005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7" name="Freeform 25">
              <a:extLst>
                <a:ext uri="{FF2B5EF4-FFF2-40B4-BE49-F238E27FC236}">
                  <a16:creationId xmlns:a16="http://schemas.microsoft.com/office/drawing/2014/main" id="{42A7BC50-543E-D9F6-8000-9E258C0604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8" name="Freeform 26">
              <a:extLst>
                <a:ext uri="{FF2B5EF4-FFF2-40B4-BE49-F238E27FC236}">
                  <a16:creationId xmlns:a16="http://schemas.microsoft.com/office/drawing/2014/main" id="{6AF06714-2672-4165-76D0-AF44D150C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79" name="Freeform 27">
              <a:extLst>
                <a:ext uri="{FF2B5EF4-FFF2-40B4-BE49-F238E27FC236}">
                  <a16:creationId xmlns:a16="http://schemas.microsoft.com/office/drawing/2014/main" id="{4D57F63D-5C38-D12E-CE31-096453B91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0" name="Freeform 28">
              <a:extLst>
                <a:ext uri="{FF2B5EF4-FFF2-40B4-BE49-F238E27FC236}">
                  <a16:creationId xmlns:a16="http://schemas.microsoft.com/office/drawing/2014/main" id="{5396AAEF-C536-D0DC-CD80-C1A2DC432A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1" name="Freeform 29">
              <a:extLst>
                <a:ext uri="{FF2B5EF4-FFF2-40B4-BE49-F238E27FC236}">
                  <a16:creationId xmlns:a16="http://schemas.microsoft.com/office/drawing/2014/main" id="{72077E9B-DEB3-9167-7B26-099EC450DE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2" name="Freeform 30">
              <a:extLst>
                <a:ext uri="{FF2B5EF4-FFF2-40B4-BE49-F238E27FC236}">
                  <a16:creationId xmlns:a16="http://schemas.microsoft.com/office/drawing/2014/main" id="{6F1ACDFC-831F-5CFF-3820-1ADBFA562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83" name="Freeform 31">
              <a:extLst>
                <a:ext uri="{FF2B5EF4-FFF2-40B4-BE49-F238E27FC236}">
                  <a16:creationId xmlns:a16="http://schemas.microsoft.com/office/drawing/2014/main" id="{A49E196C-307F-A04B-5FAC-01B3C9F70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grpSp>
      <p:pic>
        <p:nvPicPr>
          <p:cNvPr id="85" name="Picture 2">
            <a:extLst>
              <a:ext uri="{FF2B5EF4-FFF2-40B4-BE49-F238E27FC236}">
                <a16:creationId xmlns:a16="http://schemas.microsoft.com/office/drawing/2014/main" id="{1EAFF384-23EF-F6B4-7ECC-0A7B657EF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4="http://schemas.microsoft.com/office/drawing/2010/main" xmlns:dgm="http://schemas.openxmlformats.org/drawingml/2006/diagram" xmlns:p14="http://schemas.microsoft.com/office/powerpoint/2010/main" xmlns:a16="http://schemas.microsoft.com/office/drawing/2014/main">
                <a:solidFill>
                  <a:srgbClr val="FFFFFF"/>
                </a:solidFill>
              </a14:hiddenFill>
            </a:ext>
          </a:extLst>
        </p:spPr>
      </p:pic>
      <p:sp>
        <p:nvSpPr>
          <p:cNvPr id="87" name="Rectangle 86">
            <a:extLst>
              <a:ext uri="{FF2B5EF4-FFF2-40B4-BE49-F238E27FC236}">
                <a16:creationId xmlns:a16="http://schemas.microsoft.com/office/drawing/2014/main" id="{E7372A4D-1353-4A5D-C5B7-8B2EF19D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05606C26-4C0C-4A04-AAFA-4E2E27FD1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0" name="Rectangle 5">
              <a:extLst>
                <a:ext uri="{FF2B5EF4-FFF2-40B4-BE49-F238E27FC236}">
                  <a16:creationId xmlns:a16="http://schemas.microsoft.com/office/drawing/2014/main" id="{396F80FF-B86B-1AA5-6BDA-4B991B7BAA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91" name="Freeform 6">
              <a:extLst>
                <a:ext uri="{FF2B5EF4-FFF2-40B4-BE49-F238E27FC236}">
                  <a16:creationId xmlns:a16="http://schemas.microsoft.com/office/drawing/2014/main" id="{E2517EF6-2556-BD2A-27FD-5EADFA95C2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2" name="Freeform 7">
              <a:extLst>
                <a:ext uri="{FF2B5EF4-FFF2-40B4-BE49-F238E27FC236}">
                  <a16:creationId xmlns:a16="http://schemas.microsoft.com/office/drawing/2014/main" id="{A384308F-AB9B-13FF-C8D3-5F03C81F87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3" name="Freeform 8">
              <a:extLst>
                <a:ext uri="{FF2B5EF4-FFF2-40B4-BE49-F238E27FC236}">
                  <a16:creationId xmlns:a16="http://schemas.microsoft.com/office/drawing/2014/main" id="{9063FF6C-6A94-BD9A-4700-03BE256C7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4" name="Freeform 9">
              <a:extLst>
                <a:ext uri="{FF2B5EF4-FFF2-40B4-BE49-F238E27FC236}">
                  <a16:creationId xmlns:a16="http://schemas.microsoft.com/office/drawing/2014/main" id="{8770A552-0367-B5F7-33CB-7758C5784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5" name="Freeform 10">
              <a:extLst>
                <a:ext uri="{FF2B5EF4-FFF2-40B4-BE49-F238E27FC236}">
                  <a16:creationId xmlns:a16="http://schemas.microsoft.com/office/drawing/2014/main" id="{1497D2CC-6073-4660-75F2-73FD369E8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6" name="Freeform 11">
              <a:extLst>
                <a:ext uri="{FF2B5EF4-FFF2-40B4-BE49-F238E27FC236}">
                  <a16:creationId xmlns:a16="http://schemas.microsoft.com/office/drawing/2014/main" id="{EC7C571B-AA62-6438-2FE5-29D2FB8AD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7" name="Freeform 12">
              <a:extLst>
                <a:ext uri="{FF2B5EF4-FFF2-40B4-BE49-F238E27FC236}">
                  <a16:creationId xmlns:a16="http://schemas.microsoft.com/office/drawing/2014/main" id="{115A6AE2-0641-CBCA-9C1B-3B908F010A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8" name="Freeform 13">
              <a:extLst>
                <a:ext uri="{FF2B5EF4-FFF2-40B4-BE49-F238E27FC236}">
                  <a16:creationId xmlns:a16="http://schemas.microsoft.com/office/drawing/2014/main" id="{66D832A7-646C-9B84-5DCE-481386D5BD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99" name="Freeform 14">
              <a:extLst>
                <a:ext uri="{FF2B5EF4-FFF2-40B4-BE49-F238E27FC236}">
                  <a16:creationId xmlns:a16="http://schemas.microsoft.com/office/drawing/2014/main" id="{E5368A4F-376C-2FC2-2609-2CCD0A64E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0" name="Freeform 15">
              <a:extLst>
                <a:ext uri="{FF2B5EF4-FFF2-40B4-BE49-F238E27FC236}">
                  <a16:creationId xmlns:a16="http://schemas.microsoft.com/office/drawing/2014/main" id="{759DD20D-502D-FD27-07A8-AB8FF3944F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1" name="Line 16">
              <a:extLst>
                <a:ext uri="{FF2B5EF4-FFF2-40B4-BE49-F238E27FC236}">
                  <a16:creationId xmlns:a16="http://schemas.microsoft.com/office/drawing/2014/main" id="{4CA03C4D-B749-8B69-A382-E8CE30554B6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102" name="Freeform 17">
              <a:extLst>
                <a:ext uri="{FF2B5EF4-FFF2-40B4-BE49-F238E27FC236}">
                  <a16:creationId xmlns:a16="http://schemas.microsoft.com/office/drawing/2014/main" id="{5CEE21F2-2DB1-79B6-B797-BDAB87D4B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3" name="Freeform 18">
              <a:extLst>
                <a:ext uri="{FF2B5EF4-FFF2-40B4-BE49-F238E27FC236}">
                  <a16:creationId xmlns:a16="http://schemas.microsoft.com/office/drawing/2014/main" id="{95991646-7448-B260-3027-54057532CA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4" name="Freeform 19">
              <a:extLst>
                <a:ext uri="{FF2B5EF4-FFF2-40B4-BE49-F238E27FC236}">
                  <a16:creationId xmlns:a16="http://schemas.microsoft.com/office/drawing/2014/main" id="{8A2ABC13-F197-CD89-DCD8-BDDE5E278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5" name="Freeform 20">
              <a:extLst>
                <a:ext uri="{FF2B5EF4-FFF2-40B4-BE49-F238E27FC236}">
                  <a16:creationId xmlns:a16="http://schemas.microsoft.com/office/drawing/2014/main" id="{AECC728D-2811-6303-78AE-48B176BBDD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6" name="Rectangle 21">
              <a:extLst>
                <a:ext uri="{FF2B5EF4-FFF2-40B4-BE49-F238E27FC236}">
                  <a16:creationId xmlns:a16="http://schemas.microsoft.com/office/drawing/2014/main" id="{37897100-053A-2183-CE45-4C23CADB56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miter lim="800000"/>
                  <a:headEnd/>
                  <a:tailEnd/>
                </a14:hiddenLine>
              </a:ext>
            </a:extLst>
          </p:spPr>
          <p:txBody>
            <a:bodyPr/>
            <a:lstStyle/>
            <a:p>
              <a:endParaRPr lang="de-DE"/>
            </a:p>
          </p:txBody>
        </p:sp>
        <p:sp>
          <p:nvSpPr>
            <p:cNvPr id="107" name="Freeform 22">
              <a:extLst>
                <a:ext uri="{FF2B5EF4-FFF2-40B4-BE49-F238E27FC236}">
                  <a16:creationId xmlns:a16="http://schemas.microsoft.com/office/drawing/2014/main" id="{1EFC1B81-18C4-DE19-BC31-396E4E379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8" name="Freeform 23">
              <a:extLst>
                <a:ext uri="{FF2B5EF4-FFF2-40B4-BE49-F238E27FC236}">
                  <a16:creationId xmlns:a16="http://schemas.microsoft.com/office/drawing/2014/main" id="{DB91030F-370C-2998-3F85-1EB411050E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09" name="Freeform 24">
              <a:extLst>
                <a:ext uri="{FF2B5EF4-FFF2-40B4-BE49-F238E27FC236}">
                  <a16:creationId xmlns:a16="http://schemas.microsoft.com/office/drawing/2014/main" id="{AC89A06A-CBDC-EF1E-EF09-2102E0AF6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0" name="Freeform 25">
              <a:extLst>
                <a:ext uri="{FF2B5EF4-FFF2-40B4-BE49-F238E27FC236}">
                  <a16:creationId xmlns:a16="http://schemas.microsoft.com/office/drawing/2014/main" id="{4433C167-48D1-06E4-7EEB-B7CCB858F0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1" name="Freeform 26">
              <a:extLst>
                <a:ext uri="{FF2B5EF4-FFF2-40B4-BE49-F238E27FC236}">
                  <a16:creationId xmlns:a16="http://schemas.microsoft.com/office/drawing/2014/main" id="{B656196E-1072-6C54-C803-BE2F7A86C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2" name="Freeform 27">
              <a:extLst>
                <a:ext uri="{FF2B5EF4-FFF2-40B4-BE49-F238E27FC236}">
                  <a16:creationId xmlns:a16="http://schemas.microsoft.com/office/drawing/2014/main" id="{5EBCEB43-876D-B44F-FA6C-DA9319C0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3" name="Freeform 28">
              <a:extLst>
                <a:ext uri="{FF2B5EF4-FFF2-40B4-BE49-F238E27FC236}">
                  <a16:creationId xmlns:a16="http://schemas.microsoft.com/office/drawing/2014/main" id="{B0C2371B-B46D-5121-89CC-DF507EC21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4" name="Freeform 29">
              <a:extLst>
                <a:ext uri="{FF2B5EF4-FFF2-40B4-BE49-F238E27FC236}">
                  <a16:creationId xmlns:a16="http://schemas.microsoft.com/office/drawing/2014/main" id="{EFBFBC7A-576B-1E41-CC44-1470FE9106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5" name="Freeform 30">
              <a:extLst>
                <a:ext uri="{FF2B5EF4-FFF2-40B4-BE49-F238E27FC236}">
                  <a16:creationId xmlns:a16="http://schemas.microsoft.com/office/drawing/2014/main" id="{EA232FD4-BE71-2B17-C07E-7E21E819A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sp>
          <p:nvSpPr>
            <p:cNvPr id="116" name="Freeform 31">
              <a:extLst>
                <a:ext uri="{FF2B5EF4-FFF2-40B4-BE49-F238E27FC236}">
                  <a16:creationId xmlns:a16="http://schemas.microsoft.com/office/drawing/2014/main" id="{C224E168-80F8-C1ED-345D-1ADB640C3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dgm="http://schemas.openxmlformats.org/drawingml/2006/diagram" xmlns:p14="http://schemas.microsoft.com/office/powerpoint/2010/main" xmlns:a16="http://schemas.microsoft.com/office/drawing/2014/main" w="9525">
                  <a:solidFill>
                    <a:srgbClr val="000000"/>
                  </a:solidFill>
                  <a:round/>
                  <a:headEnd/>
                  <a:tailEnd/>
                </a14:hiddenLine>
              </a:ext>
            </a:extLst>
          </p:spPr>
          <p:txBody>
            <a:bodyPr/>
            <a:lstStyle/>
            <a:p>
              <a:endParaRPr lang="de-DE"/>
            </a:p>
          </p:txBody>
        </p:sp>
      </p:grpSp>
      <p:pic>
        <p:nvPicPr>
          <p:cNvPr id="118" name="Picture 2">
            <a:extLst>
              <a:ext uri="{FF2B5EF4-FFF2-40B4-BE49-F238E27FC236}">
                <a16:creationId xmlns:a16="http://schemas.microsoft.com/office/drawing/2014/main" id="{9C195D32-E933-F4A9-0617-1C781B04EB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4="http://schemas.microsoft.com/office/drawing/2010/main" xmlns:dgm="http://schemas.openxmlformats.org/drawingml/2006/diagram" xmlns:p14="http://schemas.microsoft.com/office/powerpoint/2010/main" xmlns:a16="http://schemas.microsoft.com/office/drawing/2014/main">
                <a:solidFill>
                  <a:srgbClr val="FFFFFF"/>
                </a:solidFill>
              </a14:hiddenFill>
            </a:ext>
          </a:extLst>
        </p:spPr>
      </p:pic>
      <p:pic>
        <p:nvPicPr>
          <p:cNvPr id="21506" name="Picture 2" descr="Blanko Monopoly Brettspiel Vorlage Custom Monopoly Template Spiel Digitaler  Download komplett bearbeitbar pdf &amp; microsoft Publisher - Etsy.de">
            <a:extLst>
              <a:ext uri="{FF2B5EF4-FFF2-40B4-BE49-F238E27FC236}">
                <a16:creationId xmlns:a16="http://schemas.microsoft.com/office/drawing/2014/main" id="{832CF7E7-543B-D19B-9BFF-B96B13BFC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 y="0"/>
            <a:ext cx="121981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 name="Inhaltsplatzhalter 4">
            <a:extLst>
              <a:ext uri="{FF2B5EF4-FFF2-40B4-BE49-F238E27FC236}">
                <a16:creationId xmlns:a16="http://schemas.microsoft.com/office/drawing/2014/main" id="{7770407B-931B-0D08-D3BB-C7B7C7BF2C09}"/>
              </a:ext>
            </a:extLst>
          </p:cNvPr>
          <p:cNvGraphicFramePr>
            <a:graphicFrameLocks noGrp="1"/>
          </p:cNvGraphicFramePr>
          <p:nvPr>
            <p:ph idx="1"/>
            <p:extLst>
              <p:ext uri="{D42A27DB-BD31-4B8C-83A1-F6EECF244321}">
                <p14:modId xmlns:p14="http://schemas.microsoft.com/office/powerpoint/2010/main" val="23342475"/>
              </p:ext>
            </p:extLst>
          </p:nvPr>
        </p:nvGraphicFramePr>
        <p:xfrm>
          <a:off x="1425178" y="736270"/>
          <a:ext cx="9371216" cy="5979627"/>
        </p:xfrm>
        <a:graphic>
          <a:graphicData uri="http://schemas.openxmlformats.org/drawingml/2006/table">
            <a:tbl>
              <a:tblPr firstRow="1" bandRow="1">
                <a:tableStyleId>{8EC20E35-A176-4012-BC5E-935CFFF8708E}</a:tableStyleId>
              </a:tblPr>
              <a:tblGrid>
                <a:gridCol w="2049822">
                  <a:extLst>
                    <a:ext uri="{9D8B030D-6E8A-4147-A177-3AD203B41FA5}">
                      <a16:colId xmlns:a16="http://schemas.microsoft.com/office/drawing/2014/main" val="480214340"/>
                    </a:ext>
                  </a:extLst>
                </a:gridCol>
                <a:gridCol w="7321394">
                  <a:extLst>
                    <a:ext uri="{9D8B030D-6E8A-4147-A177-3AD203B41FA5}">
                      <a16:colId xmlns:a16="http://schemas.microsoft.com/office/drawing/2014/main" val="212890846"/>
                    </a:ext>
                  </a:extLst>
                </a:gridCol>
              </a:tblGrid>
              <a:tr h="573882">
                <a:tc>
                  <a:txBody>
                    <a:bodyPr/>
                    <a:lstStyle/>
                    <a:p>
                      <a:r>
                        <a:rPr lang="de-DE" sz="800" b="1">
                          <a:solidFill>
                            <a:schemeClr val="bg1"/>
                          </a:solidFill>
                        </a:rPr>
                        <a:t>Geschäftsprozess, Funktion</a:t>
                      </a:r>
                    </a:p>
                  </a:txBody>
                  <a:tcPr marL="97119" marR="26716" marT="48560" marB="48560" anchor="ctr"/>
                </a:tc>
                <a:tc>
                  <a:txBody>
                    <a:bodyPr/>
                    <a:lstStyle/>
                    <a:p>
                      <a:r>
                        <a:rPr lang="de-DE" sz="800" b="1" dirty="0">
                          <a:solidFill>
                            <a:schemeClr val="bg1"/>
                          </a:solidFill>
                        </a:rPr>
                        <a:t>Spielzug durchführen</a:t>
                      </a:r>
                    </a:p>
                  </a:txBody>
                  <a:tcPr marL="97119" marR="26716" marT="48560" marB="48560" anchor="ctr"/>
                </a:tc>
                <a:extLst>
                  <a:ext uri="{0D108BD9-81ED-4DB2-BD59-A6C34878D82A}">
                    <a16:rowId xmlns:a16="http://schemas.microsoft.com/office/drawing/2014/main" val="1660334319"/>
                  </a:ext>
                </a:extLst>
              </a:tr>
              <a:tr h="484229">
                <a:tc>
                  <a:txBody>
                    <a:bodyPr/>
                    <a:lstStyle/>
                    <a:p>
                      <a:r>
                        <a:rPr lang="de-DE" sz="1400" b="1" dirty="0">
                          <a:solidFill>
                            <a:schemeClr val="tx1">
                              <a:lumMod val="75000"/>
                              <a:lumOff val="25000"/>
                            </a:schemeClr>
                          </a:solidFill>
                        </a:rPr>
                        <a:t>Ziel, Ergebnisse</a:t>
                      </a:r>
                      <a:endParaRPr lang="de-DE" sz="1400" dirty="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Ein Spieler führt seinen Zug aus, inklusive aller Aktionen und Reaktionen auf Ereignisse.</a:t>
                      </a:r>
                    </a:p>
                  </a:txBody>
                  <a:tcPr marL="97119" marR="26716" marT="48560" marB="48560" anchor="ctr"/>
                </a:tc>
                <a:extLst>
                  <a:ext uri="{0D108BD9-81ED-4DB2-BD59-A6C34878D82A}">
                    <a16:rowId xmlns:a16="http://schemas.microsoft.com/office/drawing/2014/main" val="1704634224"/>
                  </a:ext>
                </a:extLst>
              </a:tr>
              <a:tr h="320639">
                <a:tc>
                  <a:txBody>
                    <a:bodyPr/>
                    <a:lstStyle/>
                    <a:p>
                      <a:r>
                        <a:rPr lang="de-DE" sz="1400" b="1">
                          <a:solidFill>
                            <a:schemeClr val="tx1">
                              <a:lumMod val="75000"/>
                              <a:lumOff val="25000"/>
                            </a:schemeClr>
                          </a:solidFill>
                        </a:rPr>
                        <a:t>Akteure</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Aktiver Spieler, andere Spieler, Bank (Spiel), Würfel</a:t>
                      </a:r>
                    </a:p>
                  </a:txBody>
                  <a:tcPr marL="97119" marR="26716" marT="48560" marB="48560" anchor="ctr"/>
                </a:tc>
                <a:extLst>
                  <a:ext uri="{0D108BD9-81ED-4DB2-BD59-A6C34878D82A}">
                    <a16:rowId xmlns:a16="http://schemas.microsoft.com/office/drawing/2014/main" val="1487573923"/>
                  </a:ext>
                </a:extLst>
              </a:tr>
              <a:tr h="320639">
                <a:tc>
                  <a:txBody>
                    <a:bodyPr/>
                    <a:lstStyle/>
                    <a:p>
                      <a:r>
                        <a:rPr lang="de-DE" sz="1400" b="1">
                          <a:solidFill>
                            <a:schemeClr val="tx1">
                              <a:lumMod val="75000"/>
                              <a:lumOff val="25000"/>
                            </a:schemeClr>
                          </a:solidFill>
                        </a:rPr>
                        <a:t>Vorbedingungen</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Das Spiel ist gestartet, der aktive Spieler ist bestimmt.</a:t>
                      </a:r>
                    </a:p>
                  </a:txBody>
                  <a:tcPr marL="97119" marR="26716" marT="48560" marB="48560" anchor="ctr"/>
                </a:tc>
                <a:extLst>
                  <a:ext uri="{0D108BD9-81ED-4DB2-BD59-A6C34878D82A}">
                    <a16:rowId xmlns:a16="http://schemas.microsoft.com/office/drawing/2014/main" val="2877296435"/>
                  </a:ext>
                </a:extLst>
              </a:tr>
              <a:tr h="320639">
                <a:tc>
                  <a:txBody>
                    <a:bodyPr/>
                    <a:lstStyle/>
                    <a:p>
                      <a:r>
                        <a:rPr lang="de-DE" sz="1400" b="1">
                          <a:solidFill>
                            <a:schemeClr val="tx1">
                              <a:lumMod val="75000"/>
                              <a:lumOff val="25000"/>
                            </a:schemeClr>
                          </a:solidFill>
                        </a:rPr>
                        <a:t>Auslösendes Ereignis</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Der Spieler ist an der Reihe.</a:t>
                      </a:r>
                    </a:p>
                  </a:txBody>
                  <a:tcPr marL="97119" marR="26716" marT="48560" marB="48560" anchor="ctr"/>
                </a:tc>
                <a:extLst>
                  <a:ext uri="{0D108BD9-81ED-4DB2-BD59-A6C34878D82A}">
                    <a16:rowId xmlns:a16="http://schemas.microsoft.com/office/drawing/2014/main" val="1345179003"/>
                  </a:ext>
                </a:extLst>
              </a:tr>
              <a:tr h="484229">
                <a:tc>
                  <a:txBody>
                    <a:bodyPr/>
                    <a:lstStyle/>
                    <a:p>
                      <a:r>
                        <a:rPr lang="de-DE" sz="1400" b="1">
                          <a:solidFill>
                            <a:schemeClr val="tx1">
                              <a:lumMod val="75000"/>
                              <a:lumOff val="25000"/>
                            </a:schemeClr>
                          </a:solidFill>
                        </a:rPr>
                        <a:t>Nachbedingung bei Erfolg</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Der Spieler hat seinen Zug abgeschlossen, der nächste Spieler ist an der Reihe.</a:t>
                      </a:r>
                    </a:p>
                  </a:txBody>
                  <a:tcPr marL="97119" marR="26716" marT="48560" marB="48560" anchor="ctr"/>
                </a:tc>
                <a:extLst>
                  <a:ext uri="{0D108BD9-81ED-4DB2-BD59-A6C34878D82A}">
                    <a16:rowId xmlns:a16="http://schemas.microsoft.com/office/drawing/2014/main" val="3542105327"/>
                  </a:ext>
                </a:extLst>
              </a:tr>
              <a:tr h="516045">
                <a:tc>
                  <a:txBody>
                    <a:bodyPr/>
                    <a:lstStyle/>
                    <a:p>
                      <a:r>
                        <a:rPr lang="de-DE" sz="1400" b="1">
                          <a:solidFill>
                            <a:schemeClr val="tx1">
                              <a:lumMod val="75000"/>
                              <a:lumOff val="25000"/>
                            </a:schemeClr>
                          </a:solidFill>
                        </a:rPr>
                        <a:t>Nachbedingung bei Fehlschlag</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Der Zug kann nicht abgeschlossen werden (z.B. Spieler kann Miete nicht zahlen).</a:t>
                      </a:r>
                    </a:p>
                  </a:txBody>
                  <a:tcPr marL="97119" marR="26716" marT="48560" marB="48560" anchor="ctr"/>
                </a:tc>
                <a:extLst>
                  <a:ext uri="{0D108BD9-81ED-4DB2-BD59-A6C34878D82A}">
                    <a16:rowId xmlns:a16="http://schemas.microsoft.com/office/drawing/2014/main" val="1065399241"/>
                  </a:ext>
                </a:extLst>
              </a:tr>
              <a:tr h="484229">
                <a:tc>
                  <a:txBody>
                    <a:bodyPr/>
                    <a:lstStyle/>
                    <a:p>
                      <a:r>
                        <a:rPr lang="de-DE" sz="1400" b="1" dirty="0">
                          <a:solidFill>
                            <a:schemeClr val="tx1">
                              <a:lumMod val="75000"/>
                              <a:lumOff val="25000"/>
                            </a:schemeClr>
                          </a:solidFill>
                        </a:rPr>
                        <a:t>Eingehende Daten</a:t>
                      </a:r>
                      <a:endParaRPr lang="de-DE" sz="1400" dirty="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Augenzahl der Würfel, Position auf dem Spielfeld, Besitzverhältnisse, Bargeld der Spieler</a:t>
                      </a:r>
                    </a:p>
                  </a:txBody>
                  <a:tcPr marL="97119" marR="26716" marT="48560" marB="48560" anchor="ctr"/>
                </a:tc>
                <a:extLst>
                  <a:ext uri="{0D108BD9-81ED-4DB2-BD59-A6C34878D82A}">
                    <a16:rowId xmlns:a16="http://schemas.microsoft.com/office/drawing/2014/main" val="2895929088"/>
                  </a:ext>
                </a:extLst>
              </a:tr>
              <a:tr h="516045">
                <a:tc>
                  <a:txBody>
                    <a:bodyPr/>
                    <a:lstStyle/>
                    <a:p>
                      <a:r>
                        <a:rPr lang="de-DE" sz="1400" b="1">
                          <a:solidFill>
                            <a:schemeClr val="tx1">
                              <a:lumMod val="75000"/>
                              <a:lumOff val="25000"/>
                            </a:schemeClr>
                          </a:solidFill>
                        </a:rPr>
                        <a:t>Ausgehende Daten</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Neue Position des Spielers, verändertes Vermögen der Spieler, Besitzverhältnisse, Ereignisse (z.B. Kauf, Miete, Karten)</a:t>
                      </a:r>
                    </a:p>
                  </a:txBody>
                  <a:tcPr marL="97119" marR="26716" marT="48560" marB="48560" anchor="ctr"/>
                </a:tc>
                <a:extLst>
                  <a:ext uri="{0D108BD9-81ED-4DB2-BD59-A6C34878D82A}">
                    <a16:rowId xmlns:a16="http://schemas.microsoft.com/office/drawing/2014/main" val="1787015560"/>
                  </a:ext>
                </a:extLst>
              </a:tr>
              <a:tr h="811412">
                <a:tc>
                  <a:txBody>
                    <a:bodyPr/>
                    <a:lstStyle/>
                    <a:p>
                      <a:r>
                        <a:rPr lang="de-DE" sz="1400" b="1">
                          <a:solidFill>
                            <a:schemeClr val="tx1">
                              <a:lumMod val="75000"/>
                              <a:lumOff val="25000"/>
                            </a:schemeClr>
                          </a:solidFill>
                        </a:rPr>
                        <a:t>Ablauf</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1. Würfeln, 2. Spielfigur entsprechend der Augenzahl bewegen, 3. Aktion auf dem Feld ausführen (z.B. Grundstück kaufen, Miete zahlen, Karte ziehen), 4. Auf Aktionen anderer Spieler reagieren (z.B. bei Versteigerung bieten), 5. Zug beenden.</a:t>
                      </a:r>
                    </a:p>
                  </a:txBody>
                  <a:tcPr marL="97119" marR="26716" marT="48560" marB="48560" anchor="ctr"/>
                </a:tc>
                <a:extLst>
                  <a:ext uri="{0D108BD9-81ED-4DB2-BD59-A6C34878D82A}">
                    <a16:rowId xmlns:a16="http://schemas.microsoft.com/office/drawing/2014/main" val="395780247"/>
                  </a:ext>
                </a:extLst>
              </a:tr>
              <a:tr h="647820">
                <a:tc>
                  <a:txBody>
                    <a:bodyPr/>
                    <a:lstStyle/>
                    <a:p>
                      <a:r>
                        <a:rPr lang="de-DE" sz="1400" b="1">
                          <a:solidFill>
                            <a:schemeClr val="tx1">
                              <a:lumMod val="75000"/>
                              <a:lumOff val="25000"/>
                            </a:schemeClr>
                          </a:solidFill>
                        </a:rPr>
                        <a:t>Erweiterungen</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 Haus/Hotel bauen, Grundstück verkaufen/</a:t>
                      </a:r>
                      <a:r>
                        <a:rPr lang="de-DE" sz="1400" dirty="0" err="1">
                          <a:solidFill>
                            <a:schemeClr val="tx1">
                              <a:lumMod val="75000"/>
                              <a:lumOff val="25000"/>
                            </a:schemeClr>
                          </a:solidFill>
                        </a:rPr>
                        <a:t>hypotheken</a:t>
                      </a:r>
                      <a:r>
                        <a:rPr lang="de-DE" sz="1400" dirty="0">
                          <a:solidFill>
                            <a:schemeClr val="tx1">
                              <a:lumMod val="75000"/>
                              <a:lumOff val="25000"/>
                            </a:schemeClr>
                          </a:solidFill>
                        </a:rPr>
                        <a:t>, Mit anderen Spielern handeln, Aus dem Gefängnis freikommen (durch Zahlen, Karte oder Würfeln)</a:t>
                      </a:r>
                    </a:p>
                  </a:txBody>
                  <a:tcPr marL="97119" marR="26716" marT="48560" marB="48560" anchor="ctr"/>
                </a:tc>
                <a:extLst>
                  <a:ext uri="{0D108BD9-81ED-4DB2-BD59-A6C34878D82A}">
                    <a16:rowId xmlns:a16="http://schemas.microsoft.com/office/drawing/2014/main" val="2867844898"/>
                  </a:ext>
                </a:extLst>
              </a:tr>
              <a:tr h="484229">
                <a:tc>
                  <a:txBody>
                    <a:bodyPr/>
                    <a:lstStyle/>
                    <a:p>
                      <a:r>
                        <a:rPr lang="de-DE" sz="1400" b="1">
                          <a:solidFill>
                            <a:schemeClr val="tx1">
                              <a:lumMod val="75000"/>
                              <a:lumOff val="25000"/>
                            </a:schemeClr>
                          </a:solidFill>
                        </a:rPr>
                        <a:t>Alternativen</a:t>
                      </a:r>
                      <a:endParaRPr lang="de-DE" sz="1400">
                        <a:solidFill>
                          <a:schemeClr val="tx1">
                            <a:lumMod val="75000"/>
                            <a:lumOff val="25000"/>
                          </a:schemeClr>
                        </a:solidFill>
                      </a:endParaRPr>
                    </a:p>
                  </a:txBody>
                  <a:tcPr marL="97119" marR="26716" marT="48560" marB="48560" anchor="ctr"/>
                </a:tc>
                <a:tc>
                  <a:txBody>
                    <a:bodyPr/>
                    <a:lstStyle/>
                    <a:p>
                      <a:r>
                        <a:rPr lang="de-DE" sz="1400" dirty="0">
                          <a:solidFill>
                            <a:schemeClr val="tx1">
                              <a:lumMod val="75000"/>
                              <a:lumOff val="25000"/>
                            </a:schemeClr>
                          </a:solidFill>
                        </a:rPr>
                        <a:t>- Im Gefängnis landen, Bankrott gehen, Spiel beenden (durch Aufgabe oder Vereinbarung)</a:t>
                      </a:r>
                    </a:p>
                  </a:txBody>
                  <a:tcPr marL="97119" marR="26716" marT="48560" marB="48560" anchor="ctr"/>
                </a:tc>
                <a:extLst>
                  <a:ext uri="{0D108BD9-81ED-4DB2-BD59-A6C34878D82A}">
                    <a16:rowId xmlns:a16="http://schemas.microsoft.com/office/drawing/2014/main" val="3518705017"/>
                  </a:ext>
                </a:extLst>
              </a:tr>
            </a:tbl>
          </a:graphicData>
        </a:graphic>
      </p:graphicFrame>
      <p:sp>
        <p:nvSpPr>
          <p:cNvPr id="10" name="Textfeld 9">
            <a:extLst>
              <a:ext uri="{FF2B5EF4-FFF2-40B4-BE49-F238E27FC236}">
                <a16:creationId xmlns:a16="http://schemas.microsoft.com/office/drawing/2014/main" id="{FDA0C3D2-17CD-62B0-48C4-8E21F8BA4228}"/>
              </a:ext>
            </a:extLst>
          </p:cNvPr>
          <p:cNvSpPr txBox="1"/>
          <p:nvPr/>
        </p:nvSpPr>
        <p:spPr>
          <a:xfrm>
            <a:off x="3166145" y="292900"/>
            <a:ext cx="6121728" cy="369332"/>
          </a:xfrm>
          <a:prstGeom prst="rect">
            <a:avLst/>
          </a:prstGeom>
          <a:noFill/>
        </p:spPr>
        <p:txBody>
          <a:bodyPr wrap="square">
            <a:spAutoFit/>
          </a:bodyPr>
          <a:lstStyle/>
          <a:p>
            <a:r>
              <a:rPr lang="de-DE" sz="1800" b="1" i="0" u="none" strike="noStrike" cap="all" dirty="0">
                <a:effectLst/>
                <a:latin typeface="Tw Cen MT" panose="020B0602020104020603" pitchFamily="34" charset="77"/>
              </a:rPr>
              <a:t>Use Case Tabelle für einen Spielzug </a:t>
            </a:r>
            <a:r>
              <a:rPr lang="de-DE" sz="1800" b="1" i="0" dirty="0">
                <a:effectLst/>
                <a:latin typeface="Tw Cen MT" panose="020B0602020104020603" pitchFamily="34" charset="77"/>
              </a:rPr>
              <a:t>​</a:t>
            </a:r>
            <a:endParaRPr lang="de-DE" b="1" dirty="0"/>
          </a:p>
        </p:txBody>
      </p:sp>
    </p:spTree>
    <p:extLst>
      <p:ext uri="{BB962C8B-B14F-4D97-AF65-F5344CB8AC3E}">
        <p14:creationId xmlns:p14="http://schemas.microsoft.com/office/powerpoint/2010/main" val="18157462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423141E7-3592-2D83-4B81-10A48FE55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2B66628-3205-13A0-0F57-D4642186B60D}"/>
              </a:ext>
            </a:extLst>
          </p:cNvPr>
          <p:cNvSpPr>
            <a:spLocks noGrp="1"/>
          </p:cNvSpPr>
          <p:nvPr>
            <p:ph type="title"/>
          </p:nvPr>
        </p:nvSpPr>
        <p:spPr>
          <a:xfrm>
            <a:off x="1718470" y="-284501"/>
            <a:ext cx="9905998" cy="1478570"/>
          </a:xfrm>
        </p:spPr>
        <p:txBody>
          <a:bodyPr/>
          <a:lstStyle/>
          <a:p>
            <a:r>
              <a:rPr lang="de-DE" b="1" dirty="0">
                <a:solidFill>
                  <a:schemeClr val="bg1"/>
                </a:solidFill>
                <a:latin typeface="Arial" panose="020B0604020202020204" pitchFamily="34" charset="0"/>
                <a:cs typeface="Arial" panose="020B0604020202020204" pitchFamily="34" charset="0"/>
              </a:rPr>
              <a:t>Agenda</a:t>
            </a:r>
          </a:p>
        </p:txBody>
      </p:sp>
      <p:sp>
        <p:nvSpPr>
          <p:cNvPr id="3" name="Inhaltsplatzhalter 2">
            <a:extLst>
              <a:ext uri="{FF2B5EF4-FFF2-40B4-BE49-F238E27FC236}">
                <a16:creationId xmlns:a16="http://schemas.microsoft.com/office/drawing/2014/main" id="{0D78ECC6-54C0-1D73-95B4-287CAFE00A11}"/>
              </a:ext>
            </a:extLst>
          </p:cNvPr>
          <p:cNvSpPr>
            <a:spLocks noGrp="1"/>
          </p:cNvSpPr>
          <p:nvPr>
            <p:ph idx="1"/>
          </p:nvPr>
        </p:nvSpPr>
        <p:spPr>
          <a:xfrm>
            <a:off x="1718470" y="1194069"/>
            <a:ext cx="9905999" cy="3868482"/>
          </a:xfrm>
        </p:spPr>
        <p:txBody>
          <a:bodyPr>
            <a:noAutofit/>
          </a:bodyPr>
          <a:lstStyle/>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Spielablauf</a:t>
            </a:r>
          </a:p>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Data Dictionary</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Klassendiagramm</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Sequenzdiagramm für</a:t>
            </a:r>
          </a:p>
          <a:p>
            <a:pPr lvl="1">
              <a:lnSpc>
                <a:spcPct val="150000"/>
              </a:lnSpc>
            </a:pPr>
            <a:r>
              <a:rPr lang="de-DE" sz="2800" b="1" dirty="0">
                <a:solidFill>
                  <a:schemeClr val="bg1"/>
                </a:solidFill>
                <a:latin typeface="Arial" panose="020B0604020202020204" pitchFamily="34" charset="0"/>
                <a:cs typeface="Arial" panose="020B0604020202020204" pitchFamily="34" charset="0"/>
              </a:rPr>
              <a:t>Würfeln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Ziehen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Aktion ausführen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Alles zusammen</a:t>
            </a:r>
          </a:p>
        </p:txBody>
      </p:sp>
    </p:spTree>
    <p:extLst>
      <p:ext uri="{BB962C8B-B14F-4D97-AF65-F5344CB8AC3E}">
        <p14:creationId xmlns:p14="http://schemas.microsoft.com/office/powerpoint/2010/main" val="1544339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59D2E5-DA8C-7C1C-118A-7E883F07DB7D}"/>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6DD8374-21BF-6494-6E72-29D4FD2BE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B98AEFFF-958B-7AED-BE5F-410795357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7CB9BB7B-F8A2-191B-D2D2-ACBD1C01AA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de-DE"/>
            </a:p>
          </p:txBody>
        </p:sp>
        <p:sp>
          <p:nvSpPr>
            <p:cNvPr id="58" name="Freeform 6">
              <a:extLst>
                <a:ext uri="{FF2B5EF4-FFF2-40B4-BE49-F238E27FC236}">
                  <a16:creationId xmlns:a16="http://schemas.microsoft.com/office/drawing/2014/main" id="{9D6601C2-6828-B5AD-352E-90B8CAE446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59" name="Freeform 7">
              <a:extLst>
                <a:ext uri="{FF2B5EF4-FFF2-40B4-BE49-F238E27FC236}">
                  <a16:creationId xmlns:a16="http://schemas.microsoft.com/office/drawing/2014/main" id="{CFFA2DE0-7F7C-1F8F-EB57-7F62F6DB9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0" name="Freeform 8">
              <a:extLst>
                <a:ext uri="{FF2B5EF4-FFF2-40B4-BE49-F238E27FC236}">
                  <a16:creationId xmlns:a16="http://schemas.microsoft.com/office/drawing/2014/main" id="{85319F95-14D7-C591-C157-61558A5C8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1" name="Freeform 9">
              <a:extLst>
                <a:ext uri="{FF2B5EF4-FFF2-40B4-BE49-F238E27FC236}">
                  <a16:creationId xmlns:a16="http://schemas.microsoft.com/office/drawing/2014/main" id="{E663FE1C-80A7-A96A-052E-66704D4FBB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2" name="Freeform 10">
              <a:extLst>
                <a:ext uri="{FF2B5EF4-FFF2-40B4-BE49-F238E27FC236}">
                  <a16:creationId xmlns:a16="http://schemas.microsoft.com/office/drawing/2014/main" id="{C3E89F36-333A-1991-806F-0F4741D7D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3" name="Freeform 11">
              <a:extLst>
                <a:ext uri="{FF2B5EF4-FFF2-40B4-BE49-F238E27FC236}">
                  <a16:creationId xmlns:a16="http://schemas.microsoft.com/office/drawing/2014/main" id="{97C38E23-8943-607F-E404-C31C2EB80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4" name="Freeform 12">
              <a:extLst>
                <a:ext uri="{FF2B5EF4-FFF2-40B4-BE49-F238E27FC236}">
                  <a16:creationId xmlns:a16="http://schemas.microsoft.com/office/drawing/2014/main" id="{45727131-61D8-DD90-36BC-4E7923D36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5" name="Freeform 13">
              <a:extLst>
                <a:ext uri="{FF2B5EF4-FFF2-40B4-BE49-F238E27FC236}">
                  <a16:creationId xmlns:a16="http://schemas.microsoft.com/office/drawing/2014/main" id="{6A6F4F7F-2D3A-BF90-FED2-39E43EC237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6" name="Freeform 14">
              <a:extLst>
                <a:ext uri="{FF2B5EF4-FFF2-40B4-BE49-F238E27FC236}">
                  <a16:creationId xmlns:a16="http://schemas.microsoft.com/office/drawing/2014/main" id="{D905D1FF-91F5-505E-CC8F-683802BFC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7" name="Freeform 15">
              <a:extLst>
                <a:ext uri="{FF2B5EF4-FFF2-40B4-BE49-F238E27FC236}">
                  <a16:creationId xmlns:a16="http://schemas.microsoft.com/office/drawing/2014/main" id="{5F56A356-D786-AB16-B61F-DD10E5E9FA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68" name="Line 16">
              <a:extLst>
                <a:ext uri="{FF2B5EF4-FFF2-40B4-BE49-F238E27FC236}">
                  <a16:creationId xmlns:a16="http://schemas.microsoft.com/office/drawing/2014/main" id="{25CA8B7B-98F0-B60B-EA66-D789B7A85B7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69" name="Freeform 17">
              <a:extLst>
                <a:ext uri="{FF2B5EF4-FFF2-40B4-BE49-F238E27FC236}">
                  <a16:creationId xmlns:a16="http://schemas.microsoft.com/office/drawing/2014/main" id="{86034DE8-46B5-F882-3E94-47C5AC3ED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0" name="Freeform 18">
              <a:extLst>
                <a:ext uri="{FF2B5EF4-FFF2-40B4-BE49-F238E27FC236}">
                  <a16:creationId xmlns:a16="http://schemas.microsoft.com/office/drawing/2014/main" id="{39DD1695-11F0-54A5-E3C3-0031C9D98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1" name="Freeform 19">
              <a:extLst>
                <a:ext uri="{FF2B5EF4-FFF2-40B4-BE49-F238E27FC236}">
                  <a16:creationId xmlns:a16="http://schemas.microsoft.com/office/drawing/2014/main" id="{BE664D4D-95B5-4C78-6C3A-8A4AF76CB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2" name="Freeform 20">
              <a:extLst>
                <a:ext uri="{FF2B5EF4-FFF2-40B4-BE49-F238E27FC236}">
                  <a16:creationId xmlns:a16="http://schemas.microsoft.com/office/drawing/2014/main" id="{A49D938D-6720-83A2-1844-E34F7E68B1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3" name="Rectangle 21">
              <a:extLst>
                <a:ext uri="{FF2B5EF4-FFF2-40B4-BE49-F238E27FC236}">
                  <a16:creationId xmlns:a16="http://schemas.microsoft.com/office/drawing/2014/main" id="{424CB1F6-9C26-B84A-7F8D-91C848E6BF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de-DE"/>
            </a:p>
          </p:txBody>
        </p:sp>
        <p:sp>
          <p:nvSpPr>
            <p:cNvPr id="74" name="Freeform 22">
              <a:extLst>
                <a:ext uri="{FF2B5EF4-FFF2-40B4-BE49-F238E27FC236}">
                  <a16:creationId xmlns:a16="http://schemas.microsoft.com/office/drawing/2014/main" id="{0E750FB3-1786-DF7A-8D68-25EC57463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5" name="Freeform 23">
              <a:extLst>
                <a:ext uri="{FF2B5EF4-FFF2-40B4-BE49-F238E27FC236}">
                  <a16:creationId xmlns:a16="http://schemas.microsoft.com/office/drawing/2014/main" id="{4835961E-A641-5146-D679-3117E80AA5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6" name="Freeform 24">
              <a:extLst>
                <a:ext uri="{FF2B5EF4-FFF2-40B4-BE49-F238E27FC236}">
                  <a16:creationId xmlns:a16="http://schemas.microsoft.com/office/drawing/2014/main" id="{B28E7A51-C1AA-CCDA-14CE-9405479A8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7" name="Freeform 25">
              <a:extLst>
                <a:ext uri="{FF2B5EF4-FFF2-40B4-BE49-F238E27FC236}">
                  <a16:creationId xmlns:a16="http://schemas.microsoft.com/office/drawing/2014/main" id="{EE1DD745-B1BE-9184-CF11-A2F63AC7D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8" name="Freeform 26">
              <a:extLst>
                <a:ext uri="{FF2B5EF4-FFF2-40B4-BE49-F238E27FC236}">
                  <a16:creationId xmlns:a16="http://schemas.microsoft.com/office/drawing/2014/main" id="{A8AC752B-4861-B60C-A0BA-1E5A1A25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79" name="Freeform 27">
              <a:extLst>
                <a:ext uri="{FF2B5EF4-FFF2-40B4-BE49-F238E27FC236}">
                  <a16:creationId xmlns:a16="http://schemas.microsoft.com/office/drawing/2014/main" id="{F96ACD8B-F27A-EBE0-4566-7C459F6A0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80" name="Freeform 28">
              <a:extLst>
                <a:ext uri="{FF2B5EF4-FFF2-40B4-BE49-F238E27FC236}">
                  <a16:creationId xmlns:a16="http://schemas.microsoft.com/office/drawing/2014/main" id="{6D7855A3-73BE-18B6-4FC0-C3503CD360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81" name="Freeform 29">
              <a:extLst>
                <a:ext uri="{FF2B5EF4-FFF2-40B4-BE49-F238E27FC236}">
                  <a16:creationId xmlns:a16="http://schemas.microsoft.com/office/drawing/2014/main" id="{10913AA4-7300-A553-9645-D2BC069A3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82" name="Freeform 30">
              <a:extLst>
                <a:ext uri="{FF2B5EF4-FFF2-40B4-BE49-F238E27FC236}">
                  <a16:creationId xmlns:a16="http://schemas.microsoft.com/office/drawing/2014/main" id="{F032CC46-1A46-12EA-7F7F-386CEADAA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83" name="Freeform 31">
              <a:extLst>
                <a:ext uri="{FF2B5EF4-FFF2-40B4-BE49-F238E27FC236}">
                  <a16:creationId xmlns:a16="http://schemas.microsoft.com/office/drawing/2014/main" id="{DA717787-9B61-B7C4-4E86-2DEFBB8B7E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grpSp>
      <p:pic>
        <p:nvPicPr>
          <p:cNvPr id="85" name="Picture 2">
            <a:extLst>
              <a:ext uri="{FF2B5EF4-FFF2-40B4-BE49-F238E27FC236}">
                <a16:creationId xmlns:a16="http://schemas.microsoft.com/office/drawing/2014/main" id="{4A254A65-4901-5C82-1088-B94BF7B5A0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6="http://schemas.microsoft.com/office/drawing/2014/main" xmlns:p14="http://schemas.microsoft.com/office/powerpoint/2010/main" xmlns:dgm="http://schemas.openxmlformats.org/drawingml/2006/diagram" xmlns:a14="http://schemas.microsoft.com/office/drawing/2010/main" xmlns="">
                <a:solidFill>
                  <a:srgbClr val="FFFFFF"/>
                </a:solidFill>
              </a14:hiddenFill>
            </a:ext>
          </a:extLst>
        </p:spPr>
      </p:pic>
      <p:sp>
        <p:nvSpPr>
          <p:cNvPr id="87" name="Rectangle 86">
            <a:extLst>
              <a:ext uri="{FF2B5EF4-FFF2-40B4-BE49-F238E27FC236}">
                <a16:creationId xmlns:a16="http://schemas.microsoft.com/office/drawing/2014/main" id="{77B3E1F3-F7C3-9330-829E-2E9816285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B21E69B5-9708-7E4D-0C06-0A69F8A645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0" name="Rectangle 5">
              <a:extLst>
                <a:ext uri="{FF2B5EF4-FFF2-40B4-BE49-F238E27FC236}">
                  <a16:creationId xmlns:a16="http://schemas.microsoft.com/office/drawing/2014/main" id="{07F2826A-3A5A-DA85-4B7F-51AF168764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de-DE"/>
            </a:p>
          </p:txBody>
        </p:sp>
        <p:sp>
          <p:nvSpPr>
            <p:cNvPr id="91" name="Freeform 6">
              <a:extLst>
                <a:ext uri="{FF2B5EF4-FFF2-40B4-BE49-F238E27FC236}">
                  <a16:creationId xmlns:a16="http://schemas.microsoft.com/office/drawing/2014/main" id="{1A01AE2B-C1B3-147D-096A-C90E4F935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2" name="Freeform 7">
              <a:extLst>
                <a:ext uri="{FF2B5EF4-FFF2-40B4-BE49-F238E27FC236}">
                  <a16:creationId xmlns:a16="http://schemas.microsoft.com/office/drawing/2014/main" id="{9AAE0D25-517A-883B-05DC-5E0759D790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3" name="Freeform 8">
              <a:extLst>
                <a:ext uri="{FF2B5EF4-FFF2-40B4-BE49-F238E27FC236}">
                  <a16:creationId xmlns:a16="http://schemas.microsoft.com/office/drawing/2014/main" id="{D4D85C1A-59E7-F077-F105-137B5EA3D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4" name="Freeform 9">
              <a:extLst>
                <a:ext uri="{FF2B5EF4-FFF2-40B4-BE49-F238E27FC236}">
                  <a16:creationId xmlns:a16="http://schemas.microsoft.com/office/drawing/2014/main" id="{DFED0F89-2271-AC03-96BE-F573A4F96C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5" name="Freeform 10">
              <a:extLst>
                <a:ext uri="{FF2B5EF4-FFF2-40B4-BE49-F238E27FC236}">
                  <a16:creationId xmlns:a16="http://schemas.microsoft.com/office/drawing/2014/main" id="{71EF7102-259F-5B42-72C9-49897996F3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6" name="Freeform 11">
              <a:extLst>
                <a:ext uri="{FF2B5EF4-FFF2-40B4-BE49-F238E27FC236}">
                  <a16:creationId xmlns:a16="http://schemas.microsoft.com/office/drawing/2014/main" id="{A48C7CF5-E628-9168-C5F9-CC9D51602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7" name="Freeform 12">
              <a:extLst>
                <a:ext uri="{FF2B5EF4-FFF2-40B4-BE49-F238E27FC236}">
                  <a16:creationId xmlns:a16="http://schemas.microsoft.com/office/drawing/2014/main" id="{1E526F13-BF59-4DA7-53FD-FB68730FE4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8" name="Freeform 13">
              <a:extLst>
                <a:ext uri="{FF2B5EF4-FFF2-40B4-BE49-F238E27FC236}">
                  <a16:creationId xmlns:a16="http://schemas.microsoft.com/office/drawing/2014/main" id="{EBF899E1-C655-8CDC-C508-9957612F5D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99" name="Freeform 14">
              <a:extLst>
                <a:ext uri="{FF2B5EF4-FFF2-40B4-BE49-F238E27FC236}">
                  <a16:creationId xmlns:a16="http://schemas.microsoft.com/office/drawing/2014/main" id="{F1458B69-5781-E9D3-0A35-2B75F9AD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0" name="Freeform 15">
              <a:extLst>
                <a:ext uri="{FF2B5EF4-FFF2-40B4-BE49-F238E27FC236}">
                  <a16:creationId xmlns:a16="http://schemas.microsoft.com/office/drawing/2014/main" id="{D7C04123-AEA5-FF9B-DDE9-97B9A62110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1" name="Line 16">
              <a:extLst>
                <a:ext uri="{FF2B5EF4-FFF2-40B4-BE49-F238E27FC236}">
                  <a16:creationId xmlns:a16="http://schemas.microsoft.com/office/drawing/2014/main" id="{C75D493E-EBE4-75A6-8603-31015CC15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102" name="Freeform 17">
              <a:extLst>
                <a:ext uri="{FF2B5EF4-FFF2-40B4-BE49-F238E27FC236}">
                  <a16:creationId xmlns:a16="http://schemas.microsoft.com/office/drawing/2014/main" id="{897D133F-1341-2901-5BDD-0DABDFC57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3" name="Freeform 18">
              <a:extLst>
                <a:ext uri="{FF2B5EF4-FFF2-40B4-BE49-F238E27FC236}">
                  <a16:creationId xmlns:a16="http://schemas.microsoft.com/office/drawing/2014/main" id="{7AF83091-3E1D-976D-2920-17C155180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4" name="Freeform 19">
              <a:extLst>
                <a:ext uri="{FF2B5EF4-FFF2-40B4-BE49-F238E27FC236}">
                  <a16:creationId xmlns:a16="http://schemas.microsoft.com/office/drawing/2014/main" id="{E748D89B-34DF-F7DB-C646-20C3E3F9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5" name="Freeform 20">
              <a:extLst>
                <a:ext uri="{FF2B5EF4-FFF2-40B4-BE49-F238E27FC236}">
                  <a16:creationId xmlns:a16="http://schemas.microsoft.com/office/drawing/2014/main" id="{47DB76FD-9B3E-917B-A204-320F389F2C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6" name="Rectangle 21">
              <a:extLst>
                <a:ext uri="{FF2B5EF4-FFF2-40B4-BE49-F238E27FC236}">
                  <a16:creationId xmlns:a16="http://schemas.microsoft.com/office/drawing/2014/main" id="{275B4B51-4A0C-7F30-63D9-4336793B813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de-DE"/>
            </a:p>
          </p:txBody>
        </p:sp>
        <p:sp>
          <p:nvSpPr>
            <p:cNvPr id="107" name="Freeform 22">
              <a:extLst>
                <a:ext uri="{FF2B5EF4-FFF2-40B4-BE49-F238E27FC236}">
                  <a16:creationId xmlns:a16="http://schemas.microsoft.com/office/drawing/2014/main" id="{BED51551-A8E6-4538-3D08-D758C3186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8" name="Freeform 23">
              <a:extLst>
                <a:ext uri="{FF2B5EF4-FFF2-40B4-BE49-F238E27FC236}">
                  <a16:creationId xmlns:a16="http://schemas.microsoft.com/office/drawing/2014/main" id="{B020FECA-82D1-4099-B624-AD258AD828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09" name="Freeform 24">
              <a:extLst>
                <a:ext uri="{FF2B5EF4-FFF2-40B4-BE49-F238E27FC236}">
                  <a16:creationId xmlns:a16="http://schemas.microsoft.com/office/drawing/2014/main" id="{03CB0A22-6312-4D5D-706E-1CD190D8E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10" name="Freeform 25">
              <a:extLst>
                <a:ext uri="{FF2B5EF4-FFF2-40B4-BE49-F238E27FC236}">
                  <a16:creationId xmlns:a16="http://schemas.microsoft.com/office/drawing/2014/main" id="{6AFEA323-D4BB-4DA7-990D-7F4A22F50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11" name="Freeform 26">
              <a:extLst>
                <a:ext uri="{FF2B5EF4-FFF2-40B4-BE49-F238E27FC236}">
                  <a16:creationId xmlns:a16="http://schemas.microsoft.com/office/drawing/2014/main" id="{CCEDADEA-5D31-3B1C-24D7-A4B0A0F2E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12" name="Freeform 27">
              <a:extLst>
                <a:ext uri="{FF2B5EF4-FFF2-40B4-BE49-F238E27FC236}">
                  <a16:creationId xmlns:a16="http://schemas.microsoft.com/office/drawing/2014/main" id="{048E3361-0BA6-E80D-EEF4-6F8D76AB2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13" name="Freeform 28">
              <a:extLst>
                <a:ext uri="{FF2B5EF4-FFF2-40B4-BE49-F238E27FC236}">
                  <a16:creationId xmlns:a16="http://schemas.microsoft.com/office/drawing/2014/main" id="{FE3A8DE0-9EFD-4BC1-821E-34117A0A9B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14" name="Freeform 29">
              <a:extLst>
                <a:ext uri="{FF2B5EF4-FFF2-40B4-BE49-F238E27FC236}">
                  <a16:creationId xmlns:a16="http://schemas.microsoft.com/office/drawing/2014/main" id="{9CDBA136-3B3A-C0DA-D20C-FBE49925B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15" name="Freeform 30">
              <a:extLst>
                <a:ext uri="{FF2B5EF4-FFF2-40B4-BE49-F238E27FC236}">
                  <a16:creationId xmlns:a16="http://schemas.microsoft.com/office/drawing/2014/main" id="{9644C027-34D7-B788-3839-1C8DD73F5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sp>
          <p:nvSpPr>
            <p:cNvPr id="116" name="Freeform 31">
              <a:extLst>
                <a:ext uri="{FF2B5EF4-FFF2-40B4-BE49-F238E27FC236}">
                  <a16:creationId xmlns:a16="http://schemas.microsoft.com/office/drawing/2014/main" id="{17E3C752-CCB8-5990-B378-DB0DE5286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de-DE"/>
            </a:p>
          </p:txBody>
        </p:sp>
      </p:grpSp>
      <p:pic>
        <p:nvPicPr>
          <p:cNvPr id="118" name="Picture 2">
            <a:extLst>
              <a:ext uri="{FF2B5EF4-FFF2-40B4-BE49-F238E27FC236}">
                <a16:creationId xmlns:a16="http://schemas.microsoft.com/office/drawing/2014/main" id="{EDAD2A63-773F-7ECF-EB1E-94FFD2027B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6="http://schemas.microsoft.com/office/drawing/2014/main" xmlns:p14="http://schemas.microsoft.com/office/powerpoint/2010/main" xmlns:dgm="http://schemas.openxmlformats.org/drawingml/2006/diagram" xmlns:a14="http://schemas.microsoft.com/office/drawing/2010/main" xmlns="">
                <a:solidFill>
                  <a:srgbClr val="FFFFFF"/>
                </a:solidFill>
              </a14:hiddenFill>
            </a:ext>
          </a:extLst>
        </p:spPr>
      </p:pic>
      <p:pic>
        <p:nvPicPr>
          <p:cNvPr id="21506" name="Picture 2" descr="Blanko Monopoly Brettspiel Vorlage Custom Monopoly Template Spiel Digitaler  Download komplett bearbeitbar pdf &amp; microsoft Publisher - Etsy.de">
            <a:extLst>
              <a:ext uri="{FF2B5EF4-FFF2-40B4-BE49-F238E27FC236}">
                <a16:creationId xmlns:a16="http://schemas.microsoft.com/office/drawing/2014/main" id="{49157B7C-D584-E76A-A168-8FD517B7C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4" y="-25670"/>
            <a:ext cx="121981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A56A8C23-F688-D231-C2DF-CAF3D71A07BA}"/>
              </a:ext>
            </a:extLst>
          </p:cNvPr>
          <p:cNvPicPr>
            <a:picLocks noChangeAspect="1"/>
          </p:cNvPicPr>
          <p:nvPr/>
        </p:nvPicPr>
        <p:blipFill>
          <a:blip r:embed="rId4"/>
          <a:stretch>
            <a:fillRect/>
          </a:stretch>
        </p:blipFill>
        <p:spPr>
          <a:xfrm>
            <a:off x="1109912" y="3179782"/>
            <a:ext cx="9802533" cy="3352218"/>
          </a:xfrm>
          <a:prstGeom prst="rect">
            <a:avLst/>
          </a:prstGeom>
        </p:spPr>
      </p:pic>
      <p:sp>
        <p:nvSpPr>
          <p:cNvPr id="7" name="Textfeld 6">
            <a:extLst>
              <a:ext uri="{FF2B5EF4-FFF2-40B4-BE49-F238E27FC236}">
                <a16:creationId xmlns:a16="http://schemas.microsoft.com/office/drawing/2014/main" id="{B9D4DAF5-9369-4D90-634A-94E0EE26FFF9}"/>
              </a:ext>
            </a:extLst>
          </p:cNvPr>
          <p:cNvSpPr txBox="1"/>
          <p:nvPr/>
        </p:nvSpPr>
        <p:spPr>
          <a:xfrm>
            <a:off x="3230088" y="252141"/>
            <a:ext cx="5094515" cy="461665"/>
          </a:xfrm>
          <a:prstGeom prst="rect">
            <a:avLst/>
          </a:prstGeom>
          <a:noFill/>
        </p:spPr>
        <p:txBody>
          <a:bodyPr wrap="square" rtlCol="0">
            <a:spAutoFit/>
          </a:bodyPr>
          <a:lstStyle/>
          <a:p>
            <a:r>
              <a:rPr lang="de-DE" sz="2400" b="1" u="sng" dirty="0" err="1">
                <a:latin typeface="Arial" panose="020B0604020202020204" pitchFamily="34" charset="0"/>
                <a:cs typeface="Arial" panose="020B0604020202020204" pitchFamily="34" charset="0"/>
              </a:rPr>
              <a:t>Learnings</a:t>
            </a:r>
            <a:endParaRPr lang="de-DE" sz="2400" b="1" u="sng" dirty="0">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0D81C2E5-55FF-0B38-14F0-7511F8AD38D2}"/>
              </a:ext>
            </a:extLst>
          </p:cNvPr>
          <p:cNvSpPr txBox="1"/>
          <p:nvPr/>
        </p:nvSpPr>
        <p:spPr>
          <a:xfrm>
            <a:off x="1642261" y="1458913"/>
            <a:ext cx="5070702" cy="1420261"/>
          </a:xfrm>
          <a:prstGeom prst="rect">
            <a:avLst/>
          </a:prstGeom>
          <a:noFill/>
        </p:spPr>
        <p:txBody>
          <a:bodyPr wrap="square" rtlCol="0">
            <a:spAutoFit/>
          </a:bodyPr>
          <a:lstStyle/>
          <a:p>
            <a:pPr marL="342900" indent="-342900">
              <a:lnSpc>
                <a:spcPct val="150000"/>
              </a:lnSpc>
              <a:buAutoNum type="arabicPeriod"/>
            </a:pPr>
            <a:r>
              <a:rPr lang="de-DE" sz="2000" dirty="0" err="1">
                <a:latin typeface="Arial" panose="020B0604020202020204" pitchFamily="34" charset="0"/>
                <a:cs typeface="Arial" panose="020B0604020202020204" pitchFamily="34" charset="0"/>
              </a:rPr>
              <a:t>PlantText</a:t>
            </a:r>
            <a:r>
              <a:rPr lang="de-DE" sz="2000" dirty="0">
                <a:latin typeface="Arial" panose="020B0604020202020204" pitchFamily="34" charset="0"/>
                <a:cs typeface="Arial" panose="020B0604020202020204" pitchFamily="34" charset="0"/>
              </a:rPr>
              <a:t> </a:t>
            </a:r>
            <a:r>
              <a:rPr lang="de-DE" sz="2000" dirty="0">
                <a:latin typeface="Arial" panose="020B0604020202020204" pitchFamily="34" charset="0"/>
                <a:cs typeface="Arial" panose="020B0604020202020204" pitchFamily="34" charset="0"/>
                <a:sym typeface="Wingdings" pitchFamily="2" charset="2"/>
              </a:rPr>
              <a:t></a:t>
            </a:r>
            <a:r>
              <a:rPr lang="de-DE" sz="2000" dirty="0">
                <a:latin typeface="Arial" panose="020B0604020202020204" pitchFamily="34" charset="0"/>
                <a:cs typeface="Arial" panose="020B0604020202020204" pitchFamily="34" charset="0"/>
              </a:rPr>
              <a:t> UML </a:t>
            </a:r>
            <a:r>
              <a:rPr lang="de-DE" sz="2000" dirty="0">
                <a:latin typeface="Arial" panose="020B0604020202020204" pitchFamily="34" charset="0"/>
                <a:cs typeface="Arial" panose="020B0604020202020204" pitchFamily="34" charset="0"/>
                <a:sym typeface="Wingdings" pitchFamily="2" charset="2"/>
              </a:rPr>
              <a:t> </a:t>
            </a:r>
            <a:r>
              <a:rPr lang="de-DE" sz="2000" dirty="0" err="1">
                <a:latin typeface="Arial" panose="020B0604020202020204" pitchFamily="34" charset="0"/>
                <a:cs typeface="Arial" panose="020B0604020202020204" pitchFamily="34" charset="0"/>
                <a:sym typeface="Wingdings" pitchFamily="2" charset="2"/>
              </a:rPr>
              <a:t>PlantUML</a:t>
            </a:r>
            <a:endParaRPr lang="de-DE" sz="2000" dirty="0">
              <a:latin typeface="Arial" panose="020B0604020202020204" pitchFamily="34" charset="0"/>
              <a:cs typeface="Arial" panose="020B0604020202020204" pitchFamily="34" charset="0"/>
              <a:sym typeface="Wingdings" pitchFamily="2" charset="2"/>
            </a:endParaRPr>
          </a:p>
          <a:p>
            <a:pPr marL="342900" indent="-342900">
              <a:lnSpc>
                <a:spcPct val="150000"/>
              </a:lnSpc>
              <a:buAutoNum type="arabicPeriod"/>
            </a:pPr>
            <a:r>
              <a:rPr lang="de-DE" sz="2000" dirty="0">
                <a:latin typeface="Arial" panose="020B0604020202020204" pitchFamily="34" charset="0"/>
                <a:cs typeface="Arial" panose="020B0604020202020204" pitchFamily="34" charset="0"/>
                <a:sym typeface="Wingdings" pitchFamily="2" charset="2"/>
              </a:rPr>
              <a:t>Best Practice </a:t>
            </a:r>
          </a:p>
          <a:p>
            <a:pPr marL="342900" indent="-342900">
              <a:lnSpc>
                <a:spcPct val="150000"/>
              </a:lnSpc>
              <a:buAutoNum type="arabicPeriod"/>
            </a:pPr>
            <a:r>
              <a:rPr lang="de-DE" sz="2000" dirty="0" err="1">
                <a:latin typeface="Arial" panose="020B0604020202020204" pitchFamily="34" charset="0"/>
                <a:cs typeface="Arial" panose="020B0604020202020204" pitchFamily="34" charset="0"/>
                <a:sym typeface="Wingdings" pitchFamily="2" charset="2"/>
              </a:rPr>
              <a:t>Trello</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988704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de-DE"/>
              </a:p>
            </p:txBody>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de-DE"/>
              </a:p>
            </p:txBody>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de-DE"/>
              </a:p>
            </p:txBody>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de-DE"/>
              </a:p>
            </p:txBody>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de-DE"/>
              </a:p>
            </p:txBody>
          </p:sp>
        </p:grpSp>
      </p:grpSp>
      <p:pic>
        <p:nvPicPr>
          <p:cNvPr id="52"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4" name="Rectangle 53">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4" name="Picture 2" descr="Monopoly Logo | 01 - PNG Logo Vector Brand Downloads (SVG, EPS)">
            <a:extLst>
              <a:ext uri="{FF2B5EF4-FFF2-40B4-BE49-F238E27FC236}">
                <a16:creationId xmlns:a16="http://schemas.microsoft.com/office/drawing/2014/main" id="{EBBDE54D-F99B-E5DE-E7D4-44560F4F2DA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56360" y="1254615"/>
            <a:ext cx="8285553" cy="312779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21685651-7089-9B33-831F-36F5F7783C49}"/>
              </a:ext>
            </a:extLst>
          </p:cNvPr>
          <p:cNvSpPr txBox="1"/>
          <p:nvPr/>
        </p:nvSpPr>
        <p:spPr>
          <a:xfrm>
            <a:off x="3109717" y="4568448"/>
            <a:ext cx="8485382"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Danke für die Aufmerksamkeit!</a:t>
            </a:r>
          </a:p>
        </p:txBody>
      </p:sp>
    </p:spTree>
    <p:extLst>
      <p:ext uri="{BB962C8B-B14F-4D97-AF65-F5344CB8AC3E}">
        <p14:creationId xmlns:p14="http://schemas.microsoft.com/office/powerpoint/2010/main" val="11918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88B56-5C3C-A3A8-0FE9-F970650CD498}"/>
            </a:ext>
          </a:extLst>
        </p:cNvPr>
        <p:cNvGrpSpPr/>
        <p:nvPr/>
      </p:nvGrpSpPr>
      <p:grpSpPr>
        <a:xfrm>
          <a:off x="0" y="0"/>
          <a:ext cx="0" cy="0"/>
          <a:chOff x="0" y="0"/>
          <a:chExt cx="0" cy="0"/>
        </a:xfrm>
      </p:grpSpPr>
      <p:pic>
        <p:nvPicPr>
          <p:cNvPr id="1028"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EE53BD2C-8BBC-1C1B-0BFD-3BDA65642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AFD73615-321F-E371-279F-10C3C81139BC}"/>
              </a:ext>
            </a:extLst>
          </p:cNvPr>
          <p:cNvSpPr>
            <a:spLocks noGrp="1"/>
          </p:cNvSpPr>
          <p:nvPr>
            <p:ph type="title"/>
          </p:nvPr>
        </p:nvSpPr>
        <p:spPr>
          <a:xfrm>
            <a:off x="1718470" y="-284501"/>
            <a:ext cx="9905998" cy="1478570"/>
          </a:xfrm>
        </p:spPr>
        <p:txBody>
          <a:bodyPr/>
          <a:lstStyle/>
          <a:p>
            <a:r>
              <a:rPr lang="de-DE" b="1" dirty="0">
                <a:solidFill>
                  <a:schemeClr val="bg1"/>
                </a:solidFill>
                <a:latin typeface="Arial" panose="020B0604020202020204" pitchFamily="34" charset="0"/>
                <a:cs typeface="Arial" panose="020B0604020202020204" pitchFamily="34" charset="0"/>
              </a:rPr>
              <a:t>Agenda</a:t>
            </a:r>
          </a:p>
        </p:txBody>
      </p:sp>
      <p:sp>
        <p:nvSpPr>
          <p:cNvPr id="3" name="Inhaltsplatzhalter 2">
            <a:extLst>
              <a:ext uri="{FF2B5EF4-FFF2-40B4-BE49-F238E27FC236}">
                <a16:creationId xmlns:a16="http://schemas.microsoft.com/office/drawing/2014/main" id="{B7959900-3694-DF2C-AA33-A860C82FB2DE}"/>
              </a:ext>
            </a:extLst>
          </p:cNvPr>
          <p:cNvSpPr>
            <a:spLocks noGrp="1"/>
          </p:cNvSpPr>
          <p:nvPr>
            <p:ph idx="1"/>
          </p:nvPr>
        </p:nvSpPr>
        <p:spPr>
          <a:xfrm>
            <a:off x="1718470" y="1194069"/>
            <a:ext cx="9905999" cy="3868482"/>
          </a:xfrm>
        </p:spPr>
        <p:txBody>
          <a:bodyPr>
            <a:noAutofit/>
          </a:bodyPr>
          <a:lstStyle/>
          <a:p>
            <a:pPr marL="514350" indent="-514350">
              <a:lnSpc>
                <a:spcPct val="150000"/>
              </a:lnSpc>
              <a:buFont typeface="+mj-lt"/>
              <a:buAutoNum type="arabicPeriod"/>
            </a:pPr>
            <a:r>
              <a:rPr lang="de-DE" sz="2800" b="1" dirty="0">
                <a:solidFill>
                  <a:srgbClr val="FF0000"/>
                </a:solidFill>
                <a:latin typeface="Arial" panose="020B0604020202020204" pitchFamily="34" charset="0"/>
                <a:cs typeface="Arial" panose="020B0604020202020204" pitchFamily="34" charset="0"/>
              </a:rPr>
              <a:t>Spielablauf</a:t>
            </a:r>
          </a:p>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Data Dictionary</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Klassendiagramm</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Sequenzdiagramm für</a:t>
            </a:r>
          </a:p>
          <a:p>
            <a:pPr lvl="1">
              <a:lnSpc>
                <a:spcPct val="150000"/>
              </a:lnSpc>
            </a:pPr>
            <a:r>
              <a:rPr lang="de-DE" sz="2800" b="1" dirty="0">
                <a:solidFill>
                  <a:schemeClr val="bg1"/>
                </a:solidFill>
                <a:latin typeface="Arial" panose="020B0604020202020204" pitchFamily="34" charset="0"/>
                <a:cs typeface="Arial" panose="020B0604020202020204" pitchFamily="34" charset="0"/>
              </a:rPr>
              <a:t>Würfeln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Ziehen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Aktion ausführen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Alles zusammen</a:t>
            </a:r>
          </a:p>
        </p:txBody>
      </p:sp>
    </p:spTree>
    <p:extLst>
      <p:ext uri="{BB962C8B-B14F-4D97-AF65-F5344CB8AC3E}">
        <p14:creationId xmlns:p14="http://schemas.microsoft.com/office/powerpoint/2010/main" val="417093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4483BFC9-F9EF-8E3D-2A80-FA9953DB3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98DCF812-0392-7E77-75E0-DE34E22BFCB0}"/>
              </a:ext>
            </a:extLst>
          </p:cNvPr>
          <p:cNvSpPr txBox="1"/>
          <p:nvPr/>
        </p:nvSpPr>
        <p:spPr>
          <a:xfrm>
            <a:off x="1645907" y="1109115"/>
            <a:ext cx="8881136" cy="5570756"/>
          </a:xfrm>
          <a:prstGeom prst="rect">
            <a:avLst/>
          </a:prstGeom>
          <a:noFill/>
        </p:spPr>
        <p:txBody>
          <a:bodyPr wrap="square" rtlCol="0">
            <a:spAutoFit/>
          </a:bodyPr>
          <a:lstStyle/>
          <a:p>
            <a:r>
              <a:rPr lang="de-DE" sz="2000" b="1" dirty="0">
                <a:solidFill>
                  <a:schemeClr val="bg1"/>
                </a:solidFill>
                <a:latin typeface="Arial" panose="020B0604020202020204" pitchFamily="34" charset="0"/>
                <a:cs typeface="Arial" panose="020B0604020202020204" pitchFamily="34" charset="0"/>
              </a:rPr>
              <a:t>Start</a:t>
            </a:r>
            <a:r>
              <a:rPr lang="de-DE" sz="2000" dirty="0">
                <a:solidFill>
                  <a:schemeClr val="bg1"/>
                </a:solidFill>
                <a:latin typeface="Arial" panose="020B0604020202020204" pitchFamily="34" charset="0"/>
                <a:cs typeface="Arial" panose="020B0604020202020204" pitchFamily="34" charset="0"/>
              </a:rPr>
              <a:t>:</a:t>
            </a:r>
          </a:p>
          <a:p>
            <a:r>
              <a:rPr lang="de-DE" sz="2000" dirty="0">
                <a:solidFill>
                  <a:schemeClr val="bg1"/>
                </a:solidFill>
                <a:latin typeface="Arial" panose="020B0604020202020204" pitchFamily="34" charset="0"/>
                <a:cs typeface="Arial" panose="020B0604020202020204" pitchFamily="34" charset="0"/>
              </a:rPr>
              <a:t>Jeder Spieler erhält ein Startkapital (meist 1.500 Monopoly-Dollar).</a:t>
            </a:r>
          </a:p>
          <a:p>
            <a:endParaRPr lang="de-DE" sz="2000" dirty="0">
              <a:solidFill>
                <a:schemeClr val="bg1"/>
              </a:solidFill>
              <a:latin typeface="Arial" panose="020B0604020202020204" pitchFamily="34" charset="0"/>
              <a:cs typeface="Arial" panose="020B0604020202020204" pitchFamily="34" charset="0"/>
            </a:endParaRPr>
          </a:p>
          <a:p>
            <a:r>
              <a:rPr lang="de-DE" sz="2000" b="1" dirty="0">
                <a:solidFill>
                  <a:schemeClr val="bg1"/>
                </a:solidFill>
                <a:latin typeface="Arial" panose="020B0604020202020204" pitchFamily="34" charset="0"/>
                <a:cs typeface="Arial" panose="020B0604020202020204" pitchFamily="34" charset="0"/>
              </a:rPr>
              <a:t>Spielablauf</a:t>
            </a:r>
            <a:r>
              <a:rPr lang="de-DE" sz="2000" dirty="0">
                <a:solidFill>
                  <a:schemeClr val="bg1"/>
                </a:solidFill>
                <a:latin typeface="Arial" panose="020B0604020202020204" pitchFamily="34" charset="0"/>
                <a:cs typeface="Arial" panose="020B0604020202020204" pitchFamily="34" charset="0"/>
              </a:rPr>
              <a:t>:</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Spieler würfeln und ziehen ihre Figur entsprechend der Augenzahl auf dem Spielbrett.</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Je nachdem, auf welchem Feld sie landen, führen sie Aktionen aus.</a:t>
            </a:r>
          </a:p>
          <a:p>
            <a:endParaRPr lang="de-DE" dirty="0">
              <a:solidFill>
                <a:schemeClr val="bg1"/>
              </a:solidFill>
            </a:endParaRPr>
          </a:p>
          <a:p>
            <a:r>
              <a:rPr lang="de-DE" sz="2000" b="1" dirty="0">
                <a:solidFill>
                  <a:schemeClr val="bg1"/>
                </a:solidFill>
                <a:latin typeface="Arial" panose="020B0604020202020204" pitchFamily="34" charset="0"/>
                <a:cs typeface="Arial" panose="020B0604020202020204" pitchFamily="34" charset="0"/>
              </a:rPr>
              <a:t>Feldaktionen</a:t>
            </a:r>
            <a:r>
              <a:rPr lang="de-DE" sz="2000" dirty="0">
                <a:solidFill>
                  <a:schemeClr val="bg1"/>
                </a:solidFill>
                <a:latin typeface="Arial" panose="020B0604020202020204" pitchFamily="34" charset="0"/>
                <a:cs typeface="Arial" panose="020B0604020202020204" pitchFamily="34" charset="0"/>
              </a:rPr>
              <a:t>:</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Unbebaute Grundstücke: Der Spieler kann das Grundstück kaufen oder zur Auktion freigeben, falls er es nicht will.</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Gebäude: Spieler, die den gesamten Farbblock besitzen, können Häuser und Hotels bauen.</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Miete zahlen: Landet ein Spieler auf einem Grundstück eines anderen, muss er Miete zahlen.</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Ereignis- und Gemeinschaftskarten: Der Spieler zieht eine Karte und führt die Anweisung aus.</a:t>
            </a:r>
          </a:p>
          <a:p>
            <a:endParaRPr lang="de-DE" dirty="0">
              <a:solidFill>
                <a:schemeClr val="bg1"/>
              </a:solidFill>
            </a:endParaRPr>
          </a:p>
        </p:txBody>
      </p:sp>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76A04-7079-49FF-0082-C0D58A8FFDB2}"/>
            </a:ext>
          </a:extLst>
        </p:cNvPr>
        <p:cNvGrpSpPr/>
        <p:nvPr/>
      </p:nvGrpSpPr>
      <p:grpSpPr>
        <a:xfrm>
          <a:off x="0" y="0"/>
          <a:ext cx="0" cy="0"/>
          <a:chOff x="0" y="0"/>
          <a:chExt cx="0" cy="0"/>
        </a:xfrm>
      </p:grpSpPr>
      <p:pic>
        <p:nvPicPr>
          <p:cNvPr id="4"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E27ADE95-576E-9AAF-DE9A-A4E8750C0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79B5BDC6-1D6C-E0FB-2CC7-8479AC6A79D7}"/>
              </a:ext>
            </a:extLst>
          </p:cNvPr>
          <p:cNvSpPr txBox="1"/>
          <p:nvPr/>
        </p:nvSpPr>
        <p:spPr>
          <a:xfrm>
            <a:off x="1691058" y="1056904"/>
            <a:ext cx="8809884" cy="5601533"/>
          </a:xfrm>
          <a:prstGeom prst="rect">
            <a:avLst/>
          </a:prstGeom>
          <a:noFill/>
        </p:spPr>
        <p:txBody>
          <a:bodyPr wrap="square" rtlCol="0">
            <a:spAutoFit/>
          </a:bodyPr>
          <a:lstStyle/>
          <a:p>
            <a:pPr>
              <a:buFont typeface="Arial" panose="020B0604020202020204" pitchFamily="34" charset="0"/>
              <a:buChar char="•"/>
            </a:pPr>
            <a:r>
              <a:rPr lang="de-DE" sz="2000" b="1" dirty="0">
                <a:solidFill>
                  <a:schemeClr val="bg1"/>
                </a:solidFill>
                <a:latin typeface="Arial" panose="020B0604020202020204" pitchFamily="34" charset="0"/>
                <a:cs typeface="Arial" panose="020B0604020202020204" pitchFamily="34" charset="0"/>
              </a:rPr>
              <a:t>Steuerfelder</a:t>
            </a:r>
            <a:r>
              <a:rPr lang="de-DE" sz="2000" dirty="0">
                <a:solidFill>
                  <a:schemeClr val="bg1"/>
                </a:solidFill>
                <a:latin typeface="Arial" panose="020B0604020202020204" pitchFamily="34" charset="0"/>
                <a:cs typeface="Arial" panose="020B0604020202020204" pitchFamily="34" charset="0"/>
              </a:rPr>
              <a:t>: Spieler zahlen eine feste Summe oder einen Prozentsatz an Steuern.</a:t>
            </a:r>
          </a:p>
          <a:p>
            <a:pPr>
              <a:buFont typeface="Arial" panose="020B0604020202020204" pitchFamily="34" charset="0"/>
              <a:buChar char="•"/>
            </a:pPr>
            <a:r>
              <a:rPr lang="de-DE" sz="2000" b="1" dirty="0">
                <a:solidFill>
                  <a:schemeClr val="bg1"/>
                </a:solidFill>
                <a:latin typeface="Arial" panose="020B0604020202020204" pitchFamily="34" charset="0"/>
                <a:cs typeface="Arial" panose="020B0604020202020204" pitchFamily="34" charset="0"/>
              </a:rPr>
              <a:t>Gefängnis</a:t>
            </a:r>
            <a:r>
              <a:rPr lang="de-DE" sz="2000" dirty="0">
                <a:solidFill>
                  <a:schemeClr val="bg1"/>
                </a:solidFill>
                <a:latin typeface="Arial" panose="020B0604020202020204" pitchFamily="34" charset="0"/>
                <a:cs typeface="Arial" panose="020B0604020202020204" pitchFamily="34" charset="0"/>
              </a:rPr>
              <a:t>: Spieler können in das Gefängnis geschickt werden, wenn sie auf das entsprechende Feld kommen oder eine Karte ziehen, oder wenn sie dreimal hintereinander einen Pasch würfeln.</a:t>
            </a:r>
          </a:p>
          <a:p>
            <a:r>
              <a:rPr lang="de-DE" sz="2000" b="1" dirty="0">
                <a:solidFill>
                  <a:schemeClr val="bg1"/>
                </a:solidFill>
                <a:latin typeface="Arial" panose="020B0604020202020204" pitchFamily="34" charset="0"/>
                <a:cs typeface="Arial" panose="020B0604020202020204" pitchFamily="34" charset="0"/>
              </a:rPr>
              <a:t>Bauen</a:t>
            </a:r>
            <a:r>
              <a:rPr lang="de-DE" sz="2000" dirty="0">
                <a:solidFill>
                  <a:schemeClr val="bg1"/>
                </a:solidFill>
                <a:latin typeface="Arial" panose="020B0604020202020204" pitchFamily="34" charset="0"/>
                <a:cs typeface="Arial" panose="020B0604020202020204" pitchFamily="34" charset="0"/>
              </a:rPr>
              <a:t>:</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Spieler, die einen kompletten Farbblock besitzen, können Häuser bauen, um die Miete zu erhöhen.</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Bei vier Häusern kann ein Hotel gebaut werden.</a:t>
            </a:r>
          </a:p>
          <a:p>
            <a:r>
              <a:rPr lang="de-DE" sz="2000" b="1" dirty="0">
                <a:solidFill>
                  <a:schemeClr val="bg1"/>
                </a:solidFill>
                <a:latin typeface="Arial" panose="020B0604020202020204" pitchFamily="34" charset="0"/>
                <a:cs typeface="Arial" panose="020B0604020202020204" pitchFamily="34" charset="0"/>
              </a:rPr>
              <a:t>Hypotheken</a:t>
            </a:r>
            <a:r>
              <a:rPr lang="de-DE" sz="2000" dirty="0">
                <a:solidFill>
                  <a:schemeClr val="bg1"/>
                </a:solidFill>
                <a:latin typeface="Arial" panose="020B0604020202020204" pitchFamily="34" charset="0"/>
                <a:cs typeface="Arial" panose="020B0604020202020204" pitchFamily="34" charset="0"/>
              </a:rPr>
              <a:t>:</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Spieler können Grundstücke hypothekarisch beleihen, um an Geld zu kommen. Die Miete wird auf diesen Grundstücken bis zur Rückzahlung der Hypothek ausgesetzt.</a:t>
            </a:r>
          </a:p>
          <a:p>
            <a:r>
              <a:rPr lang="de-DE" sz="2000" b="1" dirty="0">
                <a:solidFill>
                  <a:schemeClr val="bg1"/>
                </a:solidFill>
                <a:latin typeface="Arial" panose="020B0604020202020204" pitchFamily="34" charset="0"/>
                <a:cs typeface="Arial" panose="020B0604020202020204" pitchFamily="34" charset="0"/>
              </a:rPr>
              <a:t>Bankrott</a:t>
            </a:r>
            <a:r>
              <a:rPr lang="de-DE" sz="2000" dirty="0">
                <a:solidFill>
                  <a:schemeClr val="bg1"/>
                </a:solidFill>
                <a:latin typeface="Arial" panose="020B0604020202020204" pitchFamily="34" charset="0"/>
                <a:cs typeface="Arial" panose="020B0604020202020204" pitchFamily="34" charset="0"/>
              </a:rPr>
              <a:t>:</a:t>
            </a:r>
          </a:p>
          <a:p>
            <a:pPr>
              <a:buFont typeface="Arial" panose="020B0604020202020204" pitchFamily="34" charset="0"/>
              <a:buChar char="•"/>
            </a:pPr>
            <a:r>
              <a:rPr lang="de-DE" sz="2000" dirty="0">
                <a:solidFill>
                  <a:schemeClr val="bg1"/>
                </a:solidFill>
                <a:latin typeface="Arial" panose="020B0604020202020204" pitchFamily="34" charset="0"/>
                <a:cs typeface="Arial" panose="020B0604020202020204" pitchFamily="34" charset="0"/>
              </a:rPr>
              <a:t>Ein Spieler ist bankrott, wenn er seine Schulden nicht mehr begleichen kann. Seine Vermögenswerte gehen an den Gläubiger oder die Bank.</a:t>
            </a:r>
          </a:p>
          <a:p>
            <a:endParaRPr lang="de-DE" sz="2000" dirty="0">
              <a:solidFill>
                <a:schemeClr val="bg1"/>
              </a:solidFill>
              <a:latin typeface="Arial" panose="020B0604020202020204" pitchFamily="34" charset="0"/>
              <a:cs typeface="Arial" panose="020B0604020202020204" pitchFamily="34" charset="0"/>
            </a:endParaRPr>
          </a:p>
          <a:p>
            <a:endParaRPr lang="de-DE" dirty="0">
              <a:solidFill>
                <a:schemeClr val="bg1"/>
              </a:solidFill>
            </a:endParaRPr>
          </a:p>
        </p:txBody>
      </p:sp>
    </p:spTree>
    <p:extLst>
      <p:ext uri="{BB962C8B-B14F-4D97-AF65-F5344CB8AC3E}">
        <p14:creationId xmlns:p14="http://schemas.microsoft.com/office/powerpoint/2010/main" val="5538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B85C1-369C-7B48-0059-72E4F21EC9BF}"/>
            </a:ext>
          </a:extLst>
        </p:cNvPr>
        <p:cNvGrpSpPr/>
        <p:nvPr/>
      </p:nvGrpSpPr>
      <p:grpSpPr>
        <a:xfrm>
          <a:off x="0" y="0"/>
          <a:ext cx="0" cy="0"/>
          <a:chOff x="0" y="0"/>
          <a:chExt cx="0" cy="0"/>
        </a:xfrm>
      </p:grpSpPr>
      <p:pic>
        <p:nvPicPr>
          <p:cNvPr id="1028"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1D510968-0DE0-C10E-C9AD-B7ABFF9D7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D56D8BEA-9237-9110-7B79-A52D1342E133}"/>
              </a:ext>
            </a:extLst>
          </p:cNvPr>
          <p:cNvSpPr>
            <a:spLocks noGrp="1"/>
          </p:cNvSpPr>
          <p:nvPr>
            <p:ph type="title"/>
          </p:nvPr>
        </p:nvSpPr>
        <p:spPr>
          <a:xfrm>
            <a:off x="1718470" y="-284501"/>
            <a:ext cx="9905998" cy="1478570"/>
          </a:xfrm>
        </p:spPr>
        <p:txBody>
          <a:bodyPr/>
          <a:lstStyle/>
          <a:p>
            <a:r>
              <a:rPr lang="de-DE" b="1" dirty="0">
                <a:solidFill>
                  <a:schemeClr val="bg1"/>
                </a:solidFill>
                <a:latin typeface="Arial" panose="020B0604020202020204" pitchFamily="34" charset="0"/>
                <a:cs typeface="Arial" panose="020B0604020202020204" pitchFamily="34" charset="0"/>
              </a:rPr>
              <a:t>Agenda</a:t>
            </a:r>
          </a:p>
        </p:txBody>
      </p:sp>
      <p:sp>
        <p:nvSpPr>
          <p:cNvPr id="3" name="Inhaltsplatzhalter 2">
            <a:extLst>
              <a:ext uri="{FF2B5EF4-FFF2-40B4-BE49-F238E27FC236}">
                <a16:creationId xmlns:a16="http://schemas.microsoft.com/office/drawing/2014/main" id="{1DFC5957-78CA-7DF1-9062-C260FB21149A}"/>
              </a:ext>
            </a:extLst>
          </p:cNvPr>
          <p:cNvSpPr>
            <a:spLocks noGrp="1"/>
          </p:cNvSpPr>
          <p:nvPr>
            <p:ph idx="1"/>
          </p:nvPr>
        </p:nvSpPr>
        <p:spPr>
          <a:xfrm>
            <a:off x="1718470" y="1194069"/>
            <a:ext cx="9905999" cy="3868482"/>
          </a:xfrm>
        </p:spPr>
        <p:txBody>
          <a:bodyPr>
            <a:noAutofit/>
          </a:bodyPr>
          <a:lstStyle/>
          <a:p>
            <a:pPr marL="514350" indent="-51435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Spielablauf</a:t>
            </a:r>
          </a:p>
          <a:p>
            <a:pPr marL="514350" indent="-514350">
              <a:lnSpc>
                <a:spcPct val="150000"/>
              </a:lnSpc>
              <a:buFont typeface="+mj-lt"/>
              <a:buAutoNum type="arabicPeriod"/>
            </a:pPr>
            <a:r>
              <a:rPr lang="de-DE" sz="2800" b="1" dirty="0">
                <a:solidFill>
                  <a:srgbClr val="FF0000"/>
                </a:solidFill>
                <a:latin typeface="Arial" panose="020B0604020202020204" pitchFamily="34" charset="0"/>
                <a:cs typeface="Arial" panose="020B0604020202020204" pitchFamily="34" charset="0"/>
              </a:rPr>
              <a:t>Data Dictionary</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Klassendiagramm</a:t>
            </a:r>
          </a:p>
          <a:p>
            <a:pPr marL="457200" indent="-457200">
              <a:lnSpc>
                <a:spcPct val="150000"/>
              </a:lnSpc>
              <a:buFont typeface="+mj-lt"/>
              <a:buAutoNum type="arabicPeriod"/>
            </a:pPr>
            <a:r>
              <a:rPr lang="de-DE" sz="2800" b="1" dirty="0">
                <a:solidFill>
                  <a:schemeClr val="bg1"/>
                </a:solidFill>
                <a:latin typeface="Arial" panose="020B0604020202020204" pitchFamily="34" charset="0"/>
                <a:cs typeface="Arial" panose="020B0604020202020204" pitchFamily="34" charset="0"/>
              </a:rPr>
              <a:t>Sequenzdiagramm für</a:t>
            </a:r>
          </a:p>
          <a:p>
            <a:pPr lvl="1">
              <a:lnSpc>
                <a:spcPct val="150000"/>
              </a:lnSpc>
            </a:pPr>
            <a:r>
              <a:rPr lang="de-DE" sz="2800" b="1" dirty="0">
                <a:solidFill>
                  <a:schemeClr val="bg1"/>
                </a:solidFill>
                <a:latin typeface="Arial" panose="020B0604020202020204" pitchFamily="34" charset="0"/>
                <a:cs typeface="Arial" panose="020B0604020202020204" pitchFamily="34" charset="0"/>
              </a:rPr>
              <a:t>Würfeln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Ziehen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Aktion ausführen</a:t>
            </a:r>
          </a:p>
          <a:p>
            <a:pPr lvl="1">
              <a:lnSpc>
                <a:spcPct val="150000"/>
              </a:lnSpc>
            </a:pPr>
            <a:r>
              <a:rPr lang="de-DE" sz="2800" b="1" dirty="0">
                <a:solidFill>
                  <a:schemeClr val="bg1"/>
                </a:solidFill>
                <a:latin typeface="Arial" panose="020B0604020202020204" pitchFamily="34" charset="0"/>
                <a:cs typeface="Arial" panose="020B0604020202020204" pitchFamily="34" charset="0"/>
              </a:rPr>
              <a:t>Alles zusammen</a:t>
            </a:r>
          </a:p>
        </p:txBody>
      </p:sp>
    </p:spTree>
    <p:extLst>
      <p:ext uri="{BB962C8B-B14F-4D97-AF65-F5344CB8AC3E}">
        <p14:creationId xmlns:p14="http://schemas.microsoft.com/office/powerpoint/2010/main" val="187910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81B57-8EBB-B37F-5A98-F2C490AF07C2}"/>
            </a:ext>
          </a:extLst>
        </p:cNvPr>
        <p:cNvGrpSpPr/>
        <p:nvPr/>
      </p:nvGrpSpPr>
      <p:grpSpPr>
        <a:xfrm>
          <a:off x="0" y="0"/>
          <a:ext cx="0" cy="0"/>
          <a:chOff x="0" y="0"/>
          <a:chExt cx="0" cy="0"/>
        </a:xfrm>
      </p:grpSpPr>
      <p:pic>
        <p:nvPicPr>
          <p:cNvPr id="4"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3F505E49-0ED9-A958-84BD-79C92C1BA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70B920B-7B4D-CAC8-B89D-8BB549382AF2}"/>
              </a:ext>
            </a:extLst>
          </p:cNvPr>
          <p:cNvSpPr>
            <a:spLocks noGrp="1"/>
          </p:cNvSpPr>
          <p:nvPr>
            <p:ph type="title"/>
          </p:nvPr>
        </p:nvSpPr>
        <p:spPr>
          <a:xfrm>
            <a:off x="3906982" y="-413417"/>
            <a:ext cx="9827964" cy="1708150"/>
          </a:xfrm>
        </p:spPr>
        <p:txBody>
          <a:bodyPr rtlCol="0" anchor="b">
            <a:normAutofit/>
          </a:bodyPr>
          <a:lstStyle/>
          <a:p>
            <a:r>
              <a:rPr lang="de-DE" sz="1800" b="1" u="sng" dirty="0">
                <a:solidFill>
                  <a:schemeClr val="bg1"/>
                </a:solidFill>
                <a:latin typeface="Arial" panose="020B0604020202020204" pitchFamily="34" charset="0"/>
                <a:cs typeface="Arial" panose="020B0604020202020204" pitchFamily="34" charset="0"/>
              </a:rPr>
              <a:t>Data Dictionary</a:t>
            </a:r>
            <a:br>
              <a:rPr lang="de-DE" sz="1800" b="1" u="sng" dirty="0">
                <a:solidFill>
                  <a:schemeClr val="bg1"/>
                </a:solidFill>
                <a:latin typeface="Arial" panose="020B0604020202020204" pitchFamily="34" charset="0"/>
                <a:cs typeface="Arial" panose="020B0604020202020204" pitchFamily="34" charset="0"/>
              </a:rPr>
            </a:br>
            <a:br>
              <a:rPr lang="de-DE" sz="1800" b="1" u="sng" dirty="0">
                <a:solidFill>
                  <a:schemeClr val="bg1"/>
                </a:solidFill>
                <a:latin typeface="Arial" panose="020B0604020202020204" pitchFamily="34" charset="0"/>
                <a:cs typeface="Arial" panose="020B0604020202020204" pitchFamily="34" charset="0"/>
              </a:rPr>
            </a:br>
            <a:br>
              <a:rPr lang="de-DE" sz="1800" b="1" u="sng" dirty="0">
                <a:solidFill>
                  <a:schemeClr val="bg1"/>
                </a:solidFill>
                <a:latin typeface="Arial" panose="020B0604020202020204" pitchFamily="34" charset="0"/>
                <a:cs typeface="Arial" panose="020B0604020202020204" pitchFamily="34" charset="0"/>
              </a:rPr>
            </a:br>
            <a:endParaRPr lang="de-DE" sz="1800" b="1" u="sng" dirty="0">
              <a:solidFill>
                <a:schemeClr val="bg1"/>
              </a:solidFill>
              <a:latin typeface="Arial" panose="020B0604020202020204" pitchFamily="34" charset="0"/>
              <a:cs typeface="Arial" panose="020B0604020202020204" pitchFamily="34" charset="0"/>
            </a:endParaRPr>
          </a:p>
        </p:txBody>
      </p:sp>
      <p:sp>
        <p:nvSpPr>
          <p:cNvPr id="24" name="Inhaltsplatzhalter 2">
            <a:extLst>
              <a:ext uri="{FF2B5EF4-FFF2-40B4-BE49-F238E27FC236}">
                <a16:creationId xmlns:a16="http://schemas.microsoft.com/office/drawing/2014/main" id="{2676B679-19B3-84EC-BC3C-C5A8075A4D9E}"/>
              </a:ext>
            </a:extLst>
          </p:cNvPr>
          <p:cNvSpPr>
            <a:spLocks noGrp="1"/>
          </p:cNvSpPr>
          <p:nvPr>
            <p:ph type="body" sz="half" idx="2"/>
          </p:nvPr>
        </p:nvSpPr>
        <p:spPr/>
        <p:txBody>
          <a:bodyPr rtlCol="0" anchor="t">
            <a:normAutofit/>
          </a:bodyPr>
          <a:lstStyle/>
          <a:p>
            <a:pPr rtl="0"/>
            <a:endParaRPr lang="de-DE" sz="1600"/>
          </a:p>
        </p:txBody>
      </p:sp>
      <p:graphicFrame>
        <p:nvGraphicFramePr>
          <p:cNvPr id="5" name="Tabelle 4">
            <a:extLst>
              <a:ext uri="{FF2B5EF4-FFF2-40B4-BE49-F238E27FC236}">
                <a16:creationId xmlns:a16="http://schemas.microsoft.com/office/drawing/2014/main" id="{20C7E1B5-1188-D858-14DA-35DE20E59657}"/>
              </a:ext>
            </a:extLst>
          </p:cNvPr>
          <p:cNvGraphicFramePr>
            <a:graphicFrameLocks noGrp="1"/>
          </p:cNvGraphicFramePr>
          <p:nvPr/>
        </p:nvGraphicFramePr>
        <p:xfrm>
          <a:off x="441325" y="760021"/>
          <a:ext cx="11182350" cy="6097979"/>
        </p:xfrm>
        <a:graphic>
          <a:graphicData uri="http://schemas.openxmlformats.org/drawingml/2006/table">
            <a:tbl>
              <a:tblPr firstRow="1" bandRow="1">
                <a:tableStyleId>{073A0DAA-6AF3-43AB-8588-CEC1D06C72B9}</a:tableStyleId>
              </a:tblPr>
              <a:tblGrid>
                <a:gridCol w="3536285">
                  <a:extLst>
                    <a:ext uri="{9D8B030D-6E8A-4147-A177-3AD203B41FA5}">
                      <a16:colId xmlns:a16="http://schemas.microsoft.com/office/drawing/2014/main" val="4205187184"/>
                    </a:ext>
                  </a:extLst>
                </a:gridCol>
                <a:gridCol w="3486217">
                  <a:extLst>
                    <a:ext uri="{9D8B030D-6E8A-4147-A177-3AD203B41FA5}">
                      <a16:colId xmlns:a16="http://schemas.microsoft.com/office/drawing/2014/main" val="2822365040"/>
                    </a:ext>
                  </a:extLst>
                </a:gridCol>
                <a:gridCol w="4159848">
                  <a:extLst>
                    <a:ext uri="{9D8B030D-6E8A-4147-A177-3AD203B41FA5}">
                      <a16:colId xmlns:a16="http://schemas.microsoft.com/office/drawing/2014/main" val="241420448"/>
                    </a:ext>
                  </a:extLst>
                </a:gridCol>
              </a:tblGrid>
              <a:tr h="402900">
                <a:tc>
                  <a:txBody>
                    <a:bodyPr/>
                    <a:lstStyle/>
                    <a:p>
                      <a:r>
                        <a:rPr lang="de-DE" dirty="0"/>
                        <a:t>Name</a:t>
                      </a:r>
                    </a:p>
                  </a:txBody>
                  <a:tcPr/>
                </a:tc>
                <a:tc>
                  <a:txBody>
                    <a:bodyPr/>
                    <a:lstStyle/>
                    <a:p>
                      <a:r>
                        <a:rPr lang="de-DE"/>
                        <a:t>Beschreibung</a:t>
                      </a:r>
                    </a:p>
                  </a:txBody>
                  <a:tcPr/>
                </a:tc>
                <a:tc>
                  <a:txBody>
                    <a:bodyPr/>
                    <a:lstStyle/>
                    <a:p>
                      <a:r>
                        <a:rPr lang="de-DE"/>
                        <a:t>Attribute</a:t>
                      </a:r>
                    </a:p>
                  </a:txBody>
                  <a:tcPr/>
                </a:tc>
                <a:extLst>
                  <a:ext uri="{0D108BD9-81ED-4DB2-BD59-A6C34878D82A}">
                    <a16:rowId xmlns:a16="http://schemas.microsoft.com/office/drawing/2014/main" val="2915986357"/>
                  </a:ext>
                </a:extLst>
              </a:tr>
              <a:tr h="2874781">
                <a:tc>
                  <a:txBody>
                    <a:bodyPr/>
                    <a:lstStyle/>
                    <a:p>
                      <a:r>
                        <a:rPr lang="de-DE" dirty="0"/>
                        <a:t>Spieler</a:t>
                      </a:r>
                    </a:p>
                  </a:txBody>
                  <a:tcPr/>
                </a:tc>
                <a:tc>
                  <a:txBody>
                    <a:bodyPr/>
                    <a:lstStyle/>
                    <a:p>
                      <a:r>
                        <a:rPr lang="de-DE"/>
                        <a:t>Beschreibt den Spieler und dessen Attribute wie ID, Kapital, Position usw.</a:t>
                      </a:r>
                    </a:p>
                  </a:txBody>
                  <a:tcPr/>
                </a:tc>
                <a:tc>
                  <a:txBody>
                    <a:bodyPr/>
                    <a:lstStyle/>
                    <a:p>
                      <a:pPr marL="285750" indent="-285750">
                        <a:buFont typeface="Arial" panose="020B0604020202020204" pitchFamily="34" charset="0"/>
                        <a:buChar char="•"/>
                      </a:pPr>
                      <a:r>
                        <a:rPr lang="de-DE"/>
                        <a:t>Name (</a:t>
                      </a:r>
                      <a:r>
                        <a:rPr lang="de-DE" err="1"/>
                        <a:t>Str</a:t>
                      </a:r>
                      <a:r>
                        <a:rPr lang="de-DE"/>
                        <a:t>)</a:t>
                      </a:r>
                    </a:p>
                    <a:p>
                      <a:pPr marL="285750" indent="-285750">
                        <a:buFont typeface="Arial" panose="020B0604020202020204" pitchFamily="34" charset="0"/>
                        <a:buChar char="•"/>
                      </a:pPr>
                      <a:r>
                        <a:rPr lang="de-DE"/>
                        <a:t>Spieler-ID (</a:t>
                      </a:r>
                      <a:r>
                        <a:rPr lang="de-DE" err="1"/>
                        <a:t>Int</a:t>
                      </a:r>
                      <a:r>
                        <a:rPr lang="de-DE"/>
                        <a:t>)</a:t>
                      </a:r>
                    </a:p>
                    <a:p>
                      <a:pPr marL="285750" indent="-285750">
                        <a:buFont typeface="Arial" panose="020B0604020202020204" pitchFamily="34" charset="0"/>
                        <a:buChar char="•"/>
                      </a:pPr>
                      <a:r>
                        <a:rPr lang="de-DE"/>
                        <a:t>Kapital (</a:t>
                      </a:r>
                      <a:r>
                        <a:rPr lang="de-DE" err="1"/>
                        <a:t>Int</a:t>
                      </a:r>
                      <a:r>
                        <a:rPr lang="de-DE"/>
                        <a:t>)</a:t>
                      </a:r>
                    </a:p>
                    <a:p>
                      <a:pPr marL="285750" indent="-285750">
                        <a:buFont typeface="Arial" panose="020B0604020202020204" pitchFamily="34" charset="0"/>
                        <a:buChar char="•"/>
                      </a:pPr>
                      <a:r>
                        <a:rPr lang="de-DE"/>
                        <a:t>Spielfigur (</a:t>
                      </a:r>
                      <a:r>
                        <a:rPr lang="de-DE" err="1"/>
                        <a:t>Str</a:t>
                      </a:r>
                      <a:r>
                        <a:rPr lang="de-DE"/>
                        <a:t>)</a:t>
                      </a:r>
                    </a:p>
                    <a:p>
                      <a:pPr marL="285750" indent="-285750">
                        <a:buFont typeface="Arial" panose="020B0604020202020204" pitchFamily="34" charset="0"/>
                        <a:buChar char="•"/>
                      </a:pPr>
                      <a:r>
                        <a:rPr lang="de-DE"/>
                        <a:t>Position (</a:t>
                      </a:r>
                      <a:r>
                        <a:rPr lang="de-DE" err="1"/>
                        <a:t>Int</a:t>
                      </a:r>
                      <a:r>
                        <a:rPr lang="de-DE"/>
                        <a:t>)</a:t>
                      </a:r>
                    </a:p>
                    <a:p>
                      <a:pPr marL="285750" indent="-285750">
                        <a:buFont typeface="Arial" panose="020B0604020202020204" pitchFamily="34" charset="0"/>
                        <a:buChar char="•"/>
                      </a:pPr>
                      <a:r>
                        <a:rPr lang="de-DE"/>
                        <a:t>Besitz (List)</a:t>
                      </a:r>
                    </a:p>
                    <a:p>
                      <a:pPr marL="285750" indent="-285750">
                        <a:buFont typeface="Arial" panose="020B0604020202020204" pitchFamily="34" charset="0"/>
                        <a:buChar char="•"/>
                      </a:pPr>
                      <a:r>
                        <a:rPr lang="de-DE"/>
                        <a:t>Gefängnisstatus (Boolean)</a:t>
                      </a:r>
                    </a:p>
                    <a:p>
                      <a:pPr marL="285750" indent="-285750">
                        <a:buFont typeface="Arial" panose="020B0604020202020204" pitchFamily="34" charset="0"/>
                        <a:buChar char="•"/>
                      </a:pPr>
                      <a:r>
                        <a:rPr lang="de-DE"/>
                        <a:t>Häuseranzahl (</a:t>
                      </a:r>
                      <a:r>
                        <a:rPr lang="de-DE" err="1"/>
                        <a:t>Dict</a:t>
                      </a:r>
                      <a:r>
                        <a:rPr lang="de-DE"/>
                        <a:t>)</a:t>
                      </a:r>
                    </a:p>
                  </a:txBody>
                  <a:tcPr/>
                </a:tc>
                <a:extLst>
                  <a:ext uri="{0D108BD9-81ED-4DB2-BD59-A6C34878D82A}">
                    <a16:rowId xmlns:a16="http://schemas.microsoft.com/office/drawing/2014/main" val="3472420885"/>
                  </a:ext>
                </a:extLst>
              </a:tr>
              <a:tr h="2820298">
                <a:tc>
                  <a:txBody>
                    <a:bodyPr/>
                    <a:lstStyle/>
                    <a:p>
                      <a:r>
                        <a:rPr lang="de-DE"/>
                        <a:t>Grundstücke</a:t>
                      </a:r>
                    </a:p>
                  </a:txBody>
                  <a:tcPr/>
                </a:tc>
                <a:tc>
                  <a:txBody>
                    <a:bodyPr/>
                    <a:lstStyle/>
                    <a:p>
                      <a:r>
                        <a:rPr lang="de-DE"/>
                        <a:t>Beschreibt alle Straßen einschließlich Miete, Preise und Gebäudeoptionen</a:t>
                      </a:r>
                    </a:p>
                  </a:txBody>
                  <a:tcPr/>
                </a:tc>
                <a:tc>
                  <a:txBody>
                    <a:bodyPr/>
                    <a:lstStyle/>
                    <a:p>
                      <a:pPr marL="285750" indent="-285750">
                        <a:buFont typeface="Arial" panose="020B0604020202020204" pitchFamily="34" charset="0"/>
                        <a:buChar char="•"/>
                      </a:pPr>
                      <a:r>
                        <a:rPr lang="de-DE" dirty="0"/>
                        <a:t>Name (</a:t>
                      </a:r>
                      <a:r>
                        <a:rPr lang="de-DE" dirty="0" err="1"/>
                        <a:t>Str</a:t>
                      </a:r>
                      <a:r>
                        <a:rPr lang="de-DE" dirty="0"/>
                        <a:t>)</a:t>
                      </a:r>
                    </a:p>
                    <a:p>
                      <a:pPr marL="285750" indent="-285750">
                        <a:buFont typeface="Arial" panose="020B0604020202020204" pitchFamily="34" charset="0"/>
                        <a:buChar char="•"/>
                      </a:pPr>
                      <a:r>
                        <a:rPr lang="de-DE" dirty="0"/>
                        <a:t>Feldnummer (</a:t>
                      </a:r>
                      <a:r>
                        <a:rPr lang="de-DE" dirty="0" err="1"/>
                        <a:t>Int</a:t>
                      </a:r>
                      <a:r>
                        <a:rPr lang="de-DE" dirty="0"/>
                        <a:t>)</a:t>
                      </a:r>
                    </a:p>
                    <a:p>
                      <a:pPr marL="285750" indent="-285750">
                        <a:buFont typeface="Arial" panose="020B0604020202020204" pitchFamily="34" charset="0"/>
                        <a:buChar char="•"/>
                      </a:pPr>
                      <a:r>
                        <a:rPr lang="de-DE" dirty="0"/>
                        <a:t>Kaufpreis (</a:t>
                      </a:r>
                      <a:r>
                        <a:rPr lang="de-DE" dirty="0" err="1"/>
                        <a:t>Int</a:t>
                      </a:r>
                      <a:r>
                        <a:rPr lang="de-DE" dirty="0"/>
                        <a:t>)</a:t>
                      </a:r>
                    </a:p>
                    <a:p>
                      <a:pPr marL="285750" indent="-285750">
                        <a:buFont typeface="Arial" panose="020B0604020202020204" pitchFamily="34" charset="0"/>
                        <a:buChar char="•"/>
                      </a:pPr>
                      <a:r>
                        <a:rPr lang="de-DE" dirty="0"/>
                        <a:t>Miete (</a:t>
                      </a:r>
                      <a:r>
                        <a:rPr lang="de-DE" dirty="0" err="1"/>
                        <a:t>Int</a:t>
                      </a:r>
                      <a:r>
                        <a:rPr lang="de-DE" dirty="0"/>
                        <a:t>)</a:t>
                      </a:r>
                    </a:p>
                    <a:p>
                      <a:pPr marL="285750" indent="-285750">
                        <a:buFont typeface="Arial" panose="020B0604020202020204" pitchFamily="34" charset="0"/>
                        <a:buChar char="•"/>
                      </a:pPr>
                      <a:r>
                        <a:rPr lang="de-DE" dirty="0"/>
                        <a:t>Miete mit 1,2,3,4, Hotel (</a:t>
                      </a:r>
                      <a:r>
                        <a:rPr lang="de-DE" dirty="0" err="1"/>
                        <a:t>Int</a:t>
                      </a:r>
                      <a:r>
                        <a:rPr lang="de-DE" dirty="0"/>
                        <a:t>)</a:t>
                      </a:r>
                    </a:p>
                    <a:p>
                      <a:pPr marL="285750" indent="-285750">
                        <a:buFont typeface="Arial" panose="020B0604020202020204" pitchFamily="34" charset="0"/>
                        <a:buChar char="•"/>
                      </a:pPr>
                      <a:r>
                        <a:rPr lang="de-DE" dirty="0"/>
                        <a:t>Hauspreis (</a:t>
                      </a:r>
                      <a:r>
                        <a:rPr lang="de-DE" dirty="0" err="1"/>
                        <a:t>Int</a:t>
                      </a:r>
                      <a:r>
                        <a:rPr lang="de-DE" dirty="0"/>
                        <a:t>)</a:t>
                      </a:r>
                    </a:p>
                    <a:p>
                      <a:pPr marL="285750" indent="-285750">
                        <a:buFont typeface="Arial" panose="020B0604020202020204" pitchFamily="34" charset="0"/>
                        <a:buChar char="•"/>
                      </a:pPr>
                      <a:r>
                        <a:rPr lang="de-DE" dirty="0"/>
                        <a:t>Hotelpreis (</a:t>
                      </a:r>
                      <a:r>
                        <a:rPr lang="de-DE" dirty="0" err="1"/>
                        <a:t>Int</a:t>
                      </a:r>
                      <a:r>
                        <a:rPr lang="de-DE" dirty="0"/>
                        <a:t>)</a:t>
                      </a:r>
                    </a:p>
                    <a:p>
                      <a:pPr marL="285750" indent="-285750">
                        <a:buFont typeface="Arial" panose="020B0604020202020204" pitchFamily="34" charset="0"/>
                        <a:buChar char="•"/>
                      </a:pPr>
                      <a:r>
                        <a:rPr lang="de-DE" dirty="0"/>
                        <a:t>Hypothekenwert (</a:t>
                      </a:r>
                      <a:r>
                        <a:rPr lang="de-DE" dirty="0" err="1"/>
                        <a:t>Int</a:t>
                      </a:r>
                      <a:r>
                        <a:rPr lang="de-DE" dirty="0"/>
                        <a:t>)</a:t>
                      </a:r>
                    </a:p>
                    <a:p>
                      <a:pPr marL="285750" indent="-285750">
                        <a:buFont typeface="Arial" panose="020B0604020202020204" pitchFamily="34" charset="0"/>
                        <a:buChar char="•"/>
                      </a:pPr>
                      <a:r>
                        <a:rPr lang="de-DE" dirty="0"/>
                        <a:t>Besitzer (Spieler-ID/Null)</a:t>
                      </a:r>
                    </a:p>
                  </a:txBody>
                  <a:tcPr/>
                </a:tc>
                <a:extLst>
                  <a:ext uri="{0D108BD9-81ED-4DB2-BD59-A6C34878D82A}">
                    <a16:rowId xmlns:a16="http://schemas.microsoft.com/office/drawing/2014/main" val="2276013878"/>
                  </a:ext>
                </a:extLst>
              </a:tr>
            </a:tbl>
          </a:graphicData>
        </a:graphic>
      </p:graphicFrame>
    </p:spTree>
    <p:extLst>
      <p:ext uri="{BB962C8B-B14F-4D97-AF65-F5344CB8AC3E}">
        <p14:creationId xmlns:p14="http://schemas.microsoft.com/office/powerpoint/2010/main" val="293614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60C4BBCA-B6B2-EAAC-2A8A-CE56AAADE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8781E3E-F9FE-9D57-59F9-11AF38483E13}"/>
              </a:ext>
            </a:extLst>
          </p:cNvPr>
          <p:cNvSpPr>
            <a:spLocks noGrp="1"/>
          </p:cNvSpPr>
          <p:nvPr>
            <p:ph type="title"/>
          </p:nvPr>
        </p:nvSpPr>
        <p:spPr/>
        <p:txBody>
          <a:bodyPr/>
          <a:lstStyle/>
          <a:p>
            <a:endParaRPr lang="de-DE"/>
          </a:p>
        </p:txBody>
      </p:sp>
      <p:graphicFrame>
        <p:nvGraphicFramePr>
          <p:cNvPr id="4" name="Inhaltsplatzhalter 3">
            <a:extLst>
              <a:ext uri="{FF2B5EF4-FFF2-40B4-BE49-F238E27FC236}">
                <a16:creationId xmlns:a16="http://schemas.microsoft.com/office/drawing/2014/main" id="{49B9E301-B0EA-7C49-A5C0-77C873026D88}"/>
              </a:ext>
            </a:extLst>
          </p:cNvPr>
          <p:cNvGraphicFramePr>
            <a:graphicFrameLocks noGrp="1"/>
          </p:cNvGraphicFramePr>
          <p:nvPr>
            <p:ph idx="1"/>
            <p:extLst>
              <p:ext uri="{D42A27DB-BD31-4B8C-83A1-F6EECF244321}">
                <p14:modId xmlns:p14="http://schemas.microsoft.com/office/powerpoint/2010/main" val="152504463"/>
              </p:ext>
            </p:extLst>
          </p:nvPr>
        </p:nvGraphicFramePr>
        <p:xfrm>
          <a:off x="413776" y="-2"/>
          <a:ext cx="11353800" cy="7026255"/>
        </p:xfrm>
        <a:graphic>
          <a:graphicData uri="http://schemas.openxmlformats.org/drawingml/2006/table">
            <a:tbl>
              <a:tblPr firstRow="1" bandRow="1">
                <a:tableStyleId>{073A0DAA-6AF3-43AB-8588-CEC1D06C72B9}</a:tableStyleId>
              </a:tblPr>
              <a:tblGrid>
                <a:gridCol w="3784600">
                  <a:extLst>
                    <a:ext uri="{9D8B030D-6E8A-4147-A177-3AD203B41FA5}">
                      <a16:colId xmlns:a16="http://schemas.microsoft.com/office/drawing/2014/main" val="3736306852"/>
                    </a:ext>
                  </a:extLst>
                </a:gridCol>
                <a:gridCol w="3784600">
                  <a:extLst>
                    <a:ext uri="{9D8B030D-6E8A-4147-A177-3AD203B41FA5}">
                      <a16:colId xmlns:a16="http://schemas.microsoft.com/office/drawing/2014/main" val="1349464132"/>
                    </a:ext>
                  </a:extLst>
                </a:gridCol>
                <a:gridCol w="3784600">
                  <a:extLst>
                    <a:ext uri="{9D8B030D-6E8A-4147-A177-3AD203B41FA5}">
                      <a16:colId xmlns:a16="http://schemas.microsoft.com/office/drawing/2014/main" val="1929483647"/>
                    </a:ext>
                  </a:extLst>
                </a:gridCol>
              </a:tblGrid>
              <a:tr h="483669">
                <a:tc>
                  <a:txBody>
                    <a:bodyPr/>
                    <a:lstStyle/>
                    <a:p>
                      <a:r>
                        <a:rPr lang="de-DE"/>
                        <a:t>Name</a:t>
                      </a:r>
                    </a:p>
                  </a:txBody>
                  <a:tcPr/>
                </a:tc>
                <a:tc>
                  <a:txBody>
                    <a:bodyPr/>
                    <a:lstStyle/>
                    <a:p>
                      <a:r>
                        <a:rPr lang="de-DE"/>
                        <a:t>Beschreibung</a:t>
                      </a:r>
                    </a:p>
                  </a:txBody>
                  <a:tcPr/>
                </a:tc>
                <a:tc>
                  <a:txBody>
                    <a:bodyPr/>
                    <a:lstStyle/>
                    <a:p>
                      <a:r>
                        <a:rPr lang="de-DE"/>
                        <a:t>Attribute</a:t>
                      </a:r>
                    </a:p>
                  </a:txBody>
                  <a:tcPr/>
                </a:tc>
                <a:extLst>
                  <a:ext uri="{0D108BD9-81ED-4DB2-BD59-A6C34878D82A}">
                    <a16:rowId xmlns:a16="http://schemas.microsoft.com/office/drawing/2014/main" val="4106495250"/>
                  </a:ext>
                </a:extLst>
              </a:tr>
              <a:tr h="18923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Karten</a:t>
                      </a:r>
                    </a:p>
                  </a:txBody>
                  <a:tcPr/>
                </a:tc>
                <a:tc>
                  <a:txBody>
                    <a:bodyPr/>
                    <a:lstStyle/>
                    <a:p>
                      <a:r>
                        <a:rPr lang="de-DE"/>
                        <a:t>Beschreibt Ereignis- und Gemeinschaftskarten</a:t>
                      </a:r>
                    </a:p>
                    <a:p>
                      <a:endParaRPr lang="de-DE"/>
                    </a:p>
                  </a:txBody>
                  <a:tcPr/>
                </a:tc>
                <a:tc>
                  <a:txBody>
                    <a:bodyPr/>
                    <a:lstStyle/>
                    <a:p>
                      <a:pPr marL="285750" indent="-285750">
                        <a:buFont typeface="Arial" panose="020B0604020202020204" pitchFamily="34" charset="0"/>
                        <a:buChar char="•"/>
                      </a:pPr>
                      <a:r>
                        <a:rPr lang="de-DE"/>
                        <a:t>Kartentyp (</a:t>
                      </a:r>
                      <a:r>
                        <a:rPr lang="de-DE" err="1"/>
                        <a:t>Str</a:t>
                      </a:r>
                      <a:r>
                        <a:rPr lang="de-DE"/>
                        <a:t>)</a:t>
                      </a:r>
                    </a:p>
                    <a:p>
                      <a:pPr marL="285750" indent="-285750">
                        <a:buFont typeface="Arial" panose="020B0604020202020204" pitchFamily="34" charset="0"/>
                        <a:buChar char="•"/>
                      </a:pPr>
                      <a:r>
                        <a:rPr lang="de-DE"/>
                        <a:t>Text (</a:t>
                      </a:r>
                      <a:r>
                        <a:rPr lang="de-DE" err="1"/>
                        <a:t>Str</a:t>
                      </a:r>
                      <a:r>
                        <a:rPr lang="de-DE"/>
                        <a:t>)</a:t>
                      </a:r>
                    </a:p>
                    <a:p>
                      <a:pPr marL="285750" indent="-285750">
                        <a:buFont typeface="Arial" panose="020B0604020202020204" pitchFamily="34" charset="0"/>
                        <a:buChar char="•"/>
                      </a:pPr>
                      <a:r>
                        <a:rPr lang="de-DE"/>
                        <a:t>Betrag (</a:t>
                      </a:r>
                      <a:r>
                        <a:rPr lang="de-DE" err="1"/>
                        <a:t>Int</a:t>
                      </a:r>
                      <a:r>
                        <a:rPr lang="de-DE"/>
                        <a:t>, optional)</a:t>
                      </a:r>
                    </a:p>
                    <a:p>
                      <a:pPr marL="285750" indent="-285750">
                        <a:buFont typeface="Arial" panose="020B0604020202020204" pitchFamily="34" charset="0"/>
                        <a:buChar char="•"/>
                      </a:pPr>
                      <a:r>
                        <a:rPr lang="de-DE"/>
                        <a:t>Aktion (</a:t>
                      </a:r>
                      <a:r>
                        <a:rPr lang="de-DE" err="1"/>
                        <a:t>Str</a:t>
                      </a:r>
                      <a:r>
                        <a:rPr lang="de-DE"/>
                        <a:t>)</a:t>
                      </a:r>
                    </a:p>
                    <a:p>
                      <a:pPr marL="285750" indent="-285750">
                        <a:buFont typeface="Arial" panose="020B0604020202020204" pitchFamily="34" charset="0"/>
                        <a:buChar char="•"/>
                      </a:pPr>
                      <a:r>
                        <a:rPr lang="de-DE"/>
                        <a:t>Zielposition (</a:t>
                      </a:r>
                      <a:r>
                        <a:rPr lang="de-DE" err="1"/>
                        <a:t>Str</a:t>
                      </a:r>
                      <a:r>
                        <a:rPr lang="de-DE"/>
                        <a:t>, optional)</a:t>
                      </a:r>
                    </a:p>
                    <a:p>
                      <a:endParaRPr lang="de-DE"/>
                    </a:p>
                  </a:txBody>
                  <a:tcPr/>
                </a:tc>
                <a:extLst>
                  <a:ext uri="{0D108BD9-81ED-4DB2-BD59-A6C34878D82A}">
                    <a16:rowId xmlns:a16="http://schemas.microsoft.com/office/drawing/2014/main" val="1766861442"/>
                  </a:ext>
                </a:extLst>
              </a:tr>
              <a:tr h="12947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Felder auf dem Spielfeld</a:t>
                      </a:r>
                    </a:p>
                    <a:p>
                      <a:endParaRPr lang="de-DE"/>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Kategorisiert alle Felder auf dem Spielfeld</a:t>
                      </a:r>
                    </a:p>
                    <a:p>
                      <a:endParaRPr lang="de-DE"/>
                    </a:p>
                  </a:txBody>
                  <a:tcPr/>
                </a:tc>
                <a:tc>
                  <a:txBody>
                    <a:bodyPr/>
                    <a:lstStyle/>
                    <a:p>
                      <a:pPr marL="285750" indent="-285750">
                        <a:buFont typeface="Arial" panose="020B0604020202020204" pitchFamily="34" charset="0"/>
                        <a:buChar char="•"/>
                      </a:pPr>
                      <a:r>
                        <a:rPr lang="de-DE"/>
                        <a:t>Feldname (</a:t>
                      </a:r>
                      <a:r>
                        <a:rPr lang="de-DE" err="1"/>
                        <a:t>Str</a:t>
                      </a:r>
                      <a:r>
                        <a:rPr lang="de-DE"/>
                        <a:t>)</a:t>
                      </a:r>
                    </a:p>
                    <a:p>
                      <a:pPr marL="285750" indent="-285750">
                        <a:buFont typeface="Arial" panose="020B0604020202020204" pitchFamily="34" charset="0"/>
                        <a:buChar char="•"/>
                      </a:pPr>
                      <a:r>
                        <a:rPr lang="de-DE"/>
                        <a:t>Feldtyp (</a:t>
                      </a:r>
                      <a:r>
                        <a:rPr lang="de-DE" err="1"/>
                        <a:t>Str</a:t>
                      </a:r>
                      <a:r>
                        <a:rPr lang="de-DE"/>
                        <a:t>)</a:t>
                      </a:r>
                    </a:p>
                    <a:p>
                      <a:pPr marL="285750" indent="-285750">
                        <a:buFont typeface="Arial" panose="020B0604020202020204" pitchFamily="34" charset="0"/>
                        <a:buChar char="•"/>
                      </a:pPr>
                      <a:r>
                        <a:rPr lang="de-DE"/>
                        <a:t>Feldnummer (</a:t>
                      </a:r>
                      <a:r>
                        <a:rPr lang="de-DE" err="1"/>
                        <a:t>Int</a:t>
                      </a:r>
                      <a:r>
                        <a:rPr lang="de-DE"/>
                        <a:t>)</a:t>
                      </a:r>
                    </a:p>
                    <a:p>
                      <a:pPr marL="285750" indent="-285750">
                        <a:buFont typeface="Arial" panose="020B0604020202020204" pitchFamily="34" charset="0"/>
                        <a:buChar char="•"/>
                      </a:pPr>
                      <a:r>
                        <a:rPr lang="de-DE"/>
                        <a:t>Steuerbetrag (</a:t>
                      </a:r>
                      <a:r>
                        <a:rPr lang="de-DE" err="1"/>
                        <a:t>Int</a:t>
                      </a:r>
                      <a:r>
                        <a:rPr lang="de-DE"/>
                        <a:t>, optional)</a:t>
                      </a:r>
                    </a:p>
                    <a:p>
                      <a:pPr marL="285750" indent="-285750">
                        <a:buFont typeface="Arial" panose="020B0604020202020204" pitchFamily="34" charset="0"/>
                        <a:buChar char="•"/>
                      </a:pPr>
                      <a:r>
                        <a:rPr lang="de-DE"/>
                        <a:t>Besonderheiten (</a:t>
                      </a:r>
                      <a:r>
                        <a:rPr lang="de-DE" err="1"/>
                        <a:t>Str</a:t>
                      </a:r>
                      <a:r>
                        <a:rPr lang="de-DE"/>
                        <a:t>, optional)</a:t>
                      </a:r>
                    </a:p>
                  </a:txBody>
                  <a:tcPr/>
                </a:tc>
                <a:extLst>
                  <a:ext uri="{0D108BD9-81ED-4DB2-BD59-A6C34878D82A}">
                    <a16:rowId xmlns:a16="http://schemas.microsoft.com/office/drawing/2014/main" val="1366964699"/>
                  </a:ext>
                </a:extLst>
              </a:tr>
              <a:tr h="15935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Sonderfelder</a:t>
                      </a:r>
                    </a:p>
                    <a:p>
                      <a:endParaRPr lang="de-DE"/>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Beschreibt Felder wie „Gefängnis“, „Frei Parken“, „Steuerfelder“ usw.</a:t>
                      </a:r>
                    </a:p>
                    <a:p>
                      <a:endParaRPr lang="de-DE"/>
                    </a:p>
                  </a:txBody>
                  <a:tcPr/>
                </a:tc>
                <a:tc>
                  <a:txBody>
                    <a:bodyPr/>
                    <a:lstStyle/>
                    <a:p>
                      <a:pPr marL="285750" indent="-285750">
                        <a:buFont typeface="Arial" panose="020B0604020202020204" pitchFamily="34" charset="0"/>
                        <a:buChar char="•"/>
                      </a:pPr>
                      <a:r>
                        <a:rPr lang="de-DE"/>
                        <a:t>Name (</a:t>
                      </a:r>
                      <a:r>
                        <a:rPr lang="de-DE" err="1"/>
                        <a:t>Str</a:t>
                      </a:r>
                      <a:r>
                        <a:rPr lang="de-DE"/>
                        <a:t>)</a:t>
                      </a:r>
                    </a:p>
                    <a:p>
                      <a:pPr marL="285750" indent="-285750">
                        <a:buFont typeface="Arial" panose="020B0604020202020204" pitchFamily="34" charset="0"/>
                        <a:buChar char="•"/>
                      </a:pPr>
                      <a:r>
                        <a:rPr lang="de-DE"/>
                        <a:t>Typ (</a:t>
                      </a:r>
                      <a:r>
                        <a:rPr lang="de-DE" err="1"/>
                        <a:t>Str</a:t>
                      </a:r>
                      <a:r>
                        <a:rPr lang="de-DE"/>
                        <a:t>)</a:t>
                      </a:r>
                    </a:p>
                    <a:p>
                      <a:pPr marL="285750" indent="-285750">
                        <a:buFont typeface="Arial" panose="020B0604020202020204" pitchFamily="34" charset="0"/>
                        <a:buChar char="•"/>
                      </a:pPr>
                      <a:r>
                        <a:rPr lang="de-DE"/>
                        <a:t>Steuerbetrag (</a:t>
                      </a:r>
                      <a:r>
                        <a:rPr lang="de-DE" err="1"/>
                        <a:t>Int</a:t>
                      </a:r>
                      <a:r>
                        <a:rPr lang="de-DE"/>
                        <a:t>, optional)</a:t>
                      </a:r>
                    </a:p>
                    <a:p>
                      <a:pPr marL="285750" indent="-285750">
                        <a:buFont typeface="Arial" panose="020B0604020202020204" pitchFamily="34" charset="0"/>
                        <a:buChar char="•"/>
                      </a:pPr>
                      <a:r>
                        <a:rPr lang="de-DE"/>
                        <a:t>Zielort (</a:t>
                      </a:r>
                      <a:r>
                        <a:rPr lang="de-DE" err="1"/>
                        <a:t>Str</a:t>
                      </a:r>
                      <a:r>
                        <a:rPr lang="de-DE"/>
                        <a:t>, optional)</a:t>
                      </a:r>
                    </a:p>
                  </a:txBody>
                  <a:tcPr/>
                </a:tc>
                <a:extLst>
                  <a:ext uri="{0D108BD9-81ED-4DB2-BD59-A6C34878D82A}">
                    <a16:rowId xmlns:a16="http://schemas.microsoft.com/office/drawing/2014/main" val="1799719349"/>
                  </a:ext>
                </a:extLst>
              </a:tr>
              <a:tr h="15935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Bank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Informationen über die Bank und Geldverwaltung</a:t>
                      </a:r>
                    </a:p>
                    <a:p>
                      <a:endParaRPr lang="de-DE"/>
                    </a:p>
                  </a:txBody>
                  <a:tcPr/>
                </a:tc>
                <a:tc>
                  <a:txBody>
                    <a:bodyPr/>
                    <a:lstStyle/>
                    <a:p>
                      <a:pPr marL="285750" indent="-285750">
                        <a:buFont typeface="Arial" panose="020B0604020202020204" pitchFamily="34" charset="0"/>
                        <a:buChar char="•"/>
                      </a:pPr>
                      <a:r>
                        <a:rPr lang="de-DE"/>
                        <a:t>Startkapital (</a:t>
                      </a:r>
                      <a:r>
                        <a:rPr lang="de-DE" err="1"/>
                        <a:t>Int</a:t>
                      </a:r>
                      <a:r>
                        <a:rPr lang="de-DE"/>
                        <a:t>)</a:t>
                      </a:r>
                    </a:p>
                    <a:p>
                      <a:pPr marL="285750" indent="-285750">
                        <a:buFont typeface="Arial" panose="020B0604020202020204" pitchFamily="34" charset="0"/>
                        <a:buChar char="•"/>
                      </a:pPr>
                      <a:r>
                        <a:rPr lang="de-DE"/>
                        <a:t>Karten im Besitz (List)</a:t>
                      </a:r>
                    </a:p>
                    <a:p>
                      <a:pPr marL="285750" indent="-285750">
                        <a:buFont typeface="Arial" panose="020B0604020202020204" pitchFamily="34" charset="0"/>
                        <a:buChar char="•"/>
                      </a:pPr>
                      <a:r>
                        <a:rPr lang="de-DE"/>
                        <a:t>Steuern (</a:t>
                      </a:r>
                      <a:r>
                        <a:rPr lang="de-DE" err="1"/>
                        <a:t>Int</a:t>
                      </a:r>
                      <a:r>
                        <a:rPr lang="de-DE"/>
                        <a:t>)</a:t>
                      </a:r>
                    </a:p>
                    <a:p>
                      <a:pPr marL="285750" indent="-285750">
                        <a:buFont typeface="Arial" panose="020B0604020202020204" pitchFamily="34" charset="0"/>
                        <a:buChar char="•"/>
                      </a:pPr>
                      <a:r>
                        <a:rPr lang="de-DE"/>
                        <a:t>Hypothekenmanagement (</a:t>
                      </a:r>
                      <a:r>
                        <a:rPr lang="de-DE" err="1"/>
                        <a:t>Dict</a:t>
                      </a:r>
                      <a:r>
                        <a:rPr lang="de-DE"/>
                        <a:t>)</a:t>
                      </a:r>
                    </a:p>
                  </a:txBody>
                  <a:tcPr/>
                </a:tc>
                <a:extLst>
                  <a:ext uri="{0D108BD9-81ED-4DB2-BD59-A6C34878D82A}">
                    <a16:rowId xmlns:a16="http://schemas.microsoft.com/office/drawing/2014/main" val="4025072861"/>
                  </a:ext>
                </a:extLst>
              </a:tr>
            </a:tbl>
          </a:graphicData>
        </a:graphic>
      </p:graphicFrame>
    </p:spTree>
    <p:extLst>
      <p:ext uri="{BB962C8B-B14F-4D97-AF65-F5344CB8AC3E}">
        <p14:creationId xmlns:p14="http://schemas.microsoft.com/office/powerpoint/2010/main" val="170666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lanko Monopoly Brettspiel Vorlage Custom Monopoly Template Spiel Digitaler  Download komplett bearbeitbar pdf &amp; microsoft Publisher - Etsy.de">
            <a:extLst>
              <a:ext uri="{FF2B5EF4-FFF2-40B4-BE49-F238E27FC236}">
                <a16:creationId xmlns:a16="http://schemas.microsoft.com/office/drawing/2014/main" id="{161379DE-21E2-EA28-CB7C-92A1F593E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12172950" cy="717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AE4D153A-A89D-4639-8AEA-C66C8D9F3E36}"/>
              </a:ext>
            </a:extLst>
          </p:cNvPr>
          <p:cNvSpPr>
            <a:spLocks noGrp="1"/>
          </p:cNvSpPr>
          <p:nvPr>
            <p:ph type="title"/>
          </p:nvPr>
        </p:nvSpPr>
        <p:spPr/>
        <p:txBody>
          <a:bodyPr/>
          <a:lstStyle/>
          <a:p>
            <a:endParaRPr lang="de-DE"/>
          </a:p>
        </p:txBody>
      </p:sp>
      <p:graphicFrame>
        <p:nvGraphicFramePr>
          <p:cNvPr id="4" name="Inhaltsplatzhalter 3">
            <a:extLst>
              <a:ext uri="{FF2B5EF4-FFF2-40B4-BE49-F238E27FC236}">
                <a16:creationId xmlns:a16="http://schemas.microsoft.com/office/drawing/2014/main" id="{3FE7CD7E-EC47-5748-5F7D-10C905999985}"/>
              </a:ext>
            </a:extLst>
          </p:cNvPr>
          <p:cNvGraphicFramePr>
            <a:graphicFrameLocks noGrp="1"/>
          </p:cNvGraphicFramePr>
          <p:nvPr>
            <p:ph idx="1"/>
            <p:extLst>
              <p:ext uri="{D42A27DB-BD31-4B8C-83A1-F6EECF244321}">
                <p14:modId xmlns:p14="http://schemas.microsoft.com/office/powerpoint/2010/main" val="3041078618"/>
              </p:ext>
            </p:extLst>
          </p:nvPr>
        </p:nvGraphicFramePr>
        <p:xfrm>
          <a:off x="913795" y="0"/>
          <a:ext cx="10353675" cy="4211320"/>
        </p:xfrm>
        <a:graphic>
          <a:graphicData uri="http://schemas.openxmlformats.org/drawingml/2006/table">
            <a:tbl>
              <a:tblPr firstRow="1" bandRow="1">
                <a:tableStyleId>{073A0DAA-6AF3-43AB-8588-CEC1D06C72B9}</a:tableStyleId>
              </a:tblPr>
              <a:tblGrid>
                <a:gridCol w="3451225">
                  <a:extLst>
                    <a:ext uri="{9D8B030D-6E8A-4147-A177-3AD203B41FA5}">
                      <a16:colId xmlns:a16="http://schemas.microsoft.com/office/drawing/2014/main" val="2884358551"/>
                    </a:ext>
                  </a:extLst>
                </a:gridCol>
                <a:gridCol w="3451225">
                  <a:extLst>
                    <a:ext uri="{9D8B030D-6E8A-4147-A177-3AD203B41FA5}">
                      <a16:colId xmlns:a16="http://schemas.microsoft.com/office/drawing/2014/main" val="2689553576"/>
                    </a:ext>
                  </a:extLst>
                </a:gridCol>
                <a:gridCol w="3451225">
                  <a:extLst>
                    <a:ext uri="{9D8B030D-6E8A-4147-A177-3AD203B41FA5}">
                      <a16:colId xmlns:a16="http://schemas.microsoft.com/office/drawing/2014/main" val="2611639484"/>
                    </a:ext>
                  </a:extLst>
                </a:gridCol>
              </a:tblGrid>
              <a:tr h="370840">
                <a:tc>
                  <a:txBody>
                    <a:bodyPr/>
                    <a:lstStyle/>
                    <a:p>
                      <a:r>
                        <a:rPr lang="de-DE"/>
                        <a:t>Name</a:t>
                      </a:r>
                    </a:p>
                  </a:txBody>
                  <a:tcPr/>
                </a:tc>
                <a:tc>
                  <a:txBody>
                    <a:bodyPr/>
                    <a:lstStyle/>
                    <a:p>
                      <a:r>
                        <a:rPr lang="de-DE"/>
                        <a:t>Beschreibung</a:t>
                      </a:r>
                    </a:p>
                  </a:txBody>
                  <a:tcPr/>
                </a:tc>
                <a:tc>
                  <a:txBody>
                    <a:bodyPr/>
                    <a:lstStyle/>
                    <a:p>
                      <a:r>
                        <a:rPr lang="de-DE"/>
                        <a:t>Attribute</a:t>
                      </a:r>
                    </a:p>
                  </a:txBody>
                  <a:tcPr/>
                </a:tc>
                <a:extLst>
                  <a:ext uri="{0D108BD9-81ED-4DB2-BD59-A6C34878D82A}">
                    <a16:rowId xmlns:a16="http://schemas.microsoft.com/office/drawing/2014/main" val="489644471"/>
                  </a:ext>
                </a:extLst>
              </a:tr>
              <a:tr h="370840">
                <a:tc>
                  <a:txBody>
                    <a:bodyPr/>
                    <a:lstStyle/>
                    <a:p>
                      <a:r>
                        <a:rPr lang="de-DE"/>
                        <a:t>Gefängnis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Beschreibt das Gefängnis und die damit verbundenen Regeln</a:t>
                      </a:r>
                    </a:p>
                    <a:p>
                      <a:endParaRPr lang="de-DE"/>
                    </a:p>
                  </a:txBody>
                  <a:tcPr/>
                </a:tc>
                <a:tc>
                  <a:txBody>
                    <a:bodyPr/>
                    <a:lstStyle/>
                    <a:p>
                      <a:pPr marL="285750" indent="-285750">
                        <a:buFont typeface="Arial" panose="020B0604020202020204" pitchFamily="34" charset="0"/>
                        <a:buChar char="•"/>
                      </a:pPr>
                      <a:r>
                        <a:rPr lang="de-DE"/>
                        <a:t>Gefängnisstatus (Boolean)</a:t>
                      </a:r>
                    </a:p>
                    <a:p>
                      <a:pPr marL="285750" indent="-285750">
                        <a:buFont typeface="Arial" panose="020B0604020202020204" pitchFamily="34" charset="0"/>
                        <a:buChar char="•"/>
                      </a:pPr>
                      <a:r>
                        <a:rPr lang="de-DE"/>
                        <a:t>Runden im Gefängnis (</a:t>
                      </a:r>
                      <a:r>
                        <a:rPr lang="de-DE" err="1"/>
                        <a:t>Int</a:t>
                      </a:r>
                      <a:r>
                        <a:rPr lang="de-DE"/>
                        <a:t>)</a:t>
                      </a:r>
                    </a:p>
                    <a:p>
                      <a:pPr marL="285750" indent="-285750">
                        <a:buFont typeface="Arial" panose="020B0604020202020204" pitchFamily="34" charset="0"/>
                        <a:buChar char="•"/>
                      </a:pPr>
                      <a:r>
                        <a:rPr lang="de-DE" err="1"/>
                        <a:t>Bail</a:t>
                      </a:r>
                      <a:r>
                        <a:rPr lang="de-DE"/>
                        <a:t> (</a:t>
                      </a:r>
                      <a:r>
                        <a:rPr lang="de-DE" err="1"/>
                        <a:t>Int</a:t>
                      </a:r>
                      <a:r>
                        <a:rPr lang="de-DE"/>
                        <a:t>)</a:t>
                      </a:r>
                    </a:p>
                    <a:p>
                      <a:pPr marL="285750" indent="-285750">
                        <a:buFont typeface="Arial" panose="020B0604020202020204" pitchFamily="34" charset="0"/>
                        <a:buChar char="•"/>
                      </a:pPr>
                      <a:r>
                        <a:rPr lang="de-DE"/>
                        <a:t>Freiheit durch Karte (Boolean)</a:t>
                      </a:r>
                    </a:p>
                  </a:txBody>
                  <a:tcPr/>
                </a:tc>
                <a:extLst>
                  <a:ext uri="{0D108BD9-81ED-4DB2-BD59-A6C34878D82A}">
                    <a16:rowId xmlns:a16="http://schemas.microsoft.com/office/drawing/2014/main" val="12522789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Spielregeln</a:t>
                      </a:r>
                    </a:p>
                    <a:p>
                      <a:endParaRPr lang="de-DE"/>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a:t>Enthält die Spielregeln von Monopoly</a:t>
                      </a:r>
                    </a:p>
                    <a:p>
                      <a:endParaRPr lang="de-DE"/>
                    </a:p>
                  </a:txBody>
                  <a:tcPr/>
                </a:tc>
                <a:tc>
                  <a:txBody>
                    <a:bodyPr/>
                    <a:lstStyle/>
                    <a:p>
                      <a:pPr marL="285750" indent="-285750">
                        <a:buFont typeface="Arial" panose="020B0604020202020204" pitchFamily="34" charset="0"/>
                        <a:buChar char="•"/>
                      </a:pPr>
                      <a:r>
                        <a:rPr lang="de-DE"/>
                        <a:t>Maximale Spieleranzahl (</a:t>
                      </a:r>
                      <a:r>
                        <a:rPr lang="de-DE" err="1"/>
                        <a:t>Int</a:t>
                      </a:r>
                      <a:r>
                        <a:rPr lang="de-DE"/>
                        <a:t>)</a:t>
                      </a:r>
                    </a:p>
                    <a:p>
                      <a:pPr marL="285750" indent="-285750">
                        <a:buFont typeface="Arial" panose="020B0604020202020204" pitchFamily="34" charset="0"/>
                        <a:buChar char="•"/>
                      </a:pPr>
                      <a:r>
                        <a:rPr lang="de-DE"/>
                        <a:t>Minimale Spieleranzahl (</a:t>
                      </a:r>
                      <a:r>
                        <a:rPr lang="de-DE" err="1"/>
                        <a:t>Int</a:t>
                      </a:r>
                      <a:r>
                        <a:rPr lang="de-DE"/>
                        <a:t>)</a:t>
                      </a:r>
                    </a:p>
                    <a:p>
                      <a:pPr marL="285750" indent="-285750">
                        <a:buFont typeface="Arial" panose="020B0604020202020204" pitchFamily="34" charset="0"/>
                        <a:buChar char="•"/>
                      </a:pPr>
                      <a:r>
                        <a:rPr lang="de-DE"/>
                        <a:t>Maximale Runden (</a:t>
                      </a:r>
                      <a:r>
                        <a:rPr lang="de-DE" err="1"/>
                        <a:t>Int</a:t>
                      </a:r>
                      <a:r>
                        <a:rPr lang="de-DE"/>
                        <a:t>, optional)</a:t>
                      </a:r>
                    </a:p>
                    <a:p>
                      <a:pPr marL="285750" indent="-285750">
                        <a:buFont typeface="Arial" panose="020B0604020202020204" pitchFamily="34" charset="0"/>
                        <a:buChar char="•"/>
                      </a:pPr>
                      <a:r>
                        <a:rPr lang="de-DE"/>
                        <a:t>Spielende (Boolean)</a:t>
                      </a:r>
                    </a:p>
                  </a:txBody>
                  <a:tcPr/>
                </a:tc>
                <a:extLst>
                  <a:ext uri="{0D108BD9-81ED-4DB2-BD59-A6C34878D82A}">
                    <a16:rowId xmlns:a16="http://schemas.microsoft.com/office/drawing/2014/main" val="2302485301"/>
                  </a:ext>
                </a:extLst>
              </a:tr>
              <a:tr h="370840">
                <a:tc>
                  <a:txBody>
                    <a:bodyPr/>
                    <a:lstStyle/>
                    <a:p>
                      <a:r>
                        <a:rPr lang="de-DE"/>
                        <a:t>Würfeln</a:t>
                      </a:r>
                    </a:p>
                  </a:txBody>
                  <a:tcPr/>
                </a:tc>
                <a:tc>
                  <a:txBody>
                    <a:bodyPr/>
                    <a:lstStyle/>
                    <a:p>
                      <a:r>
                        <a:rPr lang="de-DE"/>
                        <a:t>Beischreibt die Mechanismen des würfeln</a:t>
                      </a:r>
                    </a:p>
                  </a:txBody>
                  <a:tcPr/>
                </a:tc>
                <a:tc>
                  <a:txBody>
                    <a:bodyPr/>
                    <a:lstStyle/>
                    <a:p>
                      <a:pPr marL="285750" indent="-285750">
                        <a:buFont typeface="Arial" panose="020B0604020202020204" pitchFamily="34" charset="0"/>
                        <a:buChar char="•"/>
                      </a:pPr>
                      <a:r>
                        <a:rPr lang="de-DE"/>
                        <a:t>Würfel 1 (</a:t>
                      </a:r>
                      <a:r>
                        <a:rPr lang="de-DE" err="1"/>
                        <a:t>Int</a:t>
                      </a:r>
                      <a:r>
                        <a:rPr lang="de-DE"/>
                        <a:t>)</a:t>
                      </a:r>
                    </a:p>
                    <a:p>
                      <a:pPr marL="285750" indent="-285750">
                        <a:buFont typeface="Arial" panose="020B0604020202020204" pitchFamily="34" charset="0"/>
                        <a:buChar char="•"/>
                      </a:pPr>
                      <a:r>
                        <a:rPr lang="de-DE"/>
                        <a:t>Würfel 2 (</a:t>
                      </a:r>
                      <a:r>
                        <a:rPr lang="de-DE" err="1"/>
                        <a:t>Int</a:t>
                      </a:r>
                      <a:r>
                        <a:rPr lang="de-DE"/>
                        <a:t>)</a:t>
                      </a:r>
                    </a:p>
                    <a:p>
                      <a:pPr marL="285750" indent="-285750">
                        <a:buFont typeface="Arial" panose="020B0604020202020204" pitchFamily="34" charset="0"/>
                        <a:buChar char="•"/>
                      </a:pPr>
                      <a:r>
                        <a:rPr lang="de-DE"/>
                        <a:t>Summe (</a:t>
                      </a:r>
                      <a:r>
                        <a:rPr lang="de-DE" err="1"/>
                        <a:t>Int</a:t>
                      </a:r>
                      <a:r>
                        <a:rPr lang="de-DE"/>
                        <a:t>)</a:t>
                      </a:r>
                    </a:p>
                    <a:p>
                      <a:pPr marL="285750" indent="-285750">
                        <a:buFont typeface="Arial" panose="020B0604020202020204" pitchFamily="34" charset="0"/>
                        <a:buChar char="•"/>
                      </a:pPr>
                      <a:r>
                        <a:rPr lang="de-DE"/>
                        <a:t>Doppelte Würfel (Boolean)</a:t>
                      </a:r>
                    </a:p>
                    <a:p>
                      <a:pPr marL="285750" indent="-285750">
                        <a:buFont typeface="Arial" panose="020B0604020202020204" pitchFamily="34" charset="0"/>
                        <a:buChar char="•"/>
                      </a:pPr>
                      <a:r>
                        <a:rPr lang="de-DE"/>
                        <a:t>Kippe (Boolean)</a:t>
                      </a:r>
                    </a:p>
                  </a:txBody>
                  <a:tcPr/>
                </a:tc>
                <a:extLst>
                  <a:ext uri="{0D108BD9-81ED-4DB2-BD59-A6C34878D82A}">
                    <a16:rowId xmlns:a16="http://schemas.microsoft.com/office/drawing/2014/main" val="151897541"/>
                  </a:ext>
                </a:extLst>
              </a:tr>
            </a:tbl>
          </a:graphicData>
        </a:graphic>
      </p:graphicFrame>
    </p:spTree>
    <p:extLst>
      <p:ext uri="{BB962C8B-B14F-4D97-AF65-F5344CB8AC3E}">
        <p14:creationId xmlns:p14="http://schemas.microsoft.com/office/powerpoint/2010/main" val="3304041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3358</Words>
  <Application>Microsoft Macintosh PowerPoint</Application>
  <PresentationFormat>Breitbild</PresentationFormat>
  <Paragraphs>311</Paragraphs>
  <Slides>21</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inherit</vt:lpstr>
      <vt:lpstr>Tw Cen MT</vt:lpstr>
      <vt:lpstr>var(--font-primary)</vt:lpstr>
      <vt:lpstr>Schaltkreis</vt:lpstr>
      <vt:lpstr>PowerPoint-Präsentation</vt:lpstr>
      <vt:lpstr>Agenda</vt:lpstr>
      <vt:lpstr>Agenda</vt:lpstr>
      <vt:lpstr>PowerPoint-Präsentation</vt:lpstr>
      <vt:lpstr>PowerPoint-Präsentation</vt:lpstr>
      <vt:lpstr>Agenda</vt:lpstr>
      <vt:lpstr>Data Dictionary   </vt:lpstr>
      <vt:lpstr>PowerPoint-Präsentation</vt:lpstr>
      <vt:lpstr>PowerPoint-Präsentation</vt:lpstr>
      <vt:lpstr>Agenda</vt:lpstr>
      <vt:lpstr>Agenda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Gietzelt</dc:creator>
  <cp:lastModifiedBy>Batuhan Dag</cp:lastModifiedBy>
  <cp:revision>5</cp:revision>
  <dcterms:created xsi:type="dcterms:W3CDTF">2024-11-05T10:06:03Z</dcterms:created>
  <dcterms:modified xsi:type="dcterms:W3CDTF">2024-11-07T08:57:41Z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