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9"/>
  </p:notesMasterIdLst>
  <p:handoutMasterIdLst>
    <p:handoutMasterId r:id="rId40"/>
  </p:handoutMasterIdLst>
  <p:sldIdLst>
    <p:sldId id="468" r:id="rId2"/>
    <p:sldId id="612" r:id="rId3"/>
    <p:sldId id="575" r:id="rId4"/>
    <p:sldId id="576" r:id="rId5"/>
    <p:sldId id="577" r:id="rId6"/>
    <p:sldId id="578" r:id="rId7"/>
    <p:sldId id="579" r:id="rId8"/>
    <p:sldId id="581" r:id="rId9"/>
    <p:sldId id="613" r:id="rId10"/>
    <p:sldId id="582" r:id="rId11"/>
    <p:sldId id="583" r:id="rId12"/>
    <p:sldId id="584" r:id="rId13"/>
    <p:sldId id="585" r:id="rId14"/>
    <p:sldId id="614" r:id="rId15"/>
    <p:sldId id="588" r:id="rId16"/>
    <p:sldId id="589" r:id="rId17"/>
    <p:sldId id="591" r:id="rId18"/>
    <p:sldId id="592" r:id="rId19"/>
    <p:sldId id="593" r:id="rId20"/>
    <p:sldId id="594" r:id="rId21"/>
    <p:sldId id="595" r:id="rId22"/>
    <p:sldId id="596" r:id="rId23"/>
    <p:sldId id="597" r:id="rId24"/>
    <p:sldId id="598" r:id="rId25"/>
    <p:sldId id="599" r:id="rId26"/>
    <p:sldId id="600" r:id="rId27"/>
    <p:sldId id="601" r:id="rId28"/>
    <p:sldId id="602" r:id="rId29"/>
    <p:sldId id="603" r:id="rId30"/>
    <p:sldId id="604" r:id="rId31"/>
    <p:sldId id="605" r:id="rId32"/>
    <p:sldId id="606" r:id="rId33"/>
    <p:sldId id="607" r:id="rId34"/>
    <p:sldId id="608" r:id="rId35"/>
    <p:sldId id="609" r:id="rId36"/>
    <p:sldId id="610" r:id="rId37"/>
    <p:sldId id="611" r:id="rId38"/>
  </p:sldIdLst>
  <p:sldSz cx="9144000" cy="6858000" type="screen4x3"/>
  <p:notesSz cx="6877050" cy="10001250"/>
  <p:defaultTextStyle>
    <a:defPPr>
      <a:defRPr lang="en-US"/>
    </a:defPPr>
    <a:lvl1pPr algn="l" rtl="0" fontAlgn="base">
      <a:spcBef>
        <a:spcPct val="0"/>
      </a:spcBef>
      <a:spcAft>
        <a:spcPct val="0"/>
      </a:spcAft>
      <a:defRPr b="1" kern="1200">
        <a:solidFill>
          <a:schemeClr val="tx1"/>
        </a:solidFill>
        <a:latin typeface="Century Schoolbook"/>
        <a:ea typeface="+mn-ea"/>
        <a:cs typeface="Arial" pitchFamily="34" charset="0"/>
      </a:defRPr>
    </a:lvl1pPr>
    <a:lvl2pPr marL="457200" algn="l" rtl="0" fontAlgn="base">
      <a:spcBef>
        <a:spcPct val="0"/>
      </a:spcBef>
      <a:spcAft>
        <a:spcPct val="0"/>
      </a:spcAft>
      <a:defRPr b="1" kern="1200">
        <a:solidFill>
          <a:schemeClr val="tx1"/>
        </a:solidFill>
        <a:latin typeface="Century Schoolbook"/>
        <a:ea typeface="+mn-ea"/>
        <a:cs typeface="Arial" pitchFamily="34" charset="0"/>
      </a:defRPr>
    </a:lvl2pPr>
    <a:lvl3pPr marL="914400" algn="l" rtl="0" fontAlgn="base">
      <a:spcBef>
        <a:spcPct val="0"/>
      </a:spcBef>
      <a:spcAft>
        <a:spcPct val="0"/>
      </a:spcAft>
      <a:defRPr b="1" kern="1200">
        <a:solidFill>
          <a:schemeClr val="tx1"/>
        </a:solidFill>
        <a:latin typeface="Century Schoolbook"/>
        <a:ea typeface="+mn-ea"/>
        <a:cs typeface="Arial" pitchFamily="34" charset="0"/>
      </a:defRPr>
    </a:lvl3pPr>
    <a:lvl4pPr marL="1371600" algn="l" rtl="0" fontAlgn="base">
      <a:spcBef>
        <a:spcPct val="0"/>
      </a:spcBef>
      <a:spcAft>
        <a:spcPct val="0"/>
      </a:spcAft>
      <a:defRPr b="1" kern="1200">
        <a:solidFill>
          <a:schemeClr val="tx1"/>
        </a:solidFill>
        <a:latin typeface="Century Schoolbook"/>
        <a:ea typeface="+mn-ea"/>
        <a:cs typeface="Arial" pitchFamily="34" charset="0"/>
      </a:defRPr>
    </a:lvl4pPr>
    <a:lvl5pPr marL="1828800" algn="l" rtl="0" fontAlgn="base">
      <a:spcBef>
        <a:spcPct val="0"/>
      </a:spcBef>
      <a:spcAft>
        <a:spcPct val="0"/>
      </a:spcAft>
      <a:defRPr b="1" kern="1200">
        <a:solidFill>
          <a:schemeClr val="tx1"/>
        </a:solidFill>
        <a:latin typeface="Century Schoolbook"/>
        <a:ea typeface="+mn-ea"/>
        <a:cs typeface="Arial" pitchFamily="34" charset="0"/>
      </a:defRPr>
    </a:lvl5pPr>
    <a:lvl6pPr marL="2286000" algn="l" defTabSz="914400" rtl="0" eaLnBrk="1" latinLnBrk="0" hangingPunct="1">
      <a:defRPr b="1" kern="1200">
        <a:solidFill>
          <a:schemeClr val="tx1"/>
        </a:solidFill>
        <a:latin typeface="Century Schoolbook"/>
        <a:ea typeface="+mn-ea"/>
        <a:cs typeface="Arial" pitchFamily="34" charset="0"/>
      </a:defRPr>
    </a:lvl6pPr>
    <a:lvl7pPr marL="2743200" algn="l" defTabSz="914400" rtl="0" eaLnBrk="1" latinLnBrk="0" hangingPunct="1">
      <a:defRPr b="1" kern="1200">
        <a:solidFill>
          <a:schemeClr val="tx1"/>
        </a:solidFill>
        <a:latin typeface="Century Schoolbook"/>
        <a:ea typeface="+mn-ea"/>
        <a:cs typeface="Arial" pitchFamily="34" charset="0"/>
      </a:defRPr>
    </a:lvl7pPr>
    <a:lvl8pPr marL="3200400" algn="l" defTabSz="914400" rtl="0" eaLnBrk="1" latinLnBrk="0" hangingPunct="1">
      <a:defRPr b="1" kern="1200">
        <a:solidFill>
          <a:schemeClr val="tx1"/>
        </a:solidFill>
        <a:latin typeface="Century Schoolbook"/>
        <a:ea typeface="+mn-ea"/>
        <a:cs typeface="Arial" pitchFamily="34" charset="0"/>
      </a:defRPr>
    </a:lvl8pPr>
    <a:lvl9pPr marL="3657600" algn="l" defTabSz="914400" rtl="0" eaLnBrk="1" latinLnBrk="0" hangingPunct="1">
      <a:defRPr b="1" kern="1200">
        <a:solidFill>
          <a:schemeClr val="tx1"/>
        </a:solidFill>
        <a:latin typeface="Century Schoolbook"/>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DFBA"/>
    <a:srgbClr val="FF822D"/>
    <a:srgbClr val="FF6600"/>
    <a:srgbClr val="E85E72"/>
    <a:srgbClr val="FF4B4B"/>
    <a:srgbClr val="FF9966"/>
    <a:srgbClr val="CEFF43"/>
    <a:srgbClr val="DD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Styl pośredni 4 — Ak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9112" autoAdjust="0"/>
  </p:normalViewPr>
  <p:slideViewPr>
    <p:cSldViewPr>
      <p:cViewPr varScale="1">
        <p:scale>
          <a:sx n="83" d="100"/>
          <a:sy n="83" d="100"/>
        </p:scale>
        <p:origin x="797" y="77"/>
      </p:cViewPr>
      <p:guideLst>
        <p:guide orient="horz" pos="2160"/>
        <p:guide pos="2880"/>
      </p:guideLst>
    </p:cSldViewPr>
  </p:slideViewPr>
  <p:outlineViewPr>
    <p:cViewPr>
      <p:scale>
        <a:sx n="33" d="100"/>
        <a:sy n="33" d="100"/>
      </p:scale>
      <p:origin x="0" y="93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9738" cy="500063"/>
          </a:xfrm>
          <a:prstGeom prst="rect">
            <a:avLst/>
          </a:prstGeom>
        </p:spPr>
        <p:txBody>
          <a:bodyPr vert="horz" lIns="91440" tIns="45720" rIns="91440" bIns="45720" rtlCol="0"/>
          <a:lstStyle>
            <a:lvl1pPr algn="l">
              <a:defRPr sz="1200">
                <a:latin typeface="Century Schoolbook" pitchFamily="16" charset="0"/>
              </a:defRPr>
            </a:lvl1pPr>
          </a:lstStyle>
          <a:p>
            <a:pPr>
              <a:defRPr/>
            </a:pPr>
            <a:endParaRPr lang="en-GB"/>
          </a:p>
        </p:txBody>
      </p:sp>
      <p:sp>
        <p:nvSpPr>
          <p:cNvPr id="3" name="Symbol zastępczy daty 2"/>
          <p:cNvSpPr>
            <a:spLocks noGrp="1"/>
          </p:cNvSpPr>
          <p:nvPr>
            <p:ph type="dt" sz="quarter" idx="1"/>
          </p:nvPr>
        </p:nvSpPr>
        <p:spPr>
          <a:xfrm>
            <a:off x="3895725" y="0"/>
            <a:ext cx="2979738" cy="500063"/>
          </a:xfrm>
          <a:prstGeom prst="rect">
            <a:avLst/>
          </a:prstGeom>
        </p:spPr>
        <p:txBody>
          <a:bodyPr vert="horz" lIns="91440" tIns="45720" rIns="91440" bIns="45720" rtlCol="0"/>
          <a:lstStyle>
            <a:lvl1pPr algn="r">
              <a:defRPr sz="1200">
                <a:latin typeface="Century Schoolbook" pitchFamily="16" charset="0"/>
              </a:defRPr>
            </a:lvl1pPr>
          </a:lstStyle>
          <a:p>
            <a:pPr>
              <a:defRPr/>
            </a:pPr>
            <a:fld id="{A3EAED0C-758C-4AC4-BB5D-6E072C0FD176}" type="datetimeFigureOut">
              <a:rPr lang="en-GB"/>
              <a:pPr>
                <a:defRPr/>
              </a:pPr>
              <a:t>03/04/2017</a:t>
            </a:fld>
            <a:endParaRPr lang="en-GB"/>
          </a:p>
        </p:txBody>
      </p:sp>
      <p:sp>
        <p:nvSpPr>
          <p:cNvPr id="4" name="Symbol zastępczy stopki 3"/>
          <p:cNvSpPr>
            <a:spLocks noGrp="1"/>
          </p:cNvSpPr>
          <p:nvPr>
            <p:ph type="ftr" sz="quarter" idx="2"/>
          </p:nvPr>
        </p:nvSpPr>
        <p:spPr>
          <a:xfrm>
            <a:off x="0" y="9499600"/>
            <a:ext cx="2979738" cy="500063"/>
          </a:xfrm>
          <a:prstGeom prst="rect">
            <a:avLst/>
          </a:prstGeom>
        </p:spPr>
        <p:txBody>
          <a:bodyPr vert="horz" lIns="91440" tIns="45720" rIns="91440" bIns="45720" rtlCol="0" anchor="b"/>
          <a:lstStyle>
            <a:lvl1pPr algn="l">
              <a:defRPr sz="1200">
                <a:latin typeface="Century Schoolbook" pitchFamily="16" charset="0"/>
              </a:defRPr>
            </a:lvl1pPr>
          </a:lstStyle>
          <a:p>
            <a:pPr>
              <a:defRPr/>
            </a:pPr>
            <a:endParaRPr lang="en-GB"/>
          </a:p>
        </p:txBody>
      </p:sp>
      <p:sp>
        <p:nvSpPr>
          <p:cNvPr id="5" name="Symbol zastępczy numeru slajdu 4"/>
          <p:cNvSpPr>
            <a:spLocks noGrp="1"/>
          </p:cNvSpPr>
          <p:nvPr>
            <p:ph type="sldNum" sz="quarter" idx="3"/>
          </p:nvPr>
        </p:nvSpPr>
        <p:spPr>
          <a:xfrm>
            <a:off x="3895725" y="9499600"/>
            <a:ext cx="2979738" cy="500063"/>
          </a:xfrm>
          <a:prstGeom prst="rect">
            <a:avLst/>
          </a:prstGeom>
        </p:spPr>
        <p:txBody>
          <a:bodyPr vert="horz" lIns="91440" tIns="45720" rIns="91440" bIns="45720" rtlCol="0" anchor="b"/>
          <a:lstStyle>
            <a:lvl1pPr algn="r">
              <a:defRPr sz="1200">
                <a:latin typeface="Century Schoolbook" pitchFamily="16" charset="0"/>
              </a:defRPr>
            </a:lvl1pPr>
          </a:lstStyle>
          <a:p>
            <a:pPr>
              <a:defRPr/>
            </a:pPr>
            <a:fld id="{C9FDC174-73D3-4FA9-94E0-1B5539C95259}" type="slidenum">
              <a:rPr lang="en-GB"/>
              <a:pPr>
                <a:defRPr/>
              </a:pPr>
              <a:t>‹#›</a:t>
            </a:fld>
            <a:endParaRPr lang="en-GB"/>
          </a:p>
        </p:txBody>
      </p:sp>
    </p:spTree>
    <p:extLst>
      <p:ext uri="{BB962C8B-B14F-4D97-AF65-F5344CB8AC3E}">
        <p14:creationId xmlns:p14="http://schemas.microsoft.com/office/powerpoint/2010/main" val="4258972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9738" cy="500063"/>
          </a:xfrm>
          <a:prstGeom prst="rect">
            <a:avLst/>
          </a:prstGeom>
        </p:spPr>
        <p:txBody>
          <a:bodyPr vert="horz" lIns="96442" tIns="48221" rIns="96442" bIns="48221" rtlCol="0"/>
          <a:lstStyle>
            <a:lvl1pPr algn="l">
              <a:defRPr sz="1300">
                <a:latin typeface="Century Schoolbook" pitchFamily="18" charset="0"/>
                <a:cs typeface="Arial" charset="0"/>
              </a:defRPr>
            </a:lvl1pPr>
          </a:lstStyle>
          <a:p>
            <a:pPr>
              <a:defRPr/>
            </a:pPr>
            <a:endParaRPr lang="en-GB"/>
          </a:p>
        </p:txBody>
      </p:sp>
      <p:sp>
        <p:nvSpPr>
          <p:cNvPr id="3" name="Symbol zastępczy daty 2"/>
          <p:cNvSpPr>
            <a:spLocks noGrp="1"/>
          </p:cNvSpPr>
          <p:nvPr>
            <p:ph type="dt" idx="1"/>
          </p:nvPr>
        </p:nvSpPr>
        <p:spPr>
          <a:xfrm>
            <a:off x="3895725" y="0"/>
            <a:ext cx="2979738" cy="500063"/>
          </a:xfrm>
          <a:prstGeom prst="rect">
            <a:avLst/>
          </a:prstGeom>
        </p:spPr>
        <p:txBody>
          <a:bodyPr vert="horz" lIns="96442" tIns="48221" rIns="96442" bIns="48221" rtlCol="0"/>
          <a:lstStyle>
            <a:lvl1pPr algn="r">
              <a:defRPr sz="1300">
                <a:latin typeface="Century Schoolbook" pitchFamily="18" charset="0"/>
                <a:cs typeface="Arial" charset="0"/>
              </a:defRPr>
            </a:lvl1pPr>
          </a:lstStyle>
          <a:p>
            <a:pPr>
              <a:defRPr/>
            </a:pPr>
            <a:fld id="{20117BE4-F171-4D80-8699-3315383A16E5}" type="datetimeFigureOut">
              <a:rPr lang="en-GB"/>
              <a:pPr>
                <a:defRPr/>
              </a:pPr>
              <a:t>03/04/2017</a:t>
            </a:fld>
            <a:endParaRPr lang="en-GB"/>
          </a:p>
        </p:txBody>
      </p:sp>
      <p:sp>
        <p:nvSpPr>
          <p:cNvPr id="4" name="Symbol zastępczy obrazu slajdu 3"/>
          <p:cNvSpPr>
            <a:spLocks noGrp="1" noRot="1" noChangeAspect="1"/>
          </p:cNvSpPr>
          <p:nvPr>
            <p:ph type="sldImg" idx="2"/>
          </p:nvPr>
        </p:nvSpPr>
        <p:spPr>
          <a:xfrm>
            <a:off x="939800" y="750888"/>
            <a:ext cx="4997450" cy="3749675"/>
          </a:xfrm>
          <a:prstGeom prst="rect">
            <a:avLst/>
          </a:prstGeom>
          <a:noFill/>
          <a:ln w="12700">
            <a:solidFill>
              <a:prstClr val="black"/>
            </a:solidFill>
          </a:ln>
        </p:spPr>
        <p:txBody>
          <a:bodyPr vert="horz" lIns="96442" tIns="48221" rIns="96442" bIns="48221" rtlCol="0" anchor="ctr"/>
          <a:lstStyle/>
          <a:p>
            <a:pPr lvl="0"/>
            <a:endParaRPr lang="en-GB" noProof="0"/>
          </a:p>
        </p:txBody>
      </p:sp>
      <p:sp>
        <p:nvSpPr>
          <p:cNvPr id="5" name="Symbol zastępczy notatek 4"/>
          <p:cNvSpPr>
            <a:spLocks noGrp="1"/>
          </p:cNvSpPr>
          <p:nvPr>
            <p:ph type="body" sz="quarter" idx="3"/>
          </p:nvPr>
        </p:nvSpPr>
        <p:spPr>
          <a:xfrm>
            <a:off x="687388" y="4751388"/>
            <a:ext cx="5502275" cy="4500562"/>
          </a:xfrm>
          <a:prstGeom prst="rect">
            <a:avLst/>
          </a:prstGeom>
        </p:spPr>
        <p:txBody>
          <a:bodyPr vert="horz" lIns="96442" tIns="48221" rIns="96442" bIns="48221"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endParaRPr lang="en-GB" noProof="0"/>
          </a:p>
        </p:txBody>
      </p:sp>
      <p:sp>
        <p:nvSpPr>
          <p:cNvPr id="6" name="Symbol zastępczy stopki 5"/>
          <p:cNvSpPr>
            <a:spLocks noGrp="1"/>
          </p:cNvSpPr>
          <p:nvPr>
            <p:ph type="ftr" sz="quarter" idx="4"/>
          </p:nvPr>
        </p:nvSpPr>
        <p:spPr>
          <a:xfrm>
            <a:off x="0" y="9499600"/>
            <a:ext cx="2979738" cy="500063"/>
          </a:xfrm>
          <a:prstGeom prst="rect">
            <a:avLst/>
          </a:prstGeom>
        </p:spPr>
        <p:txBody>
          <a:bodyPr vert="horz" lIns="96442" tIns="48221" rIns="96442" bIns="48221" rtlCol="0" anchor="b"/>
          <a:lstStyle>
            <a:lvl1pPr algn="l">
              <a:defRPr sz="1300">
                <a:latin typeface="Century Schoolbook" pitchFamily="18" charset="0"/>
                <a:cs typeface="Arial" charset="0"/>
              </a:defRPr>
            </a:lvl1pPr>
          </a:lstStyle>
          <a:p>
            <a:pPr>
              <a:defRPr/>
            </a:pPr>
            <a:endParaRPr lang="en-GB"/>
          </a:p>
        </p:txBody>
      </p:sp>
      <p:sp>
        <p:nvSpPr>
          <p:cNvPr id="7" name="Symbol zastępczy numeru slajdu 6"/>
          <p:cNvSpPr>
            <a:spLocks noGrp="1"/>
          </p:cNvSpPr>
          <p:nvPr>
            <p:ph type="sldNum" sz="quarter" idx="5"/>
          </p:nvPr>
        </p:nvSpPr>
        <p:spPr>
          <a:xfrm>
            <a:off x="3895725" y="9499600"/>
            <a:ext cx="2979738" cy="500063"/>
          </a:xfrm>
          <a:prstGeom prst="rect">
            <a:avLst/>
          </a:prstGeom>
        </p:spPr>
        <p:txBody>
          <a:bodyPr vert="horz" lIns="96442" tIns="48221" rIns="96442" bIns="48221" rtlCol="0" anchor="b"/>
          <a:lstStyle>
            <a:lvl1pPr algn="r">
              <a:defRPr sz="1300">
                <a:latin typeface="Century Schoolbook" pitchFamily="18" charset="0"/>
                <a:cs typeface="Arial" charset="0"/>
              </a:defRPr>
            </a:lvl1pPr>
          </a:lstStyle>
          <a:p>
            <a:pPr>
              <a:defRPr/>
            </a:pPr>
            <a:fld id="{8763CA74-7BFD-421A-A48B-7C31E889F444}" type="slidenum">
              <a:rPr lang="en-GB"/>
              <a:pPr>
                <a:defRPr/>
              </a:pPr>
              <a:t>‹#›</a:t>
            </a:fld>
            <a:endParaRPr lang="en-GB"/>
          </a:p>
        </p:txBody>
      </p:sp>
    </p:spTree>
    <p:extLst>
      <p:ext uri="{BB962C8B-B14F-4D97-AF65-F5344CB8AC3E}">
        <p14:creationId xmlns:p14="http://schemas.microsoft.com/office/powerpoint/2010/main" val="137441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120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128090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041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53521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144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571817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41388" y="750888"/>
            <a:ext cx="4995862" cy="3748087"/>
          </a:xfrm>
        </p:spPr>
        <p:style>
          <a:lnRef idx="2">
            <a:schemeClr val="accent1">
              <a:shade val="50000"/>
            </a:schemeClr>
          </a:lnRef>
          <a:fillRef idx="1">
            <a:schemeClr val="accent1"/>
          </a:fillRef>
          <a:effectRef idx="0">
            <a:schemeClr val="accent1"/>
          </a:effectRef>
          <a:fontRef idx="minor">
            <a:schemeClr val="lt1"/>
          </a:fontRef>
        </p:style>
      </p:sp>
      <p:sp>
        <p:nvSpPr>
          <p:cNvPr id="62467" name="Symbol zastępczy notatek 2"/>
          <p:cNvSpPr>
            <a:spLocks noGrp="1"/>
          </p:cNvSpPr>
          <p:nvPr>
            <p:ph type="body" sz="quarter" idx="1"/>
          </p:nvPr>
        </p:nvSpPr>
        <p:spPr bwMode="auto">
          <a:xfrm>
            <a:off x="687388" y="4748213"/>
            <a:ext cx="5502275" cy="4503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49299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349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16657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41388" y="750888"/>
            <a:ext cx="4995862" cy="3748087"/>
          </a:xfrm>
        </p:spPr>
        <p:style>
          <a:lnRef idx="2">
            <a:schemeClr val="accent1">
              <a:shade val="50000"/>
            </a:schemeClr>
          </a:lnRef>
          <a:fillRef idx="1">
            <a:schemeClr val="accent1"/>
          </a:fillRef>
          <a:effectRef idx="0">
            <a:schemeClr val="accent1"/>
          </a:effectRef>
          <a:fontRef idx="minor">
            <a:schemeClr val="lt1"/>
          </a:fontRef>
        </p:style>
      </p:sp>
      <p:sp>
        <p:nvSpPr>
          <p:cNvPr id="64515" name="Symbol zastępczy notatek 2"/>
          <p:cNvSpPr>
            <a:spLocks noGrp="1"/>
          </p:cNvSpPr>
          <p:nvPr>
            <p:ph type="body" sz="quarter" idx="1"/>
          </p:nvPr>
        </p:nvSpPr>
        <p:spPr bwMode="auto">
          <a:xfrm>
            <a:off x="687388" y="4748213"/>
            <a:ext cx="5502275" cy="4503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235208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553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36543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656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302643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758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6062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861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86956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69635"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07908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222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68579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065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957618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168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257707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270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508928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373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27311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4755"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00284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577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12324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680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908658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782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dirty="0"/>
          </a:p>
        </p:txBody>
      </p:sp>
    </p:spTree>
    <p:extLst>
      <p:ext uri="{BB962C8B-B14F-4D97-AF65-F5344CB8AC3E}">
        <p14:creationId xmlns:p14="http://schemas.microsoft.com/office/powerpoint/2010/main" val="1375987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885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971935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79875"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92301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325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457400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089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10590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192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159589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294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98526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397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683379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4995"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55483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8601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58838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41388" y="750888"/>
            <a:ext cx="4995862" cy="3748087"/>
          </a:xfrm>
        </p:spPr>
        <p:style>
          <a:lnRef idx="2">
            <a:schemeClr val="accent1">
              <a:shade val="50000"/>
            </a:schemeClr>
          </a:lnRef>
          <a:fillRef idx="1">
            <a:schemeClr val="accent1"/>
          </a:fillRef>
          <a:effectRef idx="0">
            <a:schemeClr val="accent1"/>
          </a:effectRef>
          <a:fontRef idx="minor">
            <a:schemeClr val="lt1"/>
          </a:fontRef>
        </p:style>
      </p:sp>
      <p:sp>
        <p:nvSpPr>
          <p:cNvPr id="54275" name="Symbol zastępczy notatek 2"/>
          <p:cNvSpPr>
            <a:spLocks noGrp="1"/>
          </p:cNvSpPr>
          <p:nvPr>
            <p:ph type="body" sz="quarter" idx="1"/>
          </p:nvPr>
        </p:nvSpPr>
        <p:spPr bwMode="auto">
          <a:xfrm>
            <a:off x="292100" y="4513263"/>
            <a:ext cx="6329363" cy="4899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923" tIns="49360" rIns="94923" bIns="49360" numCol="1" anchor="t" anchorCtr="0" compatLnSpc="1">
            <a:prstTxWarp prst="textNoShape">
              <a:avLst/>
            </a:prstTxWarp>
            <a:spAutoFit/>
          </a:bodyPr>
          <a:lstStyle/>
          <a:p>
            <a:pPr>
              <a:lnSpc>
                <a:spcPct val="80000"/>
              </a:lnSpc>
              <a:spcBef>
                <a:spcPts val="313"/>
              </a:spcBef>
            </a:pPr>
            <a:r>
              <a:rPr lang="en-US" altLang="pl-PL" sz="800" dirty="0"/>
              <a:t>Popper saw dangers to science in our naturally dogmatic attitudes. In particular, he was terrified by the fact that he discovered not only that some scientists have dogmatic tendencies but also that a dogmatic and so anti-scientific attitude was a permanent feature of some theories (notably the psychoanalytic theories).</a:t>
            </a:r>
          </a:p>
          <a:p>
            <a:pPr>
              <a:lnSpc>
                <a:spcPct val="80000"/>
              </a:lnSpc>
              <a:spcBef>
                <a:spcPts val="313"/>
              </a:spcBef>
            </a:pPr>
            <a:r>
              <a:rPr lang="en-US" altLang="pl-PL" sz="800" dirty="0"/>
              <a:t>As Popper observes sometimes the dogmatic attitude is, as it were, built-in into some theories. He thinks of psychoanalysis as an example of this sort. Simplifying a great deal, Freud discovered that neurotic behaviors are caused by unconscious sexual desires. In the early days, when Freud was working with Breuer he observed that if the neurotic patients were hypnotized and the appropriate explanation of their neurotic behavior was offered to them, the patients accepted it, and upon waking up their neurotic symptoms were gone.</a:t>
            </a:r>
          </a:p>
          <a:p>
            <a:pPr>
              <a:lnSpc>
                <a:spcPct val="80000"/>
              </a:lnSpc>
              <a:spcBef>
                <a:spcPts val="313"/>
              </a:spcBef>
            </a:pPr>
            <a:r>
              <a:rPr lang="en-US" altLang="pl-PL" sz="800" dirty="0"/>
              <a:t>But Freud soon decided to stop using hypnosis since he thought it was too invasive a procedure. Instead, he invented the method of psychoanalysis where the patients would tell him about their lives and their problems and he would then form the diagnosis of their problem. He predicted that just like before under hypnosis when he told them what was wrong with them, they would accept his diagnosis and consequently their problems would be solved. As it turned out, Freud’s predictions were not born out by clinical experience. His patients rather than accepting the diagnosis were vehement in denying it.</a:t>
            </a:r>
          </a:p>
          <a:p>
            <a:pPr>
              <a:lnSpc>
                <a:spcPct val="80000"/>
              </a:lnSpc>
              <a:spcBef>
                <a:spcPts val="313"/>
              </a:spcBef>
            </a:pPr>
            <a:r>
              <a:rPr lang="en-US" altLang="pl-PL" sz="800" dirty="0"/>
              <a:t>Freud was astonished. Under hypnosis the patients accepted Freud’s diagnoses without much resistance, but they did not in the process of psychoanalysis. Freud concluded that what must be responsible are some forces that are suppressed when the patients were under hypnosis but are present when the patient is functioning normally. It did not take too much thought to discover what sort of forces were involved. They were the forces that originally repressed the thoughts into the unconscious. The experience that caused all the problems was so painful that it was repressed. And the forces that originally repressed the problem kept it well at bay, preventing the patient from recognizing the unconscious experience when Freud told them about it. Thus was born the theory of repression.</a:t>
            </a:r>
          </a:p>
          <a:p>
            <a:pPr>
              <a:lnSpc>
                <a:spcPct val="80000"/>
              </a:lnSpc>
              <a:spcBef>
                <a:spcPts val="313"/>
              </a:spcBef>
            </a:pPr>
            <a:r>
              <a:rPr lang="en-US" altLang="pl-PL" sz="800" dirty="0"/>
              <a:t>The theory of repression, as Freud advanced it, makes a lot of sense. It was a modification of Freud’s original predictions but it could be plausibly argued that Freud’s original predictions did not take into account the difference between the state of the patient’s mind under hypnosis and the state of the patient’s mind in an ordinary clinical situation. Moreover, the modification is not </a:t>
            </a:r>
            <a:r>
              <a:rPr lang="en-US" altLang="pl-PL" sz="800" i="1" dirty="0"/>
              <a:t>ad hoc</a:t>
            </a:r>
            <a:r>
              <a:rPr lang="en-US" altLang="pl-PL" sz="800" dirty="0"/>
              <a:t>: it is entirely consistent with Freud’s overall account. Thus, we can treat the modification not so much a modification of an original theory, but rather treat Freud’s initial formulation of his theory as a faulty formulation thereof. In any case, it looks as if Freud has good reasons for introducing the theory of repression. So what is the problem?</a:t>
            </a:r>
          </a:p>
          <a:p>
            <a:pPr>
              <a:lnSpc>
                <a:spcPct val="80000"/>
              </a:lnSpc>
              <a:spcBef>
                <a:spcPts val="313"/>
              </a:spcBef>
            </a:pPr>
            <a:r>
              <a:rPr lang="en-US" altLang="pl-PL" sz="800" dirty="0"/>
              <a:t>The problem that Popper sees with Freud’s theory of repression (as well as with many other aspects of psychoanalytic works in general) is its peculiar methodological status. For consider the two possible predictions that Freud can make as to the effect that his diagnosis will have. He can predict either (A) that the patient will be cured when he offers her the diagnosis of her problem, or (B) that the patient will not be cured when he offers the diagnosis. Ordinarily, when scientists make predictions on the basis of their theories, the predictions are risky. This in particular means that the truth of the theory hangs on the prediction’s coming out false. If the prediction is not born out by experience, the theory is false and ought to be rejected; if it is born out by experience then we have no reason to reject although as we shall see Popper will contest what exactly we ought to think about the theory.</a:t>
            </a:r>
          </a:p>
          <a:p>
            <a:pPr>
              <a:lnSpc>
                <a:spcPct val="80000"/>
              </a:lnSpc>
              <a:spcBef>
                <a:spcPts val="313"/>
              </a:spcBef>
            </a:pPr>
            <a:r>
              <a:rPr lang="en-US" altLang="pl-PL" sz="800" dirty="0"/>
              <a:t>But Freud’s theory of repression covers the ground in either case. In the first case (A), when Freud offers the diagnosis and the patient is cured, Freud will conclude that his diagnosis was accurate and so that his theory is true (or confirmed). In the second case (B), when Freud offers the diagnosis and the patient is not cured, Freud will explain this result by appealing to the fact that the patient’s repression forces are too strong to let the explanation enter the patient’s mind. The apparently falsifying evidence is thus accommodated by the theory, and so once again the theory far from being proven false is actually confirmed. Note that not even a patient who would never accept Freud’s diagnosis (after however long a psychoanalysis) would not falsify Freud’s theory. For Freud might explain the situation of such a neurotic by appealing to extraordinarily strong forces of repression.</a:t>
            </a:r>
          </a:p>
          <a:p>
            <a:pPr>
              <a:lnSpc>
                <a:spcPct val="80000"/>
              </a:lnSpc>
              <a:spcBef>
                <a:spcPts val="313"/>
              </a:spcBef>
            </a:pPr>
            <a:r>
              <a:rPr lang="en-US" altLang="pl-PL" sz="800" dirty="0"/>
              <a:t>It is this methodological characteristic that Freud’s theory acquired after he adopted the theory of repression that Popper finds entirely incompatible with a scientific theory. The theory of repression provides a way of explaining away all the falsifying evidence. The theory is testable all right. In fact, it will always be </a:t>
            </a:r>
            <a:r>
              <a:rPr lang="en-US" altLang="pl-PL" sz="800" i="1" dirty="0"/>
              <a:t>confirmed</a:t>
            </a:r>
            <a:r>
              <a:rPr lang="en-US" altLang="pl-PL" sz="800" dirty="0"/>
              <a:t> by experience. The problem with it is that it is unfalsifiable: it cannot be falsified by experience. Or, as we might say from a methodological point of view, Freud’s theory has embodied in it a mechanism whereby anyone who accepts the theory will have no choice but to be dogmatic about it — since there are no facts that could not be accounted for by it, no facts that could disprove the theory. If so then anyone who accepts Freud’s theory will perforce exhibit an unscientific attitude. It is the theory’s </a:t>
            </a:r>
            <a:r>
              <a:rPr lang="en-US" altLang="pl-PL" sz="800" dirty="0" err="1"/>
              <a:t>unfalsifiability</a:t>
            </a:r>
            <a:r>
              <a:rPr lang="en-US" altLang="pl-PL" sz="800" dirty="0"/>
              <a:t> that is responsible for its unscientific nature. Accordingly, falsifiability is the mark of the scientific. It is the fact that a theory offers the possibility for its own falsification (at least in principle) and so does not force a dogmatic attitude on any of its proponents, that makes it scientific.</a:t>
            </a:r>
          </a:p>
        </p:txBody>
      </p:sp>
    </p:spTree>
    <p:extLst>
      <p:ext uri="{BB962C8B-B14F-4D97-AF65-F5344CB8AC3E}">
        <p14:creationId xmlns:p14="http://schemas.microsoft.com/office/powerpoint/2010/main" val="2983983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5299"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219752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6323"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127481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7347"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699692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8371"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381516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59395" name="Symbol zastępczy notatek 2"/>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a:p>
        </p:txBody>
      </p:sp>
    </p:spTree>
    <p:extLst>
      <p:ext uri="{BB962C8B-B14F-4D97-AF65-F5344CB8AC3E}">
        <p14:creationId xmlns:p14="http://schemas.microsoft.com/office/powerpoint/2010/main" val="43966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4" name="Prostokąt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Prostokąt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Prostokąt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Prostokąt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0" name="Łącznik prosty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1" name="Łącznik prosty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2" name="Łącznik prosty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3" name="Łącznik prosty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4" name="Łącznik prosty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5" name="Łącznik prosty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6" name="Prostokąt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7" name="Elipsa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8" name="Elipsa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9" name="Elipsa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20" name="Elipsa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21" name="Elipsa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8" name="Tytuł 7"/>
          <p:cNvSpPr>
            <a:spLocks noGrp="1"/>
          </p:cNvSpPr>
          <p:nvPr>
            <p:ph type="ctrTitle"/>
          </p:nvPr>
        </p:nvSpPr>
        <p:spPr>
          <a:xfrm>
            <a:off x="2286000" y="3124200"/>
            <a:ext cx="6172200" cy="1894362"/>
          </a:xfrm>
        </p:spPr>
        <p:txBody>
          <a:bodyPr/>
          <a:lstStyle>
            <a:lvl1pPr>
              <a:defRPr b="1"/>
            </a:lvl1pPr>
          </a:lstStyle>
          <a:p>
            <a:r>
              <a:rPr lang="pl-PL"/>
              <a:t>Kliknij, aby edytować styl</a:t>
            </a:r>
            <a:endParaRPr lang="en-US"/>
          </a:p>
        </p:txBody>
      </p:sp>
      <p:sp>
        <p:nvSpPr>
          <p:cNvPr id="9" name="Podtytuł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l-PL"/>
              <a:t>Kliknij, aby edytować styl wzorca podtytułu</a:t>
            </a:r>
            <a:endParaRPr lang="en-US"/>
          </a:p>
        </p:txBody>
      </p:sp>
      <p:sp>
        <p:nvSpPr>
          <p:cNvPr id="22" name="Symbol zastępczy daty 27"/>
          <p:cNvSpPr>
            <a:spLocks noGrp="1"/>
          </p:cNvSpPr>
          <p:nvPr>
            <p:ph type="dt" sz="half" idx="10"/>
          </p:nvPr>
        </p:nvSpPr>
        <p:spPr bwMode="auto">
          <a:xfrm rot="5400000">
            <a:off x="7764463" y="1174750"/>
            <a:ext cx="2286000" cy="381000"/>
          </a:xfrm>
        </p:spPr>
        <p:txBody>
          <a:bodyPr/>
          <a:lstStyle>
            <a:lvl1pPr>
              <a:defRPr/>
            </a:lvl1pPr>
          </a:lstStyle>
          <a:p>
            <a:pPr>
              <a:defRPr/>
            </a:pPr>
            <a:fld id="{9780907F-2CAC-4CC4-87C5-B54209C82F01}" type="datetimeFigureOut">
              <a:rPr lang="en-US"/>
              <a:pPr>
                <a:defRPr/>
              </a:pPr>
              <a:t>4/3/2017</a:t>
            </a:fld>
            <a:endParaRPr lang="en-US" dirty="0">
              <a:solidFill>
                <a:srgbClr val="FFFFFF"/>
              </a:solidFill>
            </a:endParaRPr>
          </a:p>
        </p:txBody>
      </p:sp>
      <p:sp>
        <p:nvSpPr>
          <p:cNvPr id="23" name="Symbol zastępczy stopki 16"/>
          <p:cNvSpPr>
            <a:spLocks noGrp="1"/>
          </p:cNvSpPr>
          <p:nvPr>
            <p:ph type="ftr" sz="quarter" idx="11"/>
          </p:nvPr>
        </p:nvSpPr>
        <p:spPr bwMode="auto">
          <a:xfrm rot="5400000">
            <a:off x="7077076" y="4181475"/>
            <a:ext cx="3657600" cy="384175"/>
          </a:xfrm>
        </p:spPr>
        <p:txBody>
          <a:bodyPr/>
          <a:lstStyle>
            <a:lvl1pPr algn="l">
              <a:defRPr sz="1200">
                <a:solidFill>
                  <a:schemeClr val="accent1">
                    <a:tint val="20000"/>
                  </a:schemeClr>
                </a:solidFill>
              </a:defRPr>
            </a:lvl1pPr>
          </a:lstStyle>
          <a:p>
            <a:pPr>
              <a:defRPr/>
            </a:pPr>
            <a:endParaRPr lang="en-US"/>
          </a:p>
        </p:txBody>
      </p:sp>
      <p:sp>
        <p:nvSpPr>
          <p:cNvPr id="24" name="Symbol zastępczy numeru slajdu 28"/>
          <p:cNvSpPr>
            <a:spLocks noGrp="1"/>
          </p:cNvSpPr>
          <p:nvPr>
            <p:ph type="sldNum" sz="quarter" idx="12"/>
          </p:nvPr>
        </p:nvSpPr>
        <p:spPr bwMode="auto">
          <a:xfrm>
            <a:off x="1325563" y="4929188"/>
            <a:ext cx="609600" cy="517525"/>
          </a:xfrm>
        </p:spPr>
        <p:txBody>
          <a:bodyPr/>
          <a:lstStyle>
            <a:lvl1pPr>
              <a:defRPr/>
            </a:lvl1pPr>
          </a:lstStyle>
          <a:p>
            <a:pPr>
              <a:defRPr/>
            </a:pPr>
            <a:fld id="{88334B4C-3F86-4F27-812E-8710CE7E4DB8}" type="slidenum">
              <a:rPr lang="en-US"/>
              <a:pPr>
                <a:defRPr/>
              </a:pPr>
              <a:t>‹#›</a:t>
            </a:fld>
            <a:endParaRPr lang="en-US" dirty="0"/>
          </a:p>
        </p:txBody>
      </p:sp>
    </p:spTree>
    <p:extLst>
      <p:ext uri="{BB962C8B-B14F-4D97-AF65-F5344CB8AC3E}">
        <p14:creationId xmlns:p14="http://schemas.microsoft.com/office/powerpoint/2010/main" val="32789789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9"/>
            <a:ext cx="1676400" cy="5851525"/>
          </a:xfrm>
        </p:spPr>
        <p:txBody>
          <a:bodyPr vert="eaVert"/>
          <a:lstStyle/>
          <a:p>
            <a:r>
              <a:rPr lang="pl-PL"/>
              <a:t>Kliknij, aby edytować styl</a:t>
            </a:r>
            <a:endParaRPr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10"/>
          </p:nvPr>
        </p:nvSpPr>
        <p:spPr/>
        <p:txBody>
          <a:bodyPr/>
          <a:lstStyle>
            <a:lvl1pPr>
              <a:defRPr/>
            </a:lvl1pPr>
          </a:lstStyle>
          <a:p>
            <a:pPr>
              <a:defRPr/>
            </a:pPr>
            <a:fld id="{88E150FA-5DB4-45B6-B660-2D712602F9C8}" type="datetimeFigureOut">
              <a:rPr lang="en-US"/>
              <a:pPr>
                <a:defRPr/>
              </a:pPr>
              <a:t>4/3/2017</a:t>
            </a:fld>
            <a:endParaRPr lang="en-US"/>
          </a:p>
        </p:txBody>
      </p:sp>
      <p:sp>
        <p:nvSpPr>
          <p:cNvPr id="5" name="Symbol zastępczy stopki 4"/>
          <p:cNvSpPr>
            <a:spLocks noGrp="1"/>
          </p:cNvSpPr>
          <p:nvPr>
            <p:ph type="ftr" sz="quarter" idx="11"/>
          </p:nvPr>
        </p:nvSpPr>
        <p:spPr/>
        <p:txBody>
          <a:bodyPr/>
          <a:lstStyle>
            <a:lvl1pPr algn="l">
              <a:defRPr sz="1200">
                <a:solidFill>
                  <a:schemeClr val="tx2"/>
                </a:solidFill>
              </a:defRPr>
            </a:lvl1pPr>
          </a:lstStyle>
          <a:p>
            <a:pPr>
              <a:defRPr/>
            </a:pPr>
            <a:endParaRPr lang="en-US"/>
          </a:p>
        </p:txBody>
      </p:sp>
      <p:sp>
        <p:nvSpPr>
          <p:cNvPr id="6" name="Symbol zastępczy numeru slajdu 5"/>
          <p:cNvSpPr>
            <a:spLocks noGrp="1"/>
          </p:cNvSpPr>
          <p:nvPr>
            <p:ph type="sldNum" sz="quarter" idx="12"/>
          </p:nvPr>
        </p:nvSpPr>
        <p:spPr/>
        <p:txBody>
          <a:bodyPr/>
          <a:lstStyle>
            <a:lvl1pPr>
              <a:defRPr/>
            </a:lvl1pPr>
          </a:lstStyle>
          <a:p>
            <a:pPr>
              <a:defRPr/>
            </a:pPr>
            <a:fld id="{F1A31AA4-8EB5-451D-A188-84FDEC939E6C}" type="slidenum">
              <a:rPr lang="en-US"/>
              <a:pPr>
                <a:defRPr/>
              </a:pPr>
              <a:t>‹#›</a:t>
            </a:fld>
            <a:endParaRPr lang="en-US"/>
          </a:p>
        </p:txBody>
      </p:sp>
    </p:spTree>
    <p:extLst>
      <p:ext uri="{BB962C8B-B14F-4D97-AF65-F5344CB8AC3E}">
        <p14:creationId xmlns:p14="http://schemas.microsoft.com/office/powerpoint/2010/main" val="409029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8" name="Symbol zastępczy zawartości 7"/>
          <p:cNvSpPr>
            <a:spLocks noGrp="1"/>
          </p:cNvSpPr>
          <p:nvPr>
            <p:ph sz="quarter" idx="1"/>
          </p:nvPr>
        </p:nvSpPr>
        <p:spPr>
          <a:xfrm>
            <a:off x="457200" y="1600200"/>
            <a:ext cx="7467600" cy="487375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6"/>
          <p:cNvSpPr>
            <a:spLocks noGrp="1"/>
          </p:cNvSpPr>
          <p:nvPr>
            <p:ph type="dt" sz="half" idx="10"/>
          </p:nvPr>
        </p:nvSpPr>
        <p:spPr/>
        <p:txBody>
          <a:bodyPr rtlCol="0"/>
          <a:lstStyle>
            <a:lvl1pPr>
              <a:defRPr/>
            </a:lvl1pPr>
          </a:lstStyle>
          <a:p>
            <a:pPr>
              <a:defRPr/>
            </a:pPr>
            <a:fld id="{6BCCB823-B4E7-42E6-BAF6-3FFD5B517CF5}" type="datetimeFigureOut">
              <a:rPr lang="en-US"/>
              <a:pPr>
                <a:defRPr/>
              </a:pPr>
              <a:t>4/3/2017</a:t>
            </a:fld>
            <a:endParaRPr lang="en-US"/>
          </a:p>
        </p:txBody>
      </p:sp>
      <p:sp>
        <p:nvSpPr>
          <p:cNvPr id="5" name="Symbol zastępczy numeru slajdu 8"/>
          <p:cNvSpPr>
            <a:spLocks noGrp="1"/>
          </p:cNvSpPr>
          <p:nvPr>
            <p:ph type="sldNum" sz="quarter" idx="11"/>
          </p:nvPr>
        </p:nvSpPr>
        <p:spPr/>
        <p:txBody>
          <a:bodyPr rtlCol="0"/>
          <a:lstStyle>
            <a:lvl1pPr>
              <a:defRPr/>
            </a:lvl1pPr>
          </a:lstStyle>
          <a:p>
            <a:pPr>
              <a:defRPr/>
            </a:pPr>
            <a:fld id="{A9EEA976-BCBC-46A1-8CD1-763D5E452F3C}" type="slidenum">
              <a:rPr lang="en-US"/>
              <a:pPr>
                <a:defRPr/>
              </a:pPr>
              <a:t>‹#›</a:t>
            </a:fld>
            <a:endParaRPr lang="en-US"/>
          </a:p>
        </p:txBody>
      </p:sp>
      <p:sp>
        <p:nvSpPr>
          <p:cNvPr id="6" name="Symbol zastępczy stopki 9"/>
          <p:cNvSpPr>
            <a:spLocks noGrp="1"/>
          </p:cNvSpPr>
          <p:nvPr>
            <p:ph type="ftr" sz="quarter" idx="12"/>
          </p:nvPr>
        </p:nvSpPr>
        <p:spPr/>
        <p:txBody>
          <a:bodyPr rtlCol="0"/>
          <a:lstStyle>
            <a:lvl1pPr algn="l">
              <a:defRPr sz="1200">
                <a:solidFill>
                  <a:schemeClr val="tx2"/>
                </a:solidFill>
              </a:defRPr>
            </a:lvl1pPr>
          </a:lstStyle>
          <a:p>
            <a:pPr>
              <a:defRPr/>
            </a:pPr>
            <a:endParaRPr lang="en-US"/>
          </a:p>
        </p:txBody>
      </p:sp>
    </p:spTree>
    <p:extLst>
      <p:ext uri="{BB962C8B-B14F-4D97-AF65-F5344CB8AC3E}">
        <p14:creationId xmlns:p14="http://schemas.microsoft.com/office/powerpoint/2010/main" val="128809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4" name="Prostokąt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Prostokąt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Prostokąt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Prostokąt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8" name="Łącznik prosty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9" name="Łącznik prosty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0" name="Łącznik prosty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1" name="Łącznik prosty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2" name="Łącznik prosty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3" name="Prostokąt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4" name="Elipsa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5" name="Elipsa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6" name="Elipsa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7" name="Elipsa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8" name="Elipsa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19" name="Łącznik prosty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2" name="Tytuł 1"/>
          <p:cNvSpPr>
            <a:spLocks noGrp="1"/>
          </p:cNvSpPr>
          <p:nvPr>
            <p:ph type="title"/>
          </p:nvPr>
        </p:nvSpPr>
        <p:spPr>
          <a:xfrm>
            <a:off x="2286000" y="2895600"/>
            <a:ext cx="6172200" cy="2053590"/>
          </a:xfrm>
        </p:spPr>
        <p:txBody>
          <a:bodyPr/>
          <a:lstStyle>
            <a:lvl1pPr algn="l">
              <a:buNone/>
              <a:defRPr sz="3000" b="1" cap="small" baseline="0"/>
            </a:lvl1pPr>
          </a:lstStyle>
          <a:p>
            <a:r>
              <a:rPr lang="pl-PL"/>
              <a:t>Kliknij, aby edytować styl</a:t>
            </a:r>
            <a:endParaRPr lang="en-US"/>
          </a:p>
        </p:txBody>
      </p:sp>
      <p:sp>
        <p:nvSpPr>
          <p:cNvPr id="3" name="Symbol zastępczy tekstu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l-PL"/>
              <a:t>Kliknij, aby edytować style wzorca tekstu</a:t>
            </a:r>
          </a:p>
        </p:txBody>
      </p:sp>
      <p:sp>
        <p:nvSpPr>
          <p:cNvPr id="20" name="Symbol zastępczy daty 3"/>
          <p:cNvSpPr>
            <a:spLocks noGrp="1"/>
          </p:cNvSpPr>
          <p:nvPr>
            <p:ph type="dt" sz="half" idx="10"/>
          </p:nvPr>
        </p:nvSpPr>
        <p:spPr bwMode="auto">
          <a:xfrm rot="5400000">
            <a:off x="7762875" y="1169988"/>
            <a:ext cx="2286000" cy="381000"/>
          </a:xfrm>
        </p:spPr>
        <p:txBody>
          <a:bodyPr/>
          <a:lstStyle>
            <a:lvl1pPr>
              <a:defRPr/>
            </a:lvl1pPr>
          </a:lstStyle>
          <a:p>
            <a:pPr>
              <a:defRPr/>
            </a:pPr>
            <a:fld id="{40D9AA3F-A539-4BA9-A719-BC04FCE87739}" type="datetimeFigureOut">
              <a:rPr lang="en-US"/>
              <a:pPr>
                <a:defRPr/>
              </a:pPr>
              <a:t>4/3/2017</a:t>
            </a:fld>
            <a:endParaRPr lang="en-US"/>
          </a:p>
        </p:txBody>
      </p:sp>
      <p:sp>
        <p:nvSpPr>
          <p:cNvPr id="21" name="Symbol zastępczy stopki 4"/>
          <p:cNvSpPr>
            <a:spLocks noGrp="1"/>
          </p:cNvSpPr>
          <p:nvPr>
            <p:ph type="ftr" sz="quarter" idx="11"/>
          </p:nvPr>
        </p:nvSpPr>
        <p:spPr bwMode="auto">
          <a:xfrm rot="5400000">
            <a:off x="7077076" y="4178300"/>
            <a:ext cx="3657600" cy="384175"/>
          </a:xfrm>
        </p:spPr>
        <p:txBody>
          <a:bodyPr/>
          <a:lstStyle>
            <a:lvl1pPr algn="l">
              <a:defRPr sz="1200">
                <a:solidFill>
                  <a:schemeClr val="tx2"/>
                </a:solidFill>
              </a:defRPr>
            </a:lvl1pPr>
          </a:lstStyle>
          <a:p>
            <a:pPr>
              <a:defRPr/>
            </a:pPr>
            <a:endParaRPr lang="en-US"/>
          </a:p>
        </p:txBody>
      </p:sp>
      <p:sp>
        <p:nvSpPr>
          <p:cNvPr id="22" name="Symbol zastępczy numeru slajdu 5"/>
          <p:cNvSpPr>
            <a:spLocks noGrp="1"/>
          </p:cNvSpPr>
          <p:nvPr>
            <p:ph type="sldNum" sz="quarter" idx="12"/>
          </p:nvPr>
        </p:nvSpPr>
        <p:spPr bwMode="auto">
          <a:xfrm>
            <a:off x="1339850" y="4929188"/>
            <a:ext cx="609600" cy="517525"/>
          </a:xfrm>
        </p:spPr>
        <p:txBody>
          <a:bodyPr/>
          <a:lstStyle>
            <a:lvl1pPr>
              <a:defRPr/>
            </a:lvl1pPr>
          </a:lstStyle>
          <a:p>
            <a:pPr>
              <a:defRPr/>
            </a:pPr>
            <a:fld id="{94C48A88-BA4C-4616-B1B4-E8B98B0B9E4D}" type="slidenum">
              <a:rPr lang="en-US"/>
              <a:pPr>
                <a:defRPr/>
              </a:pPr>
              <a:t>‹#›</a:t>
            </a:fld>
            <a:endParaRPr lang="en-US"/>
          </a:p>
        </p:txBody>
      </p:sp>
    </p:spTree>
    <p:extLst>
      <p:ext uri="{BB962C8B-B14F-4D97-AF65-F5344CB8AC3E}">
        <p14:creationId xmlns:p14="http://schemas.microsoft.com/office/powerpoint/2010/main" val="37322551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9" name="Symbol zastępczy zawartości 8"/>
          <p:cNvSpPr>
            <a:spLocks noGrp="1"/>
          </p:cNvSpPr>
          <p:nvPr>
            <p:ph sz="quarter" idx="1"/>
          </p:nvPr>
        </p:nvSpPr>
        <p:spPr>
          <a:xfrm>
            <a:off x="457200" y="1600200"/>
            <a:ext cx="3657600" cy="45720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11" name="Symbol zastępczy zawartości 10"/>
          <p:cNvSpPr>
            <a:spLocks noGrp="1"/>
          </p:cNvSpPr>
          <p:nvPr>
            <p:ph sz="quarter" idx="2"/>
          </p:nvPr>
        </p:nvSpPr>
        <p:spPr>
          <a:xfrm>
            <a:off x="4270248" y="1600200"/>
            <a:ext cx="3657600" cy="45720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p:cNvSpPr>
            <a:spLocks noGrp="1"/>
          </p:cNvSpPr>
          <p:nvPr>
            <p:ph type="dt" sz="half" idx="10"/>
          </p:nvPr>
        </p:nvSpPr>
        <p:spPr/>
        <p:txBody>
          <a:bodyPr/>
          <a:lstStyle>
            <a:lvl1pPr>
              <a:defRPr/>
            </a:lvl1pPr>
          </a:lstStyle>
          <a:p>
            <a:pPr>
              <a:defRPr/>
            </a:pPr>
            <a:fld id="{0DC40512-5430-4AB4-927A-99A4DE1A8A30}" type="datetimeFigureOut">
              <a:rPr lang="en-US"/>
              <a:pPr>
                <a:defRPr/>
              </a:pPr>
              <a:t>4/3/2017</a:t>
            </a:fld>
            <a:endParaRPr lang="en-US"/>
          </a:p>
        </p:txBody>
      </p:sp>
      <p:sp>
        <p:nvSpPr>
          <p:cNvPr id="6" name="Symbol zastępczy stopki 5"/>
          <p:cNvSpPr>
            <a:spLocks noGrp="1"/>
          </p:cNvSpPr>
          <p:nvPr>
            <p:ph type="ftr" sz="quarter" idx="11"/>
          </p:nvPr>
        </p:nvSpPr>
        <p:spPr/>
        <p:txBody>
          <a:bodyPr/>
          <a:lstStyle>
            <a:lvl1pPr algn="l">
              <a:defRPr sz="1200">
                <a:solidFill>
                  <a:schemeClr val="tx2"/>
                </a:solidFill>
              </a:defRPr>
            </a:lvl1pPr>
          </a:lstStyle>
          <a:p>
            <a:pPr>
              <a:defRPr/>
            </a:pPr>
            <a:endParaRPr lang="en-US"/>
          </a:p>
        </p:txBody>
      </p:sp>
      <p:sp>
        <p:nvSpPr>
          <p:cNvPr id="7" name="Symbol zastępczy numeru slajdu 6"/>
          <p:cNvSpPr>
            <a:spLocks noGrp="1"/>
          </p:cNvSpPr>
          <p:nvPr>
            <p:ph type="sldNum" sz="quarter" idx="12"/>
          </p:nvPr>
        </p:nvSpPr>
        <p:spPr/>
        <p:txBody>
          <a:bodyPr/>
          <a:lstStyle>
            <a:lvl1pPr>
              <a:defRPr/>
            </a:lvl1pPr>
          </a:lstStyle>
          <a:p>
            <a:pPr>
              <a:defRPr/>
            </a:pPr>
            <a:fld id="{92C4FF4D-7427-4B0F-A978-43E1CC2E3D8E}" type="slidenum">
              <a:rPr lang="en-US"/>
              <a:pPr>
                <a:defRPr/>
              </a:pPr>
              <a:t>‹#›</a:t>
            </a:fld>
            <a:endParaRPr lang="en-US"/>
          </a:p>
        </p:txBody>
      </p:sp>
    </p:spTree>
    <p:extLst>
      <p:ext uri="{BB962C8B-B14F-4D97-AF65-F5344CB8AC3E}">
        <p14:creationId xmlns:p14="http://schemas.microsoft.com/office/powerpoint/2010/main" val="132591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daty 5"/>
          <p:cNvSpPr>
            <a:spLocks noGrp="1"/>
          </p:cNvSpPr>
          <p:nvPr>
            <p:ph type="dt" sz="half" idx="10"/>
          </p:nvPr>
        </p:nvSpPr>
        <p:spPr/>
        <p:txBody>
          <a:bodyPr rtlCol="0"/>
          <a:lstStyle>
            <a:lvl1pPr>
              <a:defRPr/>
            </a:lvl1pPr>
          </a:lstStyle>
          <a:p>
            <a:pPr>
              <a:defRPr/>
            </a:pPr>
            <a:fld id="{0822710A-0926-4BA9-B86B-FA80D006647F}" type="datetimeFigureOut">
              <a:rPr lang="en-US"/>
              <a:pPr>
                <a:defRPr/>
              </a:pPr>
              <a:t>4/3/2017</a:t>
            </a:fld>
            <a:endParaRPr lang="en-US"/>
          </a:p>
        </p:txBody>
      </p:sp>
      <p:sp>
        <p:nvSpPr>
          <p:cNvPr id="4" name="Symbol zastępczy numeru slajdu 6"/>
          <p:cNvSpPr>
            <a:spLocks noGrp="1"/>
          </p:cNvSpPr>
          <p:nvPr>
            <p:ph type="sldNum" sz="quarter" idx="11"/>
          </p:nvPr>
        </p:nvSpPr>
        <p:spPr/>
        <p:txBody>
          <a:bodyPr rtlCol="0"/>
          <a:lstStyle>
            <a:lvl1pPr>
              <a:defRPr/>
            </a:lvl1pPr>
          </a:lstStyle>
          <a:p>
            <a:pPr>
              <a:defRPr/>
            </a:pPr>
            <a:fld id="{BFCD7CDC-9F7C-44B4-B8AE-4490A7CB2892}" type="slidenum">
              <a:rPr lang="en-US"/>
              <a:pPr>
                <a:defRPr/>
              </a:pPr>
              <a:t>‹#›</a:t>
            </a:fld>
            <a:endParaRPr lang="en-US"/>
          </a:p>
        </p:txBody>
      </p:sp>
      <p:sp>
        <p:nvSpPr>
          <p:cNvPr id="5" name="Symbol zastępczy stopki 7"/>
          <p:cNvSpPr>
            <a:spLocks noGrp="1"/>
          </p:cNvSpPr>
          <p:nvPr>
            <p:ph type="ftr" sz="quarter" idx="12"/>
          </p:nvPr>
        </p:nvSpPr>
        <p:spPr/>
        <p:txBody>
          <a:bodyPr rtlCol="0"/>
          <a:lstStyle>
            <a:lvl1pPr algn="l">
              <a:defRPr sz="1200">
                <a:solidFill>
                  <a:schemeClr val="tx2"/>
                </a:solidFill>
              </a:defRPr>
            </a:lvl1pPr>
          </a:lstStyle>
          <a:p>
            <a:pPr>
              <a:defRPr/>
            </a:pPr>
            <a:endParaRPr lang="en-US"/>
          </a:p>
        </p:txBody>
      </p:sp>
    </p:spTree>
    <p:extLst>
      <p:ext uri="{BB962C8B-B14F-4D97-AF65-F5344CB8AC3E}">
        <p14:creationId xmlns:p14="http://schemas.microsoft.com/office/powerpoint/2010/main" val="379956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lvl1pPr>
              <a:defRPr/>
            </a:lvl1pPr>
          </a:lstStyle>
          <a:p>
            <a:pPr>
              <a:defRPr/>
            </a:pPr>
            <a:fld id="{9C7190F1-178F-40A7-85DC-FCEBC5D8092E}" type="datetimeFigureOut">
              <a:rPr lang="en-US"/>
              <a:pPr>
                <a:defRPr/>
              </a:pPr>
              <a:t>4/3/2017</a:t>
            </a:fld>
            <a:endParaRPr lang="en-US"/>
          </a:p>
        </p:txBody>
      </p:sp>
      <p:sp>
        <p:nvSpPr>
          <p:cNvPr id="3" name="Symbol zastępczy stopki 2"/>
          <p:cNvSpPr>
            <a:spLocks noGrp="1"/>
          </p:cNvSpPr>
          <p:nvPr>
            <p:ph type="ftr" sz="quarter" idx="11"/>
          </p:nvPr>
        </p:nvSpPr>
        <p:spPr/>
        <p:txBody>
          <a:bodyPr/>
          <a:lstStyle>
            <a:lvl1pPr algn="l">
              <a:defRPr sz="1200">
                <a:solidFill>
                  <a:schemeClr val="tx2"/>
                </a:solidFill>
              </a:defRPr>
            </a:lvl1pPr>
          </a:lstStyle>
          <a:p>
            <a:pPr>
              <a:defRPr/>
            </a:pPr>
            <a:endParaRPr lang="en-US"/>
          </a:p>
        </p:txBody>
      </p:sp>
      <p:sp>
        <p:nvSpPr>
          <p:cNvPr id="4" name="Symbol zastępczy numeru slajdu 3"/>
          <p:cNvSpPr>
            <a:spLocks noGrp="1"/>
          </p:cNvSpPr>
          <p:nvPr>
            <p:ph type="sldNum" sz="quarter" idx="12"/>
          </p:nvPr>
        </p:nvSpPr>
        <p:spPr/>
        <p:txBody>
          <a:bodyPr/>
          <a:lstStyle>
            <a:lvl1pPr>
              <a:defRPr/>
            </a:lvl1pPr>
          </a:lstStyle>
          <a:p>
            <a:pPr>
              <a:defRPr/>
            </a:pPr>
            <a:fld id="{BD8986CF-B6BA-4438-930A-355B8E9129F9}" type="slidenum">
              <a:rPr lang="en-US"/>
              <a:pPr>
                <a:defRPr/>
              </a:pPr>
              <a:t>‹#›</a:t>
            </a:fld>
            <a:endParaRPr lang="en-US"/>
          </a:p>
        </p:txBody>
      </p:sp>
    </p:spTree>
    <p:extLst>
      <p:ext uri="{BB962C8B-B14F-4D97-AF65-F5344CB8AC3E}">
        <p14:creationId xmlns:p14="http://schemas.microsoft.com/office/powerpoint/2010/main" val="361197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5" name="Łącznik prosty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b="0" dirty="0">
              <a:latin typeface="+mn-lt"/>
              <a:cs typeface="+mn-cs"/>
            </a:endParaRPr>
          </a:p>
        </p:txBody>
      </p:sp>
      <p:sp>
        <p:nvSpPr>
          <p:cNvPr id="6" name="Łącznik prosty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dirty="0">
              <a:latin typeface="+mn-lt"/>
              <a:cs typeface="+mn-cs"/>
            </a:endParaRPr>
          </a:p>
        </p:txBody>
      </p:sp>
      <p:sp>
        <p:nvSpPr>
          <p:cNvPr id="7" name="Łącznik prosty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 name="Łącznik prosty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9" name="Prostokąt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0" name="Łącznik prosty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11" name="Elipsa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2" name="Tytuł 1"/>
          <p:cNvSpPr>
            <a:spLocks noGrp="1"/>
          </p:cNvSpPr>
          <p:nvPr>
            <p:ph type="title"/>
          </p:nvPr>
        </p:nvSpPr>
        <p:spPr>
          <a:xfrm rot="5400000">
            <a:off x="3371850" y="3200400"/>
            <a:ext cx="6309360" cy="457200"/>
          </a:xfrm>
        </p:spPr>
        <p:txBody>
          <a:bodyPr/>
          <a:lstStyle>
            <a:lvl1pPr algn="l">
              <a:buNone/>
              <a:defRPr sz="2000" b="1" cap="small" baseline="0"/>
            </a:lvl1pPr>
          </a:lstStyle>
          <a:p>
            <a:r>
              <a:rPr lang="pl-PL"/>
              <a:t>Kliknij, aby edytować styl</a:t>
            </a:r>
            <a:endParaRPr lang="en-US"/>
          </a:p>
        </p:txBody>
      </p:sp>
      <p:sp>
        <p:nvSpPr>
          <p:cNvPr id="3" name="Symbol zastępczy tekst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pl-PL"/>
              <a:t>Kliknij, aby edytować style wzorca tekstu</a:t>
            </a:r>
          </a:p>
        </p:txBody>
      </p:sp>
      <p:sp>
        <p:nvSpPr>
          <p:cNvPr id="18" name="Symbol zastępczy zawartości 17"/>
          <p:cNvSpPr>
            <a:spLocks noGrp="1"/>
          </p:cNvSpPr>
          <p:nvPr>
            <p:ph sz="quarter" idx="1"/>
          </p:nvPr>
        </p:nvSpPr>
        <p:spPr>
          <a:xfrm>
            <a:off x="304800" y="274320"/>
            <a:ext cx="5638800" cy="632764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12" name="Symbol zastępczy daty 20"/>
          <p:cNvSpPr>
            <a:spLocks noGrp="1"/>
          </p:cNvSpPr>
          <p:nvPr>
            <p:ph type="dt" sz="half" idx="10"/>
          </p:nvPr>
        </p:nvSpPr>
        <p:spPr/>
        <p:txBody>
          <a:bodyPr rtlCol="0"/>
          <a:lstStyle>
            <a:lvl1pPr>
              <a:defRPr/>
            </a:lvl1pPr>
          </a:lstStyle>
          <a:p>
            <a:pPr>
              <a:defRPr/>
            </a:pPr>
            <a:fld id="{04CC7085-B0FA-4070-90BF-B97530DF8358}" type="datetimeFigureOut">
              <a:rPr lang="en-US"/>
              <a:pPr>
                <a:defRPr/>
              </a:pPr>
              <a:t>4/3/2017</a:t>
            </a:fld>
            <a:endParaRPr lang="en-US"/>
          </a:p>
        </p:txBody>
      </p:sp>
      <p:sp>
        <p:nvSpPr>
          <p:cNvPr id="13" name="Symbol zastępczy numeru slajdu 21"/>
          <p:cNvSpPr>
            <a:spLocks noGrp="1"/>
          </p:cNvSpPr>
          <p:nvPr>
            <p:ph type="sldNum" sz="quarter" idx="11"/>
          </p:nvPr>
        </p:nvSpPr>
        <p:spPr/>
        <p:txBody>
          <a:bodyPr rtlCol="0"/>
          <a:lstStyle>
            <a:lvl1pPr>
              <a:defRPr/>
            </a:lvl1pPr>
          </a:lstStyle>
          <a:p>
            <a:pPr>
              <a:defRPr/>
            </a:pPr>
            <a:fld id="{6CA66EEE-7B4E-4F1A-8189-05216E83D1EB}" type="slidenum">
              <a:rPr lang="en-US"/>
              <a:pPr>
                <a:defRPr/>
              </a:pPr>
              <a:t>‹#›</a:t>
            </a:fld>
            <a:endParaRPr lang="en-US"/>
          </a:p>
        </p:txBody>
      </p:sp>
      <p:sp>
        <p:nvSpPr>
          <p:cNvPr id="14" name="Symbol zastępczy stopki 22"/>
          <p:cNvSpPr>
            <a:spLocks noGrp="1"/>
          </p:cNvSpPr>
          <p:nvPr>
            <p:ph type="ftr" sz="quarter" idx="12"/>
          </p:nvPr>
        </p:nvSpPr>
        <p:spPr/>
        <p:txBody>
          <a:bodyPr rtlCol="0"/>
          <a:lstStyle>
            <a:lvl1pPr algn="l">
              <a:defRPr sz="1200">
                <a:solidFill>
                  <a:schemeClr val="tx2"/>
                </a:solidFill>
              </a:defRPr>
            </a:lvl1pPr>
          </a:lstStyle>
          <a:p>
            <a:pPr>
              <a:defRPr/>
            </a:pPr>
            <a:endParaRPr lang="en-US"/>
          </a:p>
        </p:txBody>
      </p:sp>
    </p:spTree>
    <p:extLst>
      <p:ext uri="{BB962C8B-B14F-4D97-AF65-F5344CB8AC3E}">
        <p14:creationId xmlns:p14="http://schemas.microsoft.com/office/powerpoint/2010/main" val="83839060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5" name="Łącznik prosty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6" name="Elipsa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7" name="Łącznik prosty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 name="Prostokąt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9" name="Łącznik prosty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10" name="Łącznik prosty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dirty="0">
              <a:latin typeface="+mn-lt"/>
              <a:cs typeface="+mn-cs"/>
            </a:endParaRPr>
          </a:p>
        </p:txBody>
      </p:sp>
      <p:sp>
        <p:nvSpPr>
          <p:cNvPr id="11" name="Łącznik prosty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2" name="Tytuł 1"/>
          <p:cNvSpPr>
            <a:spLocks noGrp="1"/>
          </p:cNvSpPr>
          <p:nvPr>
            <p:ph type="title"/>
          </p:nvPr>
        </p:nvSpPr>
        <p:spPr>
          <a:xfrm rot="5400000">
            <a:off x="3350133" y="3200400"/>
            <a:ext cx="6309360" cy="457200"/>
          </a:xfrm>
        </p:spPr>
        <p:txBody>
          <a:bodyPr/>
          <a:lstStyle>
            <a:lvl1pPr algn="l">
              <a:buNone/>
              <a:defRPr sz="2000" b="1"/>
            </a:lvl1pPr>
          </a:lstStyle>
          <a:p>
            <a:r>
              <a:rPr lang="pl-PL"/>
              <a:t>Kliknij, aby edytować styl</a:t>
            </a:r>
            <a:endParaRPr lang="en-US"/>
          </a:p>
        </p:txBody>
      </p:sp>
      <p:sp>
        <p:nvSpPr>
          <p:cNvPr id="3" name="Symbol zastępczy obraz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pl-PL" noProof="0"/>
              <a:t>Kliknij ikonę, aby dodać obraz</a:t>
            </a:r>
            <a:endParaRPr lang="en-US" noProof="0" dirty="0"/>
          </a:p>
        </p:txBody>
      </p:sp>
      <p:sp>
        <p:nvSpPr>
          <p:cNvPr id="4" name="Symbol zastępczy tekstu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pl-PL"/>
              <a:t>Kliknij, aby edytować style wzorca tekstu</a:t>
            </a:r>
          </a:p>
        </p:txBody>
      </p:sp>
      <p:sp>
        <p:nvSpPr>
          <p:cNvPr id="12" name="Symbol zastępczy daty 16"/>
          <p:cNvSpPr>
            <a:spLocks noGrp="1"/>
          </p:cNvSpPr>
          <p:nvPr>
            <p:ph type="dt" sz="half" idx="10"/>
          </p:nvPr>
        </p:nvSpPr>
        <p:spPr/>
        <p:txBody>
          <a:bodyPr rtlCol="0"/>
          <a:lstStyle>
            <a:lvl1pPr>
              <a:defRPr/>
            </a:lvl1pPr>
          </a:lstStyle>
          <a:p>
            <a:pPr>
              <a:defRPr/>
            </a:pPr>
            <a:fld id="{B39C51D8-1647-49EF-803B-DD58A9401CA0}" type="datetimeFigureOut">
              <a:rPr lang="en-US"/>
              <a:pPr>
                <a:defRPr/>
              </a:pPr>
              <a:t>4/3/2017</a:t>
            </a:fld>
            <a:endParaRPr lang="en-US">
              <a:solidFill>
                <a:schemeClr val="tx1"/>
              </a:solidFill>
            </a:endParaRPr>
          </a:p>
        </p:txBody>
      </p:sp>
      <p:sp>
        <p:nvSpPr>
          <p:cNvPr id="13" name="Symbol zastępczy numeru slajdu 17"/>
          <p:cNvSpPr>
            <a:spLocks noGrp="1"/>
          </p:cNvSpPr>
          <p:nvPr>
            <p:ph type="sldNum" sz="quarter" idx="11"/>
          </p:nvPr>
        </p:nvSpPr>
        <p:spPr/>
        <p:txBody>
          <a:bodyPr rtlCol="0"/>
          <a:lstStyle>
            <a:lvl1pPr>
              <a:defRPr/>
            </a:lvl1pPr>
          </a:lstStyle>
          <a:p>
            <a:pPr>
              <a:defRPr/>
            </a:pPr>
            <a:fld id="{96D91411-E8DC-41FB-B246-20C846527D49}" type="slidenum">
              <a:rPr lang="en-US"/>
              <a:pPr>
                <a:defRPr/>
              </a:pPr>
              <a:t>‹#›</a:t>
            </a:fld>
            <a:endParaRPr lang="en-US">
              <a:solidFill>
                <a:schemeClr val="tx1"/>
              </a:solidFill>
            </a:endParaRPr>
          </a:p>
        </p:txBody>
      </p:sp>
      <p:sp>
        <p:nvSpPr>
          <p:cNvPr id="14" name="Symbol zastępczy stopki 20"/>
          <p:cNvSpPr>
            <a:spLocks noGrp="1"/>
          </p:cNvSpPr>
          <p:nvPr>
            <p:ph type="ftr" sz="quarter" idx="12"/>
          </p:nvPr>
        </p:nvSpPr>
        <p:spPr/>
        <p:txBody>
          <a:bodyPr rtlCol="0"/>
          <a:lstStyle>
            <a:lvl1pPr algn="l">
              <a:defRPr sz="1200"/>
            </a:lvl1pPr>
          </a:lstStyle>
          <a:p>
            <a:pPr>
              <a:defRPr/>
            </a:pPr>
            <a:endParaRPr lang="en-US"/>
          </a:p>
        </p:txBody>
      </p:sp>
    </p:spTree>
    <p:extLst>
      <p:ext uri="{BB962C8B-B14F-4D97-AF65-F5344CB8AC3E}">
        <p14:creationId xmlns:p14="http://schemas.microsoft.com/office/powerpoint/2010/main" val="24983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10"/>
          </p:nvPr>
        </p:nvSpPr>
        <p:spPr/>
        <p:txBody>
          <a:bodyPr/>
          <a:lstStyle>
            <a:lvl1pPr>
              <a:defRPr/>
            </a:lvl1pPr>
          </a:lstStyle>
          <a:p>
            <a:pPr>
              <a:defRPr/>
            </a:pPr>
            <a:fld id="{7686E691-BB8B-4BB1-BFF2-EB59FEA8C3C7}" type="datetimeFigureOut">
              <a:rPr lang="en-US"/>
              <a:pPr>
                <a:defRPr/>
              </a:pPr>
              <a:t>4/3/2017</a:t>
            </a:fld>
            <a:endParaRPr lang="en-US"/>
          </a:p>
        </p:txBody>
      </p:sp>
      <p:sp>
        <p:nvSpPr>
          <p:cNvPr id="5" name="Symbol zastępczy stopki 4"/>
          <p:cNvSpPr>
            <a:spLocks noGrp="1"/>
          </p:cNvSpPr>
          <p:nvPr>
            <p:ph type="ftr" sz="quarter" idx="11"/>
          </p:nvPr>
        </p:nvSpPr>
        <p:spPr/>
        <p:txBody>
          <a:bodyPr/>
          <a:lstStyle>
            <a:lvl1pPr algn="l">
              <a:defRPr sz="1200">
                <a:solidFill>
                  <a:schemeClr val="tx2"/>
                </a:solidFill>
              </a:defRPr>
            </a:lvl1pPr>
          </a:lstStyle>
          <a:p>
            <a:pPr>
              <a:defRPr/>
            </a:pPr>
            <a:endParaRPr lang="en-US"/>
          </a:p>
        </p:txBody>
      </p:sp>
      <p:sp>
        <p:nvSpPr>
          <p:cNvPr id="6" name="Symbol zastępczy numeru slajdu 5"/>
          <p:cNvSpPr>
            <a:spLocks noGrp="1"/>
          </p:cNvSpPr>
          <p:nvPr>
            <p:ph type="sldNum" sz="quarter" idx="12"/>
          </p:nvPr>
        </p:nvSpPr>
        <p:spPr/>
        <p:txBody>
          <a:bodyPr/>
          <a:lstStyle>
            <a:lvl1pPr>
              <a:defRPr/>
            </a:lvl1pPr>
          </a:lstStyle>
          <a:p>
            <a:pPr>
              <a:defRPr/>
            </a:pPr>
            <a:fld id="{3DE2E94D-2114-4128-8320-5BBB74F5A403}" type="slidenum">
              <a:rPr lang="en-US"/>
              <a:pPr>
                <a:defRPr/>
              </a:pPr>
              <a:t>‹#›</a:t>
            </a:fld>
            <a:endParaRPr lang="en-US"/>
          </a:p>
        </p:txBody>
      </p:sp>
    </p:spTree>
    <p:extLst>
      <p:ext uri="{BB962C8B-B14F-4D97-AF65-F5344CB8AC3E}">
        <p14:creationId xmlns:p14="http://schemas.microsoft.com/office/powerpoint/2010/main" val="23406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Łącznik prosty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b="0" dirty="0">
              <a:latin typeface="+mn-lt"/>
              <a:cs typeface="+mn-cs"/>
            </a:endParaRPr>
          </a:p>
        </p:txBody>
      </p:sp>
      <p:sp>
        <p:nvSpPr>
          <p:cNvPr id="22" name="Symbol zastępczy tytułu 21"/>
          <p:cNvSpPr>
            <a:spLocks noGrp="1"/>
          </p:cNvSpPr>
          <p:nvPr>
            <p:ph type="title"/>
          </p:nvPr>
        </p:nvSpPr>
        <p:spPr>
          <a:xfrm>
            <a:off x="457200" y="274638"/>
            <a:ext cx="7467600" cy="1143000"/>
          </a:xfrm>
          <a:prstGeom prst="rect">
            <a:avLst/>
          </a:prstGeom>
        </p:spPr>
        <p:txBody>
          <a:bodyPr vert="horz" anchor="b">
            <a:normAutofit/>
          </a:bodyPr>
          <a:lstStyle/>
          <a:p>
            <a:r>
              <a:rPr lang="pl-PL"/>
              <a:t>Kliknij, aby edytować styl</a:t>
            </a:r>
            <a:endParaRPr lang="en-US"/>
          </a:p>
        </p:txBody>
      </p:sp>
      <p:sp>
        <p:nvSpPr>
          <p:cNvPr id="1028" name="Symbol zastępczy tekstu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en-US"/>
              <a:t>Kliknij, aby edytować style wzorca tekstu</a:t>
            </a:r>
          </a:p>
          <a:p>
            <a:pPr lvl="1"/>
            <a:r>
              <a:rPr lang="pl-PL" altLang="en-US"/>
              <a:t>Drugi poziom</a:t>
            </a:r>
          </a:p>
          <a:p>
            <a:pPr lvl="2"/>
            <a:r>
              <a:rPr lang="pl-PL" altLang="en-US"/>
              <a:t>Trzeci poziom</a:t>
            </a:r>
          </a:p>
          <a:p>
            <a:pPr lvl="3"/>
            <a:r>
              <a:rPr lang="pl-PL" altLang="en-US"/>
              <a:t>Czwarty poziom</a:t>
            </a:r>
          </a:p>
          <a:p>
            <a:pPr lvl="4"/>
            <a:r>
              <a:rPr lang="pl-PL" altLang="en-US"/>
              <a:t>Piąty poziom</a:t>
            </a:r>
            <a:endParaRPr lang="en-US" altLang="en-US"/>
          </a:p>
        </p:txBody>
      </p:sp>
      <p:sp>
        <p:nvSpPr>
          <p:cNvPr id="14" name="Symbol zastępczy daty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b="0">
                <a:solidFill>
                  <a:schemeClr val="tx2"/>
                </a:solidFill>
                <a:latin typeface="+mn-lt"/>
                <a:cs typeface="+mn-cs"/>
              </a:defRPr>
            </a:lvl1pPr>
          </a:lstStyle>
          <a:p>
            <a:pPr>
              <a:defRPr/>
            </a:pPr>
            <a:fld id="{AA482A71-F224-40BD-AD73-26CCDE0B782B}" type="datetimeFigureOut">
              <a:rPr lang="en-US"/>
              <a:pPr>
                <a:defRPr/>
              </a:pPr>
              <a:t>4/3/2017</a:t>
            </a:fld>
            <a:endParaRPr lang="en-US" sz="1000" dirty="0">
              <a:solidFill>
                <a:schemeClr val="tx1"/>
              </a:solidFill>
            </a:endParaRPr>
          </a:p>
        </p:txBody>
      </p:sp>
      <p:sp>
        <p:nvSpPr>
          <p:cNvPr id="3" name="Symbol zastępczy stopki 2"/>
          <p:cNvSpPr>
            <a:spLocks noGrp="1"/>
          </p:cNvSpPr>
          <p:nvPr>
            <p:ph type="ftr" sz="quarter" idx="3"/>
          </p:nvPr>
        </p:nvSpPr>
        <p:spPr>
          <a:xfrm rot="5400000">
            <a:off x="6989763" y="3736975"/>
            <a:ext cx="3200400" cy="365125"/>
          </a:xfrm>
          <a:prstGeom prst="rect">
            <a:avLst/>
          </a:prstGeom>
        </p:spPr>
        <p:txBody>
          <a:bodyPr vert="horz" anchor="ctr" anchorCtr="0"/>
          <a:lstStyle>
            <a:lvl1pPr algn="r" eaLnBrk="1" fontAlgn="auto" latinLnBrk="0" hangingPunct="1">
              <a:spcBef>
                <a:spcPts val="0"/>
              </a:spcBef>
              <a:spcAft>
                <a:spcPts val="0"/>
              </a:spcAft>
              <a:defRPr kumimoji="0" sz="1000" b="0">
                <a:solidFill>
                  <a:schemeClr val="tx1"/>
                </a:solidFill>
                <a:latin typeface="+mn-lt"/>
                <a:cs typeface="+mn-cs"/>
              </a:defRPr>
            </a:lvl1pPr>
          </a:lstStyle>
          <a:p>
            <a:pPr>
              <a:defRPr/>
            </a:pPr>
            <a:endParaRPr lang="en-US"/>
          </a:p>
        </p:txBody>
      </p:sp>
      <p:sp>
        <p:nvSpPr>
          <p:cNvPr id="7" name="Łącznik prosty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b="0">
              <a:latin typeface="+mn-lt"/>
              <a:cs typeface="+mn-cs"/>
            </a:endParaRPr>
          </a:p>
        </p:txBody>
      </p:sp>
      <p:sp>
        <p:nvSpPr>
          <p:cNvPr id="1032" name="Łącznik prosty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10" name="Prostokąt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034" name="Łącznik prosty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12" name="Elipsa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b="0" dirty="0"/>
          </a:p>
        </p:txBody>
      </p:sp>
      <p:sp>
        <p:nvSpPr>
          <p:cNvPr id="23" name="Symbol zastępczy numeru slajdu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52EEC3BC-65CB-4B82-90B1-E8725B1E51B4}" type="slidenum">
              <a:rPr lang="en-US"/>
              <a:pPr>
                <a:def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4899" r:id="rId1"/>
    <p:sldLayoutId id="2147484900" r:id="rId2"/>
    <p:sldLayoutId id="2147484901" r:id="rId3"/>
    <p:sldLayoutId id="2147484902" r:id="rId4"/>
    <p:sldLayoutId id="2147484903" r:id="rId5"/>
    <p:sldLayoutId id="2147484904" r:id="rId6"/>
    <p:sldLayoutId id="2147484905" r:id="rId7"/>
    <p:sldLayoutId id="2147484906" r:id="rId8"/>
    <p:sldLayoutId id="2147484907" r:id="rId9"/>
    <p:sldLayoutId id="2147484908" r:id="rId10"/>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ytuł 1"/>
          <p:cNvSpPr>
            <a:spLocks noGrp="1"/>
          </p:cNvSpPr>
          <p:nvPr>
            <p:ph type="ctrTitle"/>
          </p:nvPr>
        </p:nvSpPr>
        <p:spPr bwMode="auto">
          <a:xfrm>
            <a:off x="2274888" y="454025"/>
            <a:ext cx="6172200" cy="1893888"/>
          </a:xfrm>
        </p:spPr>
        <p:txBody>
          <a:bodyPr wrap="square" lIns="91440" tIns="45720" rIns="91440" bIns="45720" numCol="1" anchorCtr="0" compatLnSpc="1">
            <a:prstTxWarp prst="textNoShape">
              <a:avLst/>
            </a:prstTxWarp>
          </a:bodyPr>
          <a:lstStyle/>
          <a:p>
            <a:pPr algn="ctr">
              <a:buClr>
                <a:srgbClr val="C00000"/>
              </a:buClr>
              <a:defRPr/>
            </a:pPr>
            <a:r>
              <a:rPr lang="pl-PL" altLang="en-US" sz="4400" cap="none" dirty="0">
                <a:latin typeface="+mn-lt"/>
              </a:rPr>
              <a:t>EPISTEMOLOGIA</a:t>
            </a:r>
            <a:br>
              <a:rPr lang="pl-PL" altLang="en-US" sz="4400" cap="none" dirty="0">
                <a:latin typeface="+mn-lt"/>
              </a:rPr>
            </a:br>
            <a:r>
              <a:rPr lang="pl-PL" altLang="en-US" sz="2800" cap="none">
                <a:latin typeface="+mn-lt"/>
              </a:rPr>
              <a:t>lato 2016/2017</a:t>
            </a:r>
            <a:endParaRPr lang="pl-PL" altLang="en-US" sz="2800" cap="none" dirty="0">
              <a:latin typeface="+mn-lt"/>
            </a:endParaRPr>
          </a:p>
        </p:txBody>
      </p:sp>
      <p:sp>
        <p:nvSpPr>
          <p:cNvPr id="12291" name="Podtytuł 2"/>
          <p:cNvSpPr>
            <a:spLocks noGrp="1"/>
          </p:cNvSpPr>
          <p:nvPr>
            <p:ph type="subTitle" idx="1"/>
          </p:nvPr>
        </p:nvSpPr>
        <p:spPr>
          <a:xfrm>
            <a:off x="2308225" y="3038475"/>
            <a:ext cx="6172200" cy="1371600"/>
          </a:xfrm>
        </p:spPr>
        <p:txBody>
          <a:bodyPr/>
          <a:lstStyle/>
          <a:p>
            <a:pPr eaLnBrk="1" hangingPunct="1">
              <a:buClr>
                <a:srgbClr val="C00000"/>
              </a:buClr>
            </a:pPr>
            <a:endParaRPr lang="pl-PL" altLang="en-US" sz="2000"/>
          </a:p>
          <a:p>
            <a:pPr eaLnBrk="1" hangingPunct="1">
              <a:buClr>
                <a:srgbClr val="C00000"/>
              </a:buClr>
            </a:pPr>
            <a:endParaRPr lang="pl-PL" altLang="en-US" sz="2800"/>
          </a:p>
        </p:txBody>
      </p:sp>
      <p:sp>
        <p:nvSpPr>
          <p:cNvPr id="12292" name="AutoShape 7" descr="data:image/jpeg;base64,/9j/4AAQSkZJRgABAQAAAQABAAD/2wCEAAkGBxASEhUUERMUFBQXGRUYFxUYFRkYGBkYFxgXFxsUFhYYKCggGBolHxMYITIhJSkrLi4uFyAzODMsNykuLjABCgoKDg0OGxAQGzIkICYsLCwtLDQsNywvNC0sNCwtLDIsLCwsLC8sLCwsLDQsLCwvLCwsLCwtLDQsLCwsLCwsNP/AABEIAP8AxQMBEQACEQEDEQH/xAAbAAEAAQUBAAAAAAAAAAAAAAAABQECAwQGB//EAEQQAAEEAAMDBgsFBwQCAwAAAAEAAgMRBBIhBTFBBhMiUWGRFBYyUlNUcYGS0dIVQpOhowcjYnKiscEXM0PwNLJEguH/xAAbAQEAAgMBAQAAAAAAAAAAAAAAAQIDBAUGB//EADgRAAIAAwMKBAUEAgMBAAAAAAABAgMRBFGREhMUFSExUqHR8AVBYYEiU3HB4RaSsfEjMgZCQzP/2gAMAwEAAhEDEQA/APcUAQBAEAQBAEAQBAEBixOIZG0vkc1jBqXOIa0DrJOgUVJSbdEQruWezx/zj3MkI9xDaKx5+XxLE214fan/AOcWBTx02f6f9OT6VGkSuJE6utXy3gPHTZ/p/wBOT6U0iVxIautXy3gPHTZ/p/05PpTSJXEhq61fLeA8dNn+n/Tk+lNIlcSGrrV8t4Dx02f6f9OT6U0iVxIautXy3gPHTZ/p/wBOT6U0iVxIautXy3gbGC5UYGVwYydmY6BrrYSepucDMewK0M2CJ0TRim2SfKVY4GlfTZiTCyGuEAQBAEAQBAEAQBAEAUAIAgCAo40LQHjvKnbjsXMTZ5lhIibemmnOkcXHgeAPCzfJtc9xxZK3I9p4NYIZMpTol8UW36Lyx88CHWodsIAgCAIAgCAo5oIoix1IGk1Rno37O9vvkBw8zi5zADG4m3OZuIcd5LTWp3hw3myuvZZzmQ0e9HiPGLArNNUUH+sXJ+a6fg7ZbZxwgCAIAgCAIAgCAIAoAQBAEBFcqJzHhJnN0IY8g9tFG6EwrKaR4wxoAAGgAAHuXnj6cVQGnNjcriK0Gl7tdLF7jo7hr0XaK6gqjWjtGTE1TZ99nX67HsLmY0Fpduo8dN5oH2dvYUcDrQmG0JwuK7td/UtO0G001o5odqQDRBNAcSMuvVYTNsjSYaJ03qv8v7bSjtot1oXXG+2r7Rrw7lObZDtUO2ne2mBVuPHEdfH+ItrtcavL7UzZKtK813WmPoZ8PNmF1W7T2gH/ACqRKjMsuZlqtKd1MqgyExyOlLcbARxL2n2FjjXe0dy27E/8nscTx+GtlTuiX3R7GuueLCAIAgCAIAgCAIAgCgBAEAQGjtzC87BIzzmkd4QHiDA4aO8pttd/MNCuDMgcEThZ9HstoU+TDMXmufngy5UNgIAgBCCgQBAEAQE/yEwhkxjTXRjBcT/E7ogd2b8lv2GB1cfsea/5FPWRBJW+tfssa8j1xdM8qEAQBAEAQBAEAQBAFACAIAgBQHnvLHkc8vM2Gqz5TDoHdvYe3q91a8+zwzfRnS8P8TmWNtUrC96+672nHO2dihocPJ7stf3WloMy9d+x31/yGzcMWC6lPAMV6tL/AEfUmgzL137E/qGzXRYLqPAMV6tL/R9SaDMvXfsP1DZrosF1LJsLiGi3YeWra37m9zg0fe63BNBmXrv2H6hs10WC6l/gGK9Wl/o+pNBmXrv2H6hs10WC6jwDFerS/wBH1JoMy9d+w/UNmuiwXUeAYr1aX+j6k0GZeu/YfqGzXRYLqZ8JsPGSkNbCWfxPqh200m/ZYVobDFX4nsMU7/kUpQ/4oW367Fyb78z0/knyebg4q3vdq5x3k9Z/7wXRghUKyUeXnTo50bmRurZPK5iCAIAgCAIAgCAIAgOYk5c4VrmsdFjQ595WnA4oOdl35QWWasXXWoBIbC5R4fFulbCJQ6EtEgkhkiLS4WG1IBrVGuojrCAl0AQBAWTTNY0ue4NaNS5xAAHWSdyAiXco8F6QHtDHuHuIBBWDSZPGsUZ1ZZz/AOjwZTxkwXn/AKUn0ppUnjWJOiT+B4DxkwXn/pSfSmlSeNYjRJ/A8CJ5Tbbikha3DSNDxNh3HNDIRkZNG5x3DcGk9tVxTSpPGsRok/geBLeMmC8/9KT6U0qTxrEaJP4HgPGTBef+lJ9KaVJ41iNEn8DwHjJgvP8A0pPpTSpPGsRok/geBnwm28JI4NZKzMdzTbCexodRJ9ivBOlxukMSfuY45MyDbFC17EmshjCkBAEAQBAEAQBAEAQHNcozNh52YyNsUjBG6KRskrYS1pe14kjkf0eFFpIum66IByYjmmmlxsoiYJY4Yo445RKMkTpnc4+RoDS4mc6NsADebQHSqAEBRxpAecbZ2o7EyFxP7tpIibwoac6etx4Hg2qqzfn/ABC1OONy4f8AVc331PReHWRQQKZEvifJGkucdQWhAQkIAgCAICjmgiiLHUUTadUQ0mqM67kdtdzrglcXOaMzHE2XM3EE7yWmteIc3ebK9HYLS50FIt6PM+IWVSI6w7mdQt80AgCAIAgCAIAgCAIDkOVbYW4uGXGQPmwwje1pELp2RTFzTnfE0ONuboH0ctEaZkA5GxRHE4qbCQugwcjYA1pidC2Sdpl5yaOFwBaC10TS7KMxZxq0B16gBARfKacx4WZzTRDHUe2ijdFUlKroeesYAABoAAB7AvHHtCqEkZ9mOBsPA1lOltzc48v6RaQejYquo9az51eau5bDXzL8nfzdTNNg3l1h5GjQdXC6zXuNAnNd1pXFVUaSo0WiltutTG3Z8lNuUktrpdKyQzLrrQB1JI16W8HUy5kNxXNRXlG4OUkkvcAN3TdrTgS40dAQK7L3Cky4abEM3FWtS/wGQgAynQHUFwJJbVkg8DqozkNa0JzcTVKmfC4ctLiXZrrieBcb1OnlbhQVYok0ki8EDTbZsKhkNzYkpbioCOLnNPsLHGu9o7l0fC3SdT0f2OZ4rDWRW5o9JXoTzgQBAEAQBAEAQBAEB5/t/lJgcRiY4ztZkMHNvObD4uJmaUObpJKCSwBu4aX0tTVICc5INwgMvg20H43yMwdi24jm/KqsvkZtfbl7EB0igBAaG3cLzuHkZ5zSO8UgPNMLIXNBPlbnDqcNHDvBXkp0tyo3A/I9jJmqbLUa8zKsZlCA1MTgy5wcHlu7TeKHVroe3+6yQx0VKGKKW261Ndmy3j/mOgqsunHrNnytbJuheuqu5q4SikxcRcNmGqMhOmUkgn7rW2Olp5J+I9txnVXd3gTmXTf3ib0EWUV2uPeSa9117liidXUywqioXqCwQG7ydhMmLjA3RgvPYSC1o94L+5dbwqW8qKP2778zjeLzVkwy/fvvyPSF3DhBAEAQBAEAQBAEAQHF7RxO0Y8QT4Lghhgx9OfiSxhOdoa57+ZJY/LfQBI1OugQEvyfbjDJK/ENw8cZbG2OKF5kpzTIZHveWMNnMwZdaycLNgTqgBAUIQHB8peTsscjpsM0ODtXx7rO7MDwdu9tewjTtdjhn7dzv6m7Y7bFZ3TfDd0ObdjXjQ4ecH+Vv1Ll6rnXrH8HWXi0i54fkp4e71ef4W/Umq53pj+BrWR64Dw93q8/wt+pNVzvTH8DWsj1wLZNploswTgW0eS3e4ho+91kJqud6Y/ga1keuBd4e71ef4W/Umq53pj+BrWR64Dw93q8/wALfqTVc70x/A1rI9cB4e71ef4W/Umq53pj+BrWR64GbDuxEpyxYeQE8X0Gjt6JJPs09oV4PCpjfxtJFJni0tL4E2zv+SuwvBmEuOaR+r3dZqu6gB7Au1Llwy4VDDuRw5s2KZE44t7J1ZDGEAQBAEAQBAEAQBAcD+0/AOe2RzsNJiWHCYqOIMjMvNYl7eg8xCzbvJEgByZTdB1oCU5KML8TicQyKSGCRkDQ2SMxOkmZzvOT806nNtr42ZnAF3N9QBIHVKAEAQBAYzAzzR3ICng7PNHcgHg7PNHcgIXla9sUDXCJ0n7/AAgpgaTriYvOI40Pf1KQTXg7PNHcoA8HZ5o7kA8HZ5o7kBcyJo3AD3IC9AFICAIAgCAIAgCAIAgPPXcmdpwE3icTjY7J6GKOHnaOADXXFKe3NGgJnkVjsNI6dkU+LfLHkE0OJc4vhJzEDXo666tJByjVAdSoAQBAQmIxT5nEMcWxNJaXNNOe4aENcPJaNQSNSQdRl6XD8T8Tcl5qV/t5u789792SCCu1lngEPGNp7XDMfe51krgO22n5kX7n1MuSrh4BD6KP4G/JRplo+ZF+59Rkq4eAQ+ij+BvyTTLR8yL9z6jJVwOz4PRR/A35Jplo+ZF+59Rkq4eAQ+ij+BvyTTLR8yL9z6jJVw8Ah9FH8DfkmmWj5kX7n1GSrh4BD6KP4G/JNMtHzIv3PqMlXDwNo/27iPWw5feW+S73grLK8RtMuKqjb9G6rn/ZDgTN7ZeNc+2SUJWVmrRrgd0jQbIBo6G6LSLNWfW2O1w2mXlw+6uZhihoyQW2VCAIAgCAIAgCAIAgPPHbC23MScacLOCbELMZPh4APNLI4c8g6xI9w7EB1XJrDTxMMcmHwmHjbXNsw0jnN45raY4w3huu9VAJlAEBpbaxRigkeNS1riB2gbkqltYNHCwCNjWDXKAL4mhvPad6+ezI3MiccW9uuJtUoZlQGttDnObPN+Vbd1XlzDPlvTNlzVel0ry8nK+Lu7mDREuKBDWM6N0DIA5waXHpktcLoVTSM1USbsLLSXvbw/rnu9KEbTG+fHcGs0AOjNCead0Tb93OZd24DU8TKhk391+lw2mcYnE5q5sBoNF2W76bhoM4oFoabvS9x4VyZdK17wvJKsmxQEALQ6wOeNVR0BLaNCtTx7EcMv4tv0G0k1gAQGrK/JNA8cXOjPsc0vs++Id5Xc8CmNTooPJrmv7ZjmLYT69UYQgCAIAgCAIAgCAICMxO03jEx4eOLPma6SV5dlEbAcraFEvc52gGmgJJ3AwCzZu1nvxE+HljEckQa9pa/O2SGRz2sk3AtdcTgWkaUKJBQEsgCAjOUsLn4aVrd5a6vbSNVVGDXwuIEjGvbue1rh7HC/8AK+eRwOCJwvethtGZVBixObI7L5WV2X20a39qtDSqqCMlxWKacuVrj0TmDOBkyVlzaW05gb+461nUEt7e91bu9hG0sfLjj90N04Bt+S2hq40SS6+rLQLt5JSV594f36DaXTS44GmsjcB96qvpO+7m00DOveTR3IlJa2t9+3fMbTPgpcSXjnGAMLSTusOzGh5RsVW5UjUunwvb36E7SSWEBAaGOdc2HYN+dzz/ACsY5p/OVq7fgctue4/JL+e2Y5j2HSL1ZhCAIAgCAIAgCAIAgOE5R4x8ng+Iiw21YZ8srQ6CKBz2szgGOeOVxY4OLQ9u8jQ2NQgN3kKHF08ksePE7ubDpsYyJhc1ufLHE2E5WsaS4kADWS9b0A65QAgLZGAgg8UBxwmOBeY5Q7wdxLmSAE82XEktfWuWzYPCzdCq4HinhkUyLPSlV+a+6+5lgj8mSLdrYYixPCR1iRnzXnnImp0cLwZlqiv2ph/TRfiN+ajMzOF4Co+1MP6aL8RvzTMzOF4Co+1MP6aL8RvzTMzOF4Co+1MP6aL8RvzTMzOF4Co+1MP6aL8RvzTMzOF4Co+1MP6aL8RvzTMzOF4CphxW3sLGLMrHHgxjg97uwNbr793WQs0qxz5rpDC8NmJDiSMvJ3CyPe7EzDKXANYzzGCyAeGY2ST1mtwC9fYbHDZZWTve9v16IwRRVZ0S3SoQBAEAQBAEAQBAEB5m3Z8EDoZIsbtSOExSRxRtwbnvjaJB+7p2Hc5jBloB4zEBtEjeB1PJHENfzmXE42esn/lYcw5fK/2/3UWa+O+qG69QOjUAIAgMc8DXinAEdqAin8l8GTZib3BAW+KuD9E3uCkDxVwfom9wQEVyl2FgIYWueI4xz2GFuLWjWeOxZ7Ae4oCV8VcH6JvcEA8VcH6JvcEA8VcH6JvcEBsYTYGGjNsjaD7FAJIBAVUgIAgCAIAgCAIAgCA4fb+IxuGxIkm2ngcPC5kjWCWJwF52ENyGZvOPDfviq6tUBv8AI7HCeSeT7RgxpywtyQNyRxBplObJnf0n5jZsWIx1IDqVACAICD23t8RO5uNofJQJs01gO4urUneQ0e8iwTrWi1QyVt2u40rZboLMtu1vcu9xCnb2L89g9ken5kn81ztZzLl37nH11O4Vz6j7dxfpG/hj5prKbcufUa6n8MPPqPt7F+kb+GPmmspty59Rrqfww8+prY/HzTtDJXMc0PjeBk+9E9sjDoeDmDTjuTWU25c+o11P4YefU2ft7F+kb+GPmmspty59Rrqfww8+o+3cX6Rv4Y+aaym3Ln1Gup/DDz6j7exfpG/hj5prKbcufUa6n8MPPqXxco8U02ebkHFuUsPucCQPeCrweJxV+OHZ6GSX41HX/JCqen5r9jqNmbQZOwPZfEFp0c1w3tcOv8joRYIK6sEajhUUO470uZDMhUcLqmbauXCAIAgCAIAgCAIAgOV5SMmixcWJjwvhLRFJFJckMfNgua9rmulcNSRRFURRsZacBKbCxc0mfnMG7C1lomSF+fyrA5pxqqG/zvaoBLIAgMGPxIije925rST7haA89izEZn+W45n/AMztSPYNw7AAvMzpjmRuJnibROc6bFG/P+PI0sVs8ufnYchOUEt0dpn1ujflA0dDl1UQzKKj2kQTaQ0i29opDg5Gh1uc4lhaCHku0sg9Kml1k66VoO1S406ExTIW1Redwjw04Nl4J0JGZ1X0CQBwAp9fzVwRxQ7qBxwbqd7S52BcWBpe7MC52bM7eWvaKo6AZhp2dqjLVa0IUxKKtNn9GN2EnN9Mt8qjmPRFjL0QaeaHHzrVsqBeRbLgXl39gdnPJsvIPD9480QJQBZ8ofvQder2JnFdy+nQZ1LZTkvToU8Ams/vSbz73GukKvLX5XQ4WmXDcM7Bdd33vNzBxPaCHOzW4kEkk1Q3k9t6Dd271jiae4xRxJ7iY5N4kx4kD7soLSP42i2n25Q4E9jepdPwyY6uD3O14LOeVFK8t/2Z2y656AIAgCAIAgCAIAgCA8//AGpYLOx5lgknjOFxLIQyN0rY8U5pySOjaCQ4jRslUwg6tzagSvJIZ8Tip4o5IsPIyAdON0XOzt5znJ2xPpwtromFxaC4x8aBIHVqAEBEcrAThJq1OR2nuKhqqoREqqhx4cDqNx1C8qeDKoDBjIS9uUGtWneR5Lg6rGo3VatC6OpeCLJdTBFhpaeC86gNabOhyi3b739eoo+1WcUNU6F3HDVNLvv2MI2dIBpIW6k+U41bi7Lqdd95t+nVorZyG4tnYW93ffluMjMLI2VlOcWCybe46VJ0dTbjbmGyNMvdGVC4Xf8A0Q44XA9m36fQphsDIDb5XO6VgZnUB+7ttXqOg4i7rP7yijhe5d7RFMhaol3t68iRWIwBAX4L/wAjD1v5wn3c3IL/ADHet/w5VnezOr4PC3aK3J/Y9DXdPUBAEAQBAEAQBAEAQHJ7QwTeew+FbLj3OyyPc9mILQyPN5c7zRcS5wa0CzQPAFAZ+SzgybEQudi+dZkJbiJhKHRF0gjnhIJAa/I6xoQW0QNLA6VQAgMWJiD2Fp4ikB5rEwwvOHk0c2+b/ijG6u1o0PsB4rhW2zuXG41uZ5bxOxuVMcxL4Xyd3Q2VonLMeIjLmOaHFpIIDhvBIqx7FMLo6loXRpkeNmSD/lLry6EGhTw4kAO4jSt1Bu6jmy5xXd993Zs9Dw94d7fSl0WzHA6zPdppd76Is69Lfx6gocxXEOcnuhLDsl9GpnDvP3WNo27rY53teffOdVxOfXD3t9Pb2NiLAZXh2cmi462fKL9xJ08to3bm91XHVUoUc2sNKd7O/c3VjMRQmtToOtAb/I7DGaYz1+7aC2M+ddFzx2Gmgfy3xXesNncqGsW9nqvDLI5EDijXxPku953C3jphAEAQBAEAQBAEAQHGbex0D3PxmGxwgfhM0MzjEZoXhzmnmXM6JkeH0G826w5xbrdIDPyIkZK+ed8z5cUebjka/DuwpijbnfGxsD7cGnnHuzEuzEnXSgB1igBAEBE7c2BDim1INRqDxB6weBRpNUZDSaoznHchpR5OKlrtdf5nVa7skh/9TUfh9mbrkIp4jz+tSd6jQ5HCRq6zcH89R4jz+tSd6aHI4Rq6zcH89TV2lyQnjYHDFSayQM3jdJMxh/J5TQ5HCNXWXg/nqbXiPP61J3pocjhGrrNwfz1HiPP61J3pocjhGrrNwfz1HiPP61J3pocjhGrrNwfz1M2H5CAkc/NJIBrlLjlPtbuKvBZ5UDrDCZZVkkSnWCFJnX4bDtjaGtFALMbBlUgIAgCAIAgCAIAgBQHneyMBinMwWAfhZY2YSRj55zl5mUQBxjdEQSXl8nNvIIBFG0BP8nzJPjMRizFLDE6KCCMStLHvMT53ulMbtWtuYAXqaJqqsDpVACAIDQ2xtmDCszTPy3o1o1c49TWjU/44rJKlRzYsmBVZWKNQqsRzDv2jwXpBNXaYx+QcV0l4NaGt6x/Br6XL9Sn+o8Xq8vxM+anUtovhxfQaZBc+/cf6jxery/Ez5pqW0Xw4voNMguffuRfKPlhFiomxhmIiqWGTMyQNNRyNe5ttcDq1pA6iQeCaltF8OL6DTILn37kp/qPF6vL8TPmmpbRfDi+g0yC59+4/1Hi9Xl+JnzTUtovhxfQaZBc+/cf6jxery/Ez5pqW0Xw4voNMguffubGC/aFhXuqRksQ89wa5nvLSSB2kUFim+FWiWq0r9O0WhtUuJ03HWxyNcA5pBBAIINgg6ggjeFzTYLlICAIAgCAIAgCAIAgILlNyphwQ6bJZX83JKY4mhzhFEAXyuLiGtaLG82SaAJUA3cBtaOWSWIB7JIspc17atjwckrDucw5XCxxY4GqQEggCAslkDQSdw1QHie2NqPxUzpnHR3kDzY/ugDgSNT2k9i9j4fZVIkq97X09jkz5mXH6EfiC7L0fKNAHqveddNBZ1W3HlU+HeYlSu01n4iUNvJr5tHeBuJ7Tpf8AdYXMmKGtCyhhrvLhiH3VbiATROh14biAD3t61OcirTvv8XjJQbiH5QS2iXAVrxH+CdewEqVMjyateffPltGSqgYh/Fh7jobbp7rOu40mcju778xkq8rNLIKoXpZppNmnWB1VQ377SKONeQSRYMRLp0N5A8k6DNlJv2dKuylXOTLuXrT8k5MN5urZMZ3H7NdruD3YZxtpBfH2UQHtHZ0gQO1y814xZlBGpsPnv+v5+x0LJMqsl+R6GuMbgQBAEAQBAEAQBAEBwv7TOZYxxdjIMK6eCbDObMCRJG8VmYGnMHsL7sAjpkEbiAM/IPHQ4mXEYgYuDEzFkMbmwMc2OKJhldG0Z7c5xL5CXHqFAVqB2agBAQ/K95bg5yN/Nv8A/UqYaVVSGeOL3xxAgLZCQDWpo17VWKtHQlGs2WarLQNaqidLHS366Xpv/ssKim0q13fv5FqQlHPmptDXKCdN7spsGj0dQOvemVNovpzx2CkJR00wJpgIBFaVYt17z1NAHa8dRUOOam9ne319Nn1XqKQ3mYvkzNFAgjpHqNO3HqsAe9ZKx5SVNnnzIoqGdZSoQEtySeRjYK85wPs5t/8A+LleMU0fbevubNk/+nseyryx0wgCAIAgCAIAgCAIDhoMXtKWePGQ4PDPY6J0djGhwcwua9rmPEWmoNjUGxurUDptj4rFvzeE4aOCsuXJPz2a7u+g3LVDru+FICTUAIDV2nhxJE9h4ghAeHuhdG50b/KYcpvjW53vFH3r2litCnyVF57n9TjzpeRG0UW2Yyj7o1vo1e6+FqHWmwI1s01ihppZOXTU2dDv3bu1YazNmzvEv8JTNN1buqqPR9vnJWZd3T63j4QXzWeiK1rd7gaOp/72qKza7u8e+YpCZIDJfSoDXqvhRNHfv7leBx1+Ih08jOspUIDpv2eYAyYrnK6MQIvhndX9h/7rzvjVoTalLy2v7d/Q37HBSsbPVVwzdCAIAgCAIAgCAIAgPOeQWC2q7Z2EMOLwzIzEzIx2Ec9zW1oHPEozHtoIDsti4fGsz+FzwzXlyc3AYsu+7t7816dVUoBKIAgCA5HlZyObiTzkRySjj1jqI4hbFntMyzxZUD6FJkuGNUiOOdyL2gDujP8A9T811F45HwLH8GroavKeJu0Opncfmp15Fwc/wNCV48TdodTO4/NNeRcHP8DQleYcXyUx8bQ4hmro2bjvke2Mcet4TXkXBz/A0JXmbxN2h1M7j8015Fwc/wADQlePE3aHUzuPzTXkXBz/AANCV48TdodTO4/NNeRcHP8AA0JXmxg+QuMe4CRzWN4loN+4kmu5Y5vjU2KGkEKXrvLQ2OFPa6no+w9kR4WIRxigPz7T1rjtturNtKhIoAgCAIAgCAIAgCAICgCgFUAQBAEBRzgBZNDrQEa7lDgh/wDJh/Eaf8rIpUb3QvAyKVMe1QvAp4xYL1mH4wmZmcLwGZmcLwHjFgvWYfjCZmZwvAZmZwvAh+VW3Y3QtGGnw7pOewxIe8VkbPG5ztCPJAzHsaVOZmcLwGZmcLwJjxiwXrMPxhMzM4XgMzM4XgPGLBesw/GFGZmcLwGZmcLwHjFgvWYfjCZmZwvAZmZwvAz4Ta2GlOWOaN7vNa9pPdvVYoIod6oVigih/wBlQ3VUqFICAIAgCAIAgCAIAgCgBAEAQFCUB57t3ajsS8i/3LSQxvB1H/ccNztR0eFAHedOzYrMlCpkW97jt2CyqGFTIlte70IXG47m3NblJzBx46BrmN4Aj/kG+hpvW7FHktI3448lpd+XUtG1YqzWcvF1aAdGjp1529uvYUzsO8jOw7zI3HAuDA112AdPJsOIv3MO6+CnLVaE5arQtftGMbydLvTdRAIPvcB7/ajmJBzEjI7FtGbf0GlztDuFjTrPROg6lOUtpOWtvoYftSKyLOlgmtAQSKvddgit+l1WqrnISudhLpdoNa6qcaFkgbukW6+8b9w3mgpcaTJcxJ0NjovAO8GiD+YIPA8bClpRKj2olpRKj2o7Hklth0lwym3tALXHe9m7XrcDofa08VwrXZ8zHs3PceftlnzMezc9x0i1TUCAIAgCAIAgCAIAgCgBAEAQEbyjxBjw0z27wxxHtoqUquhKVXQ89jYGgAbgAB7BovUJUPWUpsDowd4B0I1HA1Y9hodwSiIojH4JHYORti60HGrPt6I17FGSriMmG40PDo2nKI2iictUBvc1h3dEufmaO0lYstLZTvyxZjy4Vsp35YsyYbEQPdlDDeYm3AHpOHOaOJNkto6cAOpWhihbpTveTDFA3Sne8MxsIBDWU0DpANaALzHKRx1DwQLog3SKOFeQUcK3IzxCJ7nVGLBNuLW+VZB133bVZZL8iyyW9xk8FjqsjK6sorid3tJ71OTDcTkw3GVoA0Gg6lYsbmxZcmKgI4ucw/yljnV3sb3LQ8RhrKr6nP8AEoaya3M9HXFOEEAQBAEAQBAEAQBAFACAIAgI/b+G53Dys85pHeKQHnGGlzNBO/iOpw0cPcQR7l6eXGo4VEvM9VLjUyBRLzMEu0A1zg5pAb97Qg6R8LvfIBuUOYk3Uhx0br3u6lg2qy6yuvXizg4t4HfY3b+xRnURnUYW7UYBbo3C9dMrrNNkPHgZCoUxeaIzqS2rvf8AcfaMLTYjrLm+60EAbzv3H/Gu40zkK8hnIV5GaXERMOXLZFjUt3vonVxujm1O7hv0UuKFbKFnFCnShZ9qRtaCI3hvCg0dfC9PJd3JnEluK52FLcXnaINho3B5JJGgYQCSxpzdZrQ9GtODOXFs5cbOFmLgcwyuaQHDfRLWuoHjo8D2gq8MVd5aF13kjsKLnMXE0fcuQ9mhY2/bmd8K5/iUaUKg9zm+JzEoFBe6no65BxggCAIAgCAIAgCAIAoAQBAEBQhAcByj2DLDI6WBueN2r4xvB85nC64HQ0NRx3LLa3J2Pajdslscn4XtXe4gJMa3c6OUbjXNneDfDTgulp0h+fJnT0+zvz5Mo3HsG5knX/tO39aadIv5MafZ7+TK/aDPMl/CcmnSL+TGnyL+TH2gzzJfwnfJNOkX8mNPkX8mDtBnmS/hOTTpF/JjT5F/Jg7QZ5kv4Tk06RfyY0+RfyY+0GeZL+E5NOkX8mNPkX8mXwzPecsMMjnE8W5G2eLide4FUjt8qFfDtKR+IyYV8O14Heck9hnDsLpDmlfq4/4A4AbgP7nVcibMimRZURxps2KbE4ojoFQxhAEAQBAEAQBAEAQBAEAQBAEBQhAYjhY/NHcgKeCR+Y3uQDwSPzG9yAeCR+Y3uQDwSPzG9yAeCR+Y3uQDwSPzG9yAvZAwbmge5AZEAQBAEAQBAf/Z"/>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0000"/>
              <a:buFont typeface="Wingdings" pitchFamily="2" charset="2"/>
              <a:buChar char=""/>
              <a:defRPr sz="2400">
                <a:solidFill>
                  <a:schemeClr val="tx1"/>
                </a:solidFill>
                <a:latin typeface="Century Schoolbook"/>
              </a:defRPr>
            </a:lvl1pPr>
            <a:lvl2pPr marL="742950" indent="-285750" eaLnBrk="0" hangingPunct="0">
              <a:spcBef>
                <a:spcPct val="20000"/>
              </a:spcBef>
              <a:buClr>
                <a:schemeClr val="accent1"/>
              </a:buClr>
              <a:buSzPct val="80000"/>
              <a:buFont typeface="Wingdings 2" pitchFamily="18" charset="2"/>
              <a:buChar char=""/>
              <a:defRPr sz="2100">
                <a:solidFill>
                  <a:schemeClr val="tx1"/>
                </a:solidFill>
                <a:latin typeface="Century Schoolbook"/>
              </a:defRPr>
            </a:lvl2pPr>
            <a:lvl3pPr marL="1143000" indent="-228600" eaLnBrk="0" hangingPunct="0">
              <a:spcBef>
                <a:spcPct val="20000"/>
              </a:spcBef>
              <a:buClr>
                <a:srgbClr val="E0752F"/>
              </a:buClr>
              <a:buSzPct val="60000"/>
              <a:buFont typeface="Wingdings" pitchFamily="2" charset="2"/>
              <a:buChar char=""/>
              <a:defRPr sz="2400">
                <a:solidFill>
                  <a:schemeClr val="tx1"/>
                </a:solidFill>
                <a:latin typeface="Century Schoolbook"/>
              </a:defRPr>
            </a:lvl3pPr>
            <a:lvl4pPr marL="1600200" indent="-228600" eaLnBrk="0" hangingPunct="0">
              <a:spcBef>
                <a:spcPct val="20000"/>
              </a:spcBef>
              <a:buClr>
                <a:srgbClr val="FEC3AE"/>
              </a:buClr>
              <a:buSzPct val="60000"/>
              <a:buFont typeface="Wingdings" pitchFamily="2" charset="2"/>
              <a:buChar char=""/>
              <a:defRPr sz="2000">
                <a:solidFill>
                  <a:schemeClr val="tx1"/>
                </a:solidFill>
                <a:latin typeface="Century Schoolbook"/>
              </a:defRPr>
            </a:lvl4pPr>
            <a:lvl5pPr marL="2057400" indent="-228600" eaLnBrk="0" hangingPunct="0">
              <a:spcBef>
                <a:spcPct val="20000"/>
              </a:spcBef>
              <a:buClr>
                <a:srgbClr val="BDCAE9"/>
              </a:buClr>
              <a:buSzPct val="68000"/>
              <a:buFont typeface="Wingdings 2" pitchFamily="18" charset="2"/>
              <a:buChar char=""/>
              <a:defRPr sz="1600">
                <a:solidFill>
                  <a:schemeClr val="tx1"/>
                </a:solidFill>
                <a:latin typeface="Century Schoolbook"/>
              </a:defRPr>
            </a:lvl5pPr>
            <a:lvl6pPr marL="25146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6pPr>
            <a:lvl7pPr marL="29718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7pPr>
            <a:lvl8pPr marL="34290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8pPr>
            <a:lvl9pPr marL="38862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9pPr>
          </a:lstStyle>
          <a:p>
            <a:pPr eaLnBrk="1" hangingPunct="1">
              <a:spcBef>
                <a:spcPct val="0"/>
              </a:spcBef>
              <a:buClrTx/>
              <a:buSzTx/>
              <a:buFontTx/>
              <a:buNone/>
            </a:pPr>
            <a:endParaRPr lang="en-GB" altLang="en-US" sz="1800"/>
          </a:p>
        </p:txBody>
      </p:sp>
      <p:sp>
        <p:nvSpPr>
          <p:cNvPr id="7" name="Text Box 1"/>
          <p:cNvSpPr txBox="1">
            <a:spLocks noChangeArrowheads="1"/>
          </p:cNvSpPr>
          <p:nvPr/>
        </p:nvSpPr>
        <p:spPr bwMode="auto">
          <a:xfrm>
            <a:off x="2262188" y="3724275"/>
            <a:ext cx="65293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9pPr>
          </a:lstStyle>
          <a:p>
            <a:pPr algn="ctr">
              <a:defRPr/>
            </a:pPr>
            <a:r>
              <a:rPr lang="pl-PL" altLang="en-US" sz="2900" dirty="0" err="1">
                <a:solidFill>
                  <a:schemeClr val="tx1"/>
                </a:solidFill>
                <a:latin typeface="+mj-lt"/>
              </a:rPr>
              <a:t>FALSYFIKACJONIZM</a:t>
            </a:r>
            <a:endParaRPr lang="pl-PL" altLang="en-US" sz="29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107950" y="-41275"/>
            <a:ext cx="8642350" cy="892175"/>
          </a:xfrm>
        </p:spPr>
        <p:txBody>
          <a:bodyPr wrap="square">
            <a:spAutoFit/>
          </a:bodyPr>
          <a:lstStyle>
            <a:defPPr lvl="0">
              <a:buNone/>
            </a:defPPr>
            <a:lvl1pPr lvl="0">
              <a:buNone/>
            </a:lvl1pPr>
          </a:lstStyle>
          <a:p>
            <a:pPr algn="ctr">
              <a:defRPr/>
            </a:pPr>
            <a:r>
              <a:rPr lang="pl-PL" sz="2600" b="1" dirty="0">
                <a:solidFill>
                  <a:srgbClr val="C00000"/>
                </a:solidFill>
                <a:latin typeface="+mn-lt"/>
              </a:rPr>
              <a:t>Metoda śmiałych hipotez i refutacji: </a:t>
            </a:r>
            <a:br>
              <a:rPr lang="pl-PL" sz="2600" b="1" dirty="0">
                <a:solidFill>
                  <a:srgbClr val="C00000"/>
                </a:solidFill>
                <a:latin typeface="+mn-lt"/>
              </a:rPr>
            </a:br>
            <a:r>
              <a:rPr lang="pl-PL" sz="2600" b="1" dirty="0">
                <a:solidFill>
                  <a:srgbClr val="C00000"/>
                </a:solidFill>
                <a:latin typeface="+mn-lt"/>
              </a:rPr>
              <a:t>status </a:t>
            </a:r>
            <a:r>
              <a:rPr lang="pl-PL" sz="2600" b="1" dirty="0" err="1">
                <a:solidFill>
                  <a:srgbClr val="C00000"/>
                </a:solidFill>
                <a:latin typeface="+mn-lt"/>
              </a:rPr>
              <a:t>niesflasyfikowanych</a:t>
            </a:r>
            <a:r>
              <a:rPr lang="pl-PL" sz="2600" b="1" dirty="0">
                <a:solidFill>
                  <a:srgbClr val="C00000"/>
                </a:solidFill>
                <a:latin typeface="+mn-lt"/>
              </a:rPr>
              <a:t> hipotez</a:t>
            </a:r>
          </a:p>
        </p:txBody>
      </p:sp>
      <p:sp>
        <p:nvSpPr>
          <p:cNvPr id="3" name="Symbol zastępczy tekstu 2"/>
          <p:cNvSpPr txBox="1">
            <a:spLocks noGrp="1"/>
          </p:cNvSpPr>
          <p:nvPr>
            <p:ph type="body" idx="4294967295"/>
          </p:nvPr>
        </p:nvSpPr>
        <p:spPr>
          <a:xfrm>
            <a:off x="457200" y="1600200"/>
            <a:ext cx="7467600" cy="3558923"/>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80000"/>
              </a:lnSpc>
              <a:buClr>
                <a:schemeClr val="accent1"/>
              </a:buClr>
              <a:defRPr/>
            </a:pPr>
            <a:r>
              <a:rPr lang="pl-PL" sz="2200" dirty="0" err="1"/>
              <a:t>Niesflasyfikowna</a:t>
            </a:r>
            <a:r>
              <a:rPr lang="pl-PL" sz="2200" dirty="0"/>
              <a:t> hipoteza</a:t>
            </a:r>
          </a:p>
          <a:p>
            <a:pPr marL="623888" lvl="1" indent="0">
              <a:lnSpc>
                <a:spcPct val="80000"/>
              </a:lnSpc>
              <a:spcBef>
                <a:spcPts val="499"/>
              </a:spcBef>
              <a:buClr>
                <a:schemeClr val="accent1"/>
              </a:buClr>
              <a:defRPr/>
            </a:pPr>
            <a:r>
              <a:rPr lang="pl-PL" sz="2200" dirty="0"/>
              <a:t>…nie jest potwierdzona</a:t>
            </a:r>
          </a:p>
          <a:p>
            <a:pPr marL="623888" lvl="1" indent="0">
              <a:lnSpc>
                <a:spcPct val="80000"/>
              </a:lnSpc>
              <a:spcBef>
                <a:spcPts val="499"/>
              </a:spcBef>
              <a:buClr>
                <a:schemeClr val="accent1"/>
              </a:buClr>
              <a:defRPr/>
            </a:pPr>
            <a:r>
              <a:rPr lang="pl-PL" sz="2200" dirty="0"/>
              <a:t>…nie jest uprawdopodobniona przez test</a:t>
            </a:r>
          </a:p>
          <a:p>
            <a:pPr marL="623888" lvl="1" indent="0">
              <a:lnSpc>
                <a:spcPct val="80000"/>
              </a:lnSpc>
              <a:spcBef>
                <a:spcPts val="499"/>
              </a:spcBef>
              <a:buClr>
                <a:schemeClr val="accent1"/>
              </a:buClr>
              <a:defRPr/>
            </a:pPr>
            <a:r>
              <a:rPr lang="pl-PL" sz="2200" dirty="0"/>
              <a:t>…nie powinniśmy jakoś szczególnie jej uznawać, polegać na niej itd.</a:t>
            </a:r>
          </a:p>
          <a:p>
            <a:pPr marL="0" indent="0">
              <a:lnSpc>
                <a:spcPct val="80000"/>
              </a:lnSpc>
              <a:buClr>
                <a:schemeClr val="accent1"/>
              </a:buClr>
              <a:buFont typeface="Wingdings" pitchFamily="2"/>
              <a:buNone/>
              <a:defRPr/>
            </a:pPr>
            <a:endParaRPr lang="pl-PL" sz="2200" dirty="0"/>
          </a:p>
          <a:p>
            <a:pPr marL="0" indent="0">
              <a:lnSpc>
                <a:spcPct val="80000"/>
              </a:lnSpc>
              <a:buClr>
                <a:schemeClr val="accent1"/>
              </a:buClr>
              <a:defRPr/>
            </a:pPr>
            <a:r>
              <a:rPr lang="pl-PL" sz="2200" dirty="0"/>
              <a:t>W </a:t>
            </a:r>
            <a:r>
              <a:rPr lang="pl-PL" sz="2200" dirty="0" err="1"/>
              <a:t>falsyfikacjonizmie</a:t>
            </a:r>
            <a:r>
              <a:rPr lang="pl-PL" sz="2200" dirty="0"/>
              <a:t> nie istnieje kryterium potwierdzania</a:t>
            </a:r>
          </a:p>
          <a:p>
            <a:pPr marL="742680" lvl="1" indent="-285480">
              <a:lnSpc>
                <a:spcPct val="80000"/>
              </a:lnSpc>
              <a:spcBef>
                <a:spcPts val="499"/>
              </a:spcBef>
              <a:buClr>
                <a:schemeClr val="accent1"/>
              </a:buClr>
              <a:buFont typeface="Wingdings 2" pitchFamily="18"/>
              <a:buNone/>
              <a:defRPr/>
            </a:pPr>
            <a:endParaRPr lang="pl-PL" sz="2200" dirty="0"/>
          </a:p>
          <a:p>
            <a:pPr marL="0" indent="0">
              <a:lnSpc>
                <a:spcPct val="80000"/>
              </a:lnSpc>
              <a:buClr>
                <a:schemeClr val="accent1"/>
              </a:buClr>
              <a:defRPr/>
            </a:pPr>
            <a:r>
              <a:rPr lang="pl-PL" sz="2200" dirty="0"/>
              <a:t>Potrzeba praktyczna oceny </a:t>
            </a:r>
            <a:r>
              <a:rPr lang="pl-PL" sz="2200" dirty="0" err="1"/>
              <a:t>niesflasyfikowanych</a:t>
            </a:r>
            <a:r>
              <a:rPr lang="pl-PL" sz="2200" dirty="0"/>
              <a:t> 	hipotez – ocena stopnia </a:t>
            </a:r>
            <a:r>
              <a:rPr lang="pl-PL" sz="2200" dirty="0">
                <a:solidFill>
                  <a:schemeClr val="accent1"/>
                </a:solidFill>
              </a:rPr>
              <a:t>koroboracji</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tekstu 1"/>
          <p:cNvSpPr>
            <a:spLocks noGrp="1"/>
          </p:cNvSpPr>
          <p:nvPr>
            <p:ph type="body" idx="4294967295"/>
          </p:nvPr>
        </p:nvSpPr>
        <p:spPr>
          <a:xfrm>
            <a:off x="457200" y="1773238"/>
            <a:ext cx="8229600" cy="3844925"/>
          </a:xfrm>
        </p:spPr>
        <p:txBody>
          <a:bodyPr>
            <a:spAutoFit/>
          </a:bodyPr>
          <a:lstStyle/>
          <a:p>
            <a:pPr marL="0" indent="0">
              <a:lnSpc>
                <a:spcPct val="9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dirty="0">
                <a:solidFill>
                  <a:srgbClr val="000000"/>
                </a:solidFill>
                <a:ea typeface="Liberation Sans"/>
                <a:cs typeface="Liberation Sans"/>
              </a:rPr>
              <a:t>Koroboracja mierzy dotychczasowe zachowanie teorii w testach. Jedna teoria jest silniej </a:t>
            </a:r>
            <a:r>
              <a:rPr lang="pl-PL" altLang="pl-PL" dirty="0" err="1">
                <a:solidFill>
                  <a:srgbClr val="000000"/>
                </a:solidFill>
                <a:ea typeface="Liberation Sans"/>
                <a:cs typeface="Liberation Sans"/>
              </a:rPr>
              <a:t>skoroborowana</a:t>
            </a:r>
            <a:r>
              <a:rPr lang="pl-PL" altLang="pl-PL" dirty="0">
                <a:solidFill>
                  <a:srgbClr val="000000"/>
                </a:solidFill>
                <a:ea typeface="Liberation Sans"/>
                <a:cs typeface="Liberation Sans"/>
              </a:rPr>
              <a:t> niż druga, jeśli przeszła więcej surowych testów.</a:t>
            </a:r>
          </a:p>
          <a:p>
            <a:pPr marL="0" indent="0">
              <a:lnSpc>
                <a:spcPct val="90000"/>
              </a:lnSpc>
              <a:buClr>
                <a:srgbClr val="FE8637"/>
              </a:buClr>
              <a:buFont typeface="Wingdings" pitchFamily="2"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pl-PL" altLang="pl-PL" dirty="0">
              <a:solidFill>
                <a:srgbClr val="000000"/>
              </a:solidFill>
              <a:ea typeface="Liberation Sans"/>
              <a:cs typeface="Liberation Sans"/>
            </a:endParaRPr>
          </a:p>
          <a:p>
            <a:pPr marL="0" lvl="1" indent="0">
              <a:lnSpc>
                <a:spcPct val="90000"/>
              </a:lnSpc>
              <a:spcBef>
                <a:spcPts val="52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Jeśli dwie teorie T1 i T2 nie zostały sfalsyfikowane, to T2 jest silniej </a:t>
            </a:r>
            <a:r>
              <a:rPr lang="pl-PL" altLang="pl-PL" sz="2000" dirty="0" err="1">
                <a:solidFill>
                  <a:srgbClr val="000000"/>
                </a:solidFill>
                <a:ea typeface="Liberation Sans"/>
                <a:cs typeface="Liberation Sans"/>
              </a:rPr>
              <a:t>skoroborowana</a:t>
            </a:r>
            <a:r>
              <a:rPr lang="pl-PL" altLang="pl-PL" sz="2000" dirty="0">
                <a:solidFill>
                  <a:srgbClr val="000000"/>
                </a:solidFill>
                <a:ea typeface="Liberation Sans"/>
                <a:cs typeface="Liberation Sans"/>
              </a:rPr>
              <a:t> niż T1, jeśli testy, którym poddano T2, były surowsze niż te, którym poddano T1.</a:t>
            </a:r>
          </a:p>
          <a:p>
            <a:pPr marL="0" lvl="1" indent="0">
              <a:lnSpc>
                <a:spcPct val="90000"/>
              </a:lnSpc>
              <a:spcBef>
                <a:spcPts val="52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endParaRPr lang="pl-PL" altLang="pl-PL" dirty="0">
              <a:solidFill>
                <a:srgbClr val="000000"/>
              </a:solidFill>
              <a:ea typeface="Liberation Sans"/>
              <a:cs typeface="Liberation Sans"/>
            </a:endParaRPr>
          </a:p>
          <a:p>
            <a:pPr marL="0" indent="0">
              <a:lnSpc>
                <a:spcPct val="9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dirty="0">
                <a:solidFill>
                  <a:srgbClr val="000000"/>
                </a:solidFill>
                <a:ea typeface="Liberation Sans"/>
                <a:cs typeface="Liberation Sans"/>
              </a:rPr>
              <a:t>Koroboracja jest kwestią stopniowalną</a:t>
            </a:r>
            <a:r>
              <a:rPr lang="en-US" altLang="pl-PL" dirty="0">
                <a:solidFill>
                  <a:srgbClr val="000000"/>
                </a:solidFill>
                <a:ea typeface="Liberation Sans"/>
                <a:cs typeface="Liberation Sans"/>
              </a:rPr>
              <a:t>:</a:t>
            </a:r>
          </a:p>
          <a:p>
            <a:pPr marL="0" lvl="1" indent="0">
              <a:lnSpc>
                <a:spcPct val="90000"/>
              </a:lnSpc>
              <a:spcBef>
                <a:spcPts val="52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dirty="0">
                <a:solidFill>
                  <a:srgbClr val="000000"/>
                </a:solidFill>
                <a:ea typeface="Liberation Sans"/>
                <a:cs typeface="Liberation Sans"/>
              </a:rPr>
              <a:t>Im większej liczbie surowych testów poddamy hipotezę, tym wyższy stopień jej koroboracji.</a:t>
            </a:r>
          </a:p>
        </p:txBody>
      </p:sp>
      <p:sp>
        <p:nvSpPr>
          <p:cNvPr id="3" name="Tytuł 2"/>
          <p:cNvSpPr txBox="1">
            <a:spLocks noGrp="1"/>
          </p:cNvSpPr>
          <p:nvPr>
            <p:ph type="title" idx="4294967295"/>
          </p:nvPr>
        </p:nvSpPr>
        <p:spPr>
          <a:xfrm>
            <a:off x="250825" y="204451"/>
            <a:ext cx="8642350" cy="892552"/>
          </a:xfrm>
        </p:spPr>
        <p:txBody>
          <a:bodyPr wrap="square" anchor="ctr">
            <a:spAutoFit/>
          </a:bodyPr>
          <a:lstStyle>
            <a:defPPr lvl="0">
              <a:buNone/>
            </a:defPPr>
            <a:lvl1pPr lvl="0">
              <a:buNone/>
            </a:lvl1pPr>
          </a:lstStyle>
          <a:p>
            <a:pPr algn="ctr">
              <a:defRPr/>
            </a:pPr>
            <a:r>
              <a:rPr lang="pl-PL" sz="2600" b="1" dirty="0">
                <a:solidFill>
                  <a:srgbClr val="C00000"/>
                </a:solidFill>
              </a:rPr>
              <a:t>Status </a:t>
            </a:r>
            <a:r>
              <a:rPr lang="pl-PL" sz="2600" b="1" dirty="0" err="1">
                <a:solidFill>
                  <a:srgbClr val="C00000"/>
                </a:solidFill>
              </a:rPr>
              <a:t>niesflasyfikowanych</a:t>
            </a:r>
            <a:r>
              <a:rPr lang="pl-PL" sz="2600" b="1" dirty="0">
                <a:solidFill>
                  <a:srgbClr val="C00000"/>
                </a:solidFill>
              </a:rPr>
              <a:t> hipotez: koroboracja</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395288" y="0"/>
            <a:ext cx="7467600" cy="554038"/>
          </a:xfrm>
        </p:spPr>
        <p:txBody>
          <a:bodyPr wrap="square" anchor="ctr">
            <a:spAutoFit/>
          </a:bodyPr>
          <a:lstStyle>
            <a:defPPr lvl="0">
              <a:buNone/>
            </a:defPPr>
            <a:lvl1pPr lvl="0">
              <a:buNone/>
            </a:lvl1pPr>
          </a:lstStyle>
          <a:p>
            <a:pPr algn="ctr">
              <a:defRPr/>
            </a:pPr>
            <a:r>
              <a:rPr lang="pl-PL" b="1" dirty="0">
                <a:solidFill>
                  <a:schemeClr val="accent1"/>
                </a:solidFill>
              </a:rPr>
              <a:t>Koroboracja a konfirmacja</a:t>
            </a:r>
          </a:p>
        </p:txBody>
      </p:sp>
      <p:sp>
        <p:nvSpPr>
          <p:cNvPr id="3" name="Symbol zastępczy tekstu 2"/>
          <p:cNvSpPr txBox="1">
            <a:spLocks noGrp="1"/>
          </p:cNvSpPr>
          <p:nvPr>
            <p:ph type="body" idx="4294967295"/>
          </p:nvPr>
        </p:nvSpPr>
        <p:spPr>
          <a:xfrm>
            <a:off x="250825" y="981075"/>
            <a:ext cx="3875088" cy="4139595"/>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a:buFont typeface="Wingdings" pitchFamily="2"/>
              <a:buNone/>
              <a:defRPr/>
            </a:pPr>
            <a:r>
              <a:rPr lang="pl-PL" sz="2000" dirty="0">
                <a:solidFill>
                  <a:schemeClr val="accent1"/>
                </a:solidFill>
                <a:latin typeface="Arial" pitchFamily="2"/>
              </a:rPr>
              <a:t>KONFIRMACJA</a:t>
            </a:r>
          </a:p>
          <a:p>
            <a:pPr marL="0" indent="0">
              <a:buClr>
                <a:schemeClr val="accent1"/>
              </a:buClr>
              <a:defRPr/>
            </a:pPr>
            <a:r>
              <a:rPr lang="pl-PL" sz="1600" dirty="0">
                <a:latin typeface="+mn-lt"/>
              </a:rPr>
              <a:t> Mierzy prawdopodobieństwo tego, że w przyszłości hipoteza okaże się prawdziwa.</a:t>
            </a:r>
          </a:p>
          <a:p>
            <a:pPr>
              <a:buClr>
                <a:schemeClr val="accent1"/>
              </a:buClr>
              <a:buFont typeface="Wingdings" pitchFamily="2"/>
              <a:buNone/>
              <a:defRPr/>
            </a:pPr>
            <a:endParaRPr lang="pl-PL" sz="1600" dirty="0">
              <a:latin typeface="+mn-lt"/>
            </a:endParaRPr>
          </a:p>
          <a:p>
            <a:pPr marL="0" indent="0">
              <a:buClr>
                <a:schemeClr val="accent1"/>
              </a:buClr>
              <a:defRPr/>
            </a:pPr>
            <a:r>
              <a:rPr lang="pl-PL" sz="1600" dirty="0">
                <a:latin typeface="+mn-lt"/>
              </a:rPr>
              <a:t>Lepiej potwierdzona teoria jest bardziej prawdopodobna niż potwierdzona gorzej.</a:t>
            </a:r>
          </a:p>
          <a:p>
            <a:pPr>
              <a:buClr>
                <a:schemeClr val="accent1"/>
              </a:buClr>
              <a:buFont typeface="Wingdings" pitchFamily="2"/>
              <a:buNone/>
              <a:defRPr/>
            </a:pPr>
            <a:endParaRPr lang="pl-PL" sz="1600" dirty="0">
              <a:latin typeface="+mn-lt"/>
            </a:endParaRPr>
          </a:p>
          <a:p>
            <a:pPr marL="0" indent="0">
              <a:buClr>
                <a:schemeClr val="accent1"/>
              </a:buClr>
              <a:defRPr/>
            </a:pPr>
            <a:r>
              <a:rPr lang="pl-PL" sz="1600" dirty="0">
                <a:latin typeface="+mn-lt"/>
              </a:rPr>
              <a:t> Dobrze potwierdzonej hipotezie możemy ufać.</a:t>
            </a:r>
          </a:p>
          <a:p>
            <a:pPr>
              <a:buClr>
                <a:schemeClr val="accent1"/>
              </a:buClr>
              <a:buFont typeface="Wingdings" pitchFamily="2"/>
              <a:buNone/>
              <a:defRPr/>
            </a:pPr>
            <a:endParaRPr sz="1600" dirty="0">
              <a:latin typeface="+mn-lt"/>
            </a:endParaRPr>
          </a:p>
          <a:p>
            <a:pPr marL="0" indent="0">
              <a:buClr>
                <a:schemeClr val="accent1"/>
              </a:buClr>
              <a:defRPr/>
            </a:pPr>
            <a:r>
              <a:rPr lang="pl-PL" sz="1600" dirty="0">
                <a:latin typeface="+mn-lt"/>
              </a:rPr>
              <a:t> Potwierdzona hipoteza jest potwierdzona.</a:t>
            </a:r>
            <a:endParaRPr sz="1600" dirty="0"/>
          </a:p>
        </p:txBody>
      </p:sp>
      <p:sp>
        <p:nvSpPr>
          <p:cNvPr id="4" name="Symbol zastępczy tekstu 3"/>
          <p:cNvSpPr txBox="1">
            <a:spLocks noGrp="1"/>
          </p:cNvSpPr>
          <p:nvPr>
            <p:ph type="body" idx="4294967295"/>
          </p:nvPr>
        </p:nvSpPr>
        <p:spPr>
          <a:xfrm>
            <a:off x="4427984" y="975395"/>
            <a:ext cx="4392612" cy="5032147"/>
          </a:xfrm>
          <a:solidFill>
            <a:schemeClr val="bg1"/>
          </a:solidFill>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a:buFont typeface="Wingdings" pitchFamily="2"/>
              <a:buNone/>
              <a:defRPr/>
            </a:pPr>
            <a:r>
              <a:rPr lang="pl-PL" sz="2000" dirty="0">
                <a:solidFill>
                  <a:schemeClr val="accent1"/>
                </a:solidFill>
                <a:latin typeface="Arial" pitchFamily="2"/>
              </a:rPr>
              <a:t>KOROBORACJA</a:t>
            </a:r>
          </a:p>
          <a:p>
            <a:pPr marL="0" indent="0">
              <a:buClr>
                <a:schemeClr val="accent1"/>
              </a:buClr>
              <a:defRPr/>
            </a:pPr>
            <a:r>
              <a:rPr lang="pl-PL" sz="1600" dirty="0">
                <a:latin typeface="+mn-lt"/>
              </a:rPr>
              <a:t> Mierzy to, ile surowych testów w przeszłości przeszła hipoteza.</a:t>
            </a:r>
          </a:p>
          <a:p>
            <a:pPr marL="0" indent="0">
              <a:buClr>
                <a:schemeClr val="accent1"/>
              </a:buClr>
              <a:defRPr/>
            </a:pPr>
            <a:endParaRPr lang="pl-PL" sz="1600" dirty="0">
              <a:latin typeface="+mn-lt"/>
            </a:endParaRPr>
          </a:p>
          <a:p>
            <a:pPr marL="0" indent="0">
              <a:buClr>
                <a:schemeClr val="accent1"/>
              </a:buClr>
              <a:defRPr/>
            </a:pPr>
            <a:r>
              <a:rPr lang="pl-PL" sz="1600" dirty="0">
                <a:latin typeface="+mn-lt"/>
              </a:rPr>
              <a:t> Silniej </a:t>
            </a:r>
            <a:r>
              <a:rPr lang="pl-PL" sz="1600" dirty="0" err="1">
                <a:latin typeface="+mn-lt"/>
              </a:rPr>
              <a:t>skoroborowana</a:t>
            </a:r>
            <a:r>
              <a:rPr lang="pl-PL" sz="1600" dirty="0">
                <a:latin typeface="+mn-lt"/>
              </a:rPr>
              <a:t> teoria nie jest bardziej prawdopodobna niż słabiej </a:t>
            </a:r>
            <a:r>
              <a:rPr lang="pl-PL" sz="1600" dirty="0" err="1">
                <a:latin typeface="+mn-lt"/>
              </a:rPr>
              <a:t>skoroborowana</a:t>
            </a:r>
            <a:r>
              <a:rPr lang="pl-PL" sz="1600" dirty="0">
                <a:latin typeface="+mn-lt"/>
              </a:rPr>
              <a:t>.</a:t>
            </a:r>
          </a:p>
          <a:p>
            <a:pPr>
              <a:buClr>
                <a:schemeClr val="accent1"/>
              </a:buClr>
              <a:buFont typeface="Wingdings" pitchFamily="2"/>
              <a:buNone/>
              <a:defRPr/>
            </a:pPr>
            <a:endParaRPr lang="pl-PL" sz="1600" dirty="0">
              <a:latin typeface="+mn-lt"/>
            </a:endParaRPr>
          </a:p>
          <a:p>
            <a:pPr marL="0" indent="0">
              <a:buClr>
                <a:schemeClr val="accent1"/>
              </a:buClr>
              <a:defRPr/>
            </a:pPr>
            <a:r>
              <a:rPr lang="pl-PL" sz="1600" dirty="0">
                <a:latin typeface="+mn-lt"/>
              </a:rPr>
              <a:t> Niesfalsyfikowanej hipotezie nie możemy zbytnio ufać.</a:t>
            </a:r>
          </a:p>
          <a:p>
            <a:pPr>
              <a:buClr>
                <a:schemeClr val="accent1"/>
              </a:buClr>
              <a:buFont typeface="Wingdings" pitchFamily="2"/>
              <a:buNone/>
              <a:defRPr/>
            </a:pPr>
            <a:endParaRPr lang="pl-PL" sz="1600" dirty="0">
              <a:latin typeface="+mn-lt"/>
            </a:endParaRPr>
          </a:p>
          <a:p>
            <a:pPr marL="0" indent="0">
              <a:buClr>
                <a:schemeClr val="accent1"/>
              </a:buClr>
              <a:defRPr/>
            </a:pPr>
            <a:r>
              <a:rPr lang="pl-PL" sz="1600" dirty="0" err="1">
                <a:latin typeface="+mn-lt"/>
              </a:rPr>
              <a:t>Korboracja</a:t>
            </a:r>
            <a:r>
              <a:rPr lang="pl-PL" sz="1600" dirty="0">
                <a:latin typeface="+mn-lt"/>
              </a:rPr>
              <a:t> jest miarą jedynie dotychczasowego zachowania hipotezy (niczego nie gwarantujemy).</a:t>
            </a:r>
          </a:p>
          <a:p>
            <a:pPr marL="0" indent="0">
              <a:buClr>
                <a:schemeClr val="accent1"/>
              </a:buClr>
              <a:defRPr/>
            </a:pPr>
            <a:endParaRPr lang="pl-PL" sz="1600" dirty="0">
              <a:latin typeface="+mn-lt"/>
            </a:endParaRPr>
          </a:p>
          <a:p>
            <a:pPr marL="0" indent="0">
              <a:buClr>
                <a:schemeClr val="accent1"/>
              </a:buClr>
              <a:defRPr/>
            </a:pPr>
            <a:r>
              <a:rPr lang="pl-PL" sz="1600" dirty="0">
                <a:latin typeface="+mn-lt"/>
              </a:rPr>
              <a:t>Przyjmujemy najwyżej </a:t>
            </a:r>
            <a:r>
              <a:rPr lang="pl-PL" sz="1600" dirty="0" err="1">
                <a:latin typeface="+mn-lt"/>
              </a:rPr>
              <a:t>skoronorowaną</a:t>
            </a:r>
            <a:r>
              <a:rPr lang="pl-PL" sz="1600" dirty="0">
                <a:latin typeface="+mn-lt"/>
              </a:rPr>
              <a:t> hipotezę z przyczyn praktycznych głównie.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Łącznik prostoliniowy 1"/>
          <p:cNvSpPr/>
          <p:nvPr/>
        </p:nvSpPr>
        <p:spPr>
          <a:xfrm>
            <a:off x="4140200" y="1625600"/>
            <a:ext cx="0" cy="93980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3" name="Dowolny kształt 2"/>
          <p:cNvSpPr/>
          <p:nvPr/>
        </p:nvSpPr>
        <p:spPr>
          <a:xfrm>
            <a:off x="1476375" y="333375"/>
            <a:ext cx="15113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spcBef>
                <a:spcPts val="1500"/>
              </a:spcBef>
              <a:spcAft>
                <a:spcPts val="0"/>
              </a:spcAft>
              <a:defRPr/>
            </a:pPr>
            <a:r>
              <a:rPr lang="en-US" sz="2400">
                <a:latin typeface="Times New Roman" pitchFamily="18"/>
                <a:ea typeface="DejaVu Sans" pitchFamily="2"/>
                <a:cs typeface="Liberation Sans" pitchFamily="2"/>
              </a:rPr>
              <a:t>genius</a:t>
            </a:r>
            <a:r>
              <a:rPr lang="pl-PL" sz="2400">
                <a:latin typeface="Times New Roman" pitchFamily="18"/>
                <a:ea typeface="DejaVu Sans" pitchFamily="2"/>
                <a:cs typeface="Liberation Sans" pitchFamily="2"/>
              </a:rPr>
              <a:t>z</a:t>
            </a:r>
          </a:p>
        </p:txBody>
      </p:sp>
      <p:sp>
        <p:nvSpPr>
          <p:cNvPr id="4" name="Dowolny kształt 3"/>
          <p:cNvSpPr/>
          <p:nvPr/>
        </p:nvSpPr>
        <p:spPr>
          <a:xfrm>
            <a:off x="3563938" y="333375"/>
            <a:ext cx="15113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spcBef>
                <a:spcPts val="1500"/>
              </a:spcBef>
              <a:spcAft>
                <a:spcPts val="0"/>
              </a:spcAft>
              <a:defRPr/>
            </a:pPr>
            <a:r>
              <a:rPr lang="en-US" sz="2400">
                <a:latin typeface="Times New Roman" pitchFamily="18"/>
                <a:ea typeface="DejaVu Sans" pitchFamily="2"/>
                <a:cs typeface="Liberation Sans" pitchFamily="2"/>
              </a:rPr>
              <a:t>intui</a:t>
            </a:r>
            <a:r>
              <a:rPr lang="pl-PL" sz="2400">
                <a:latin typeface="Times New Roman" pitchFamily="18"/>
                <a:ea typeface="DejaVu Sans" pitchFamily="2"/>
                <a:cs typeface="Liberation Sans" pitchFamily="2"/>
              </a:rPr>
              <a:t>cja</a:t>
            </a:r>
          </a:p>
        </p:txBody>
      </p:sp>
      <p:sp>
        <p:nvSpPr>
          <p:cNvPr id="5" name="Dowolny kształt 4"/>
          <p:cNvSpPr/>
          <p:nvPr/>
        </p:nvSpPr>
        <p:spPr>
          <a:xfrm>
            <a:off x="5724525" y="333375"/>
            <a:ext cx="1800225"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spcBef>
                <a:spcPts val="1500"/>
              </a:spcBef>
              <a:spcAft>
                <a:spcPts val="0"/>
              </a:spcAft>
              <a:defRPr/>
            </a:pPr>
            <a:r>
              <a:rPr lang="pl-PL" sz="2400">
                <a:latin typeface="Times New Roman" pitchFamily="18"/>
                <a:ea typeface="DejaVu Sans" pitchFamily="2"/>
                <a:cs typeface="Liberation Sans" pitchFamily="2"/>
              </a:rPr>
              <a:t>wyobraźnia</a:t>
            </a:r>
          </a:p>
        </p:txBody>
      </p:sp>
      <p:sp>
        <p:nvSpPr>
          <p:cNvPr id="6" name="Dowolny kształt 5"/>
          <p:cNvSpPr/>
          <p:nvPr/>
        </p:nvSpPr>
        <p:spPr>
          <a:xfrm>
            <a:off x="2771775" y="1268413"/>
            <a:ext cx="2808288"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compatLnSpc="0">
            <a:spAutoFit/>
          </a:bodyPr>
          <a:lstStyle/>
          <a:p>
            <a:pPr algn="ctr">
              <a:spcBef>
                <a:spcPts val="1500"/>
              </a:spcBef>
              <a:spcAft>
                <a:spcPts val="0"/>
              </a:spcAft>
              <a:defRPr/>
            </a:pPr>
            <a:r>
              <a:rPr lang="pl-PL" sz="2400">
                <a:latin typeface="Times New Roman" pitchFamily="18"/>
                <a:ea typeface="DejaVu Sans" pitchFamily="2"/>
                <a:cs typeface="Liberation Sans" pitchFamily="2"/>
              </a:rPr>
              <a:t>hipotezy</a:t>
            </a:r>
          </a:p>
        </p:txBody>
      </p:sp>
      <p:sp>
        <p:nvSpPr>
          <p:cNvPr id="7" name="Dowolny kształt 6"/>
          <p:cNvSpPr/>
          <p:nvPr/>
        </p:nvSpPr>
        <p:spPr>
          <a:xfrm>
            <a:off x="1692275" y="765175"/>
            <a:ext cx="1727200" cy="503238"/>
          </a:xfrm>
          <a:custGeom>
            <a:avLst/>
            <a:gdLst>
              <a:gd name="f0" fmla="val 10800000"/>
              <a:gd name="f1" fmla="val 5400000"/>
              <a:gd name="f2" fmla="val 180"/>
              <a:gd name="f3" fmla="val w"/>
              <a:gd name="f4" fmla="val h"/>
              <a:gd name="f5" fmla="val 0"/>
              <a:gd name="f6" fmla="val 21600"/>
              <a:gd name="f7" fmla="val 8458"/>
              <a:gd name="f8" fmla="val 3923"/>
              <a:gd name="f9" fmla="val 7564"/>
              <a:gd name="f10" fmla="val 8416"/>
              <a:gd name="f11" fmla="val 4993"/>
              <a:gd name="f12" fmla="val 9720"/>
              <a:gd name="f13" fmla="val 12197"/>
              <a:gd name="f14" fmla="val 13904"/>
              <a:gd name="f15" fmla="val 9987"/>
              <a:gd name="f16" fmla="val 14934"/>
              <a:gd name="f17" fmla="val 14768"/>
              <a:gd name="f18" fmla="val 12911"/>
              <a:gd name="f19" fmla="val 16558"/>
              <a:gd name="f20" fmla="val 12016"/>
              <a:gd name="f21" fmla="val 11030"/>
              <a:gd name="f22" fmla="val 6840"/>
              <a:gd name="f23" fmla="val 12831"/>
              <a:gd name="f24" fmla="val 6120"/>
              <a:gd name="f25" fmla="+- 0 0 0"/>
              <a:gd name="f26" fmla="*/ f3 1 21600"/>
              <a:gd name="f27" fmla="*/ f4 1 21600"/>
              <a:gd name="f28" fmla="*/ f25 f0 1"/>
              <a:gd name="f29" fmla="*/ 8680 f26 1"/>
              <a:gd name="f30" fmla="*/ 13970 f26 1"/>
              <a:gd name="f31" fmla="*/ 14190 f27 1"/>
              <a:gd name="f32" fmla="*/ 7410 f27 1"/>
              <a:gd name="f33" fmla="*/ 8458 f26 1"/>
              <a:gd name="f34" fmla="*/ 0 f27 1"/>
              <a:gd name="f35" fmla="*/ f28 1 f2"/>
              <a:gd name="f36" fmla="*/ 0 f26 1"/>
              <a:gd name="f37" fmla="*/ 3923 f27 1"/>
              <a:gd name="f38" fmla="*/ 4993 f26 1"/>
              <a:gd name="f39" fmla="*/ 9720 f27 1"/>
              <a:gd name="f40" fmla="*/ 9987 f26 1"/>
              <a:gd name="f41" fmla="*/ 14934 f27 1"/>
              <a:gd name="f42" fmla="*/ 21600 f26 1"/>
              <a:gd name="f43" fmla="*/ 21600 f27 1"/>
              <a:gd name="f44" fmla="*/ 16558 f26 1"/>
              <a:gd name="f45" fmla="*/ 12016 f27 1"/>
              <a:gd name="f46" fmla="*/ 12831 f26 1"/>
              <a:gd name="f47" fmla="*/ 6120 f27 1"/>
              <a:gd name="f48" fmla="+- f35 0 f1"/>
            </a:gdLst>
            <a:ahLst/>
            <a:cxnLst>
              <a:cxn ang="3cd4">
                <a:pos x="hc" y="t"/>
              </a:cxn>
              <a:cxn ang="0">
                <a:pos x="r" y="vc"/>
              </a:cxn>
              <a:cxn ang="cd4">
                <a:pos x="hc" y="b"/>
              </a:cxn>
              <a:cxn ang="cd2">
                <a:pos x="l" y="vc"/>
              </a:cxn>
              <a:cxn ang="f48">
                <a:pos x="f33" y="f34"/>
              </a:cxn>
              <a:cxn ang="f48">
                <a:pos x="f36" y="f37"/>
              </a:cxn>
              <a:cxn ang="f48">
                <a:pos x="f38" y="f39"/>
              </a:cxn>
              <a:cxn ang="f48">
                <a:pos x="f40" y="f41"/>
              </a:cxn>
              <a:cxn ang="f48">
                <a:pos x="f42" y="f43"/>
              </a:cxn>
              <a:cxn ang="f48">
                <a:pos x="f44" y="f45"/>
              </a:cxn>
              <a:cxn ang="f48">
                <a:pos x="f46" y="f47"/>
              </a:cxn>
            </a:cxnLst>
            <a:rect l="f29" t="f32" r="f30" b="f31"/>
            <a:pathLst>
              <a:path w="21600" h="21600">
                <a:moveTo>
                  <a:pt x="f7" y="f5"/>
                </a:moveTo>
                <a:lnTo>
                  <a:pt x="f5" y="f8"/>
                </a:lnTo>
                <a:lnTo>
                  <a:pt x="f9" y="f10"/>
                </a:lnTo>
                <a:lnTo>
                  <a:pt x="f11" y="f12"/>
                </a:lnTo>
                <a:lnTo>
                  <a:pt x="f13" y="f14"/>
                </a:lnTo>
                <a:lnTo>
                  <a:pt x="f15" y="f16"/>
                </a:lnTo>
                <a:lnTo>
                  <a:pt x="f6" y="f6"/>
                </a:lnTo>
                <a:lnTo>
                  <a:pt x="f17" y="f18"/>
                </a:lnTo>
                <a:lnTo>
                  <a:pt x="f19" y="f20"/>
                </a:lnTo>
                <a:lnTo>
                  <a:pt x="f21" y="f22"/>
                </a:lnTo>
                <a:lnTo>
                  <a:pt x="f23" y="f24"/>
                </a:lnTo>
                <a:lnTo>
                  <a:pt x="f7" y="f5"/>
                </a:lnTo>
                <a:close/>
              </a:path>
            </a:pathLst>
          </a:custGeom>
          <a:solidFill>
            <a:srgbClr val="3B435B"/>
          </a:solid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8" name="Dowolny kształt 7"/>
          <p:cNvSpPr/>
          <p:nvPr/>
        </p:nvSpPr>
        <p:spPr>
          <a:xfrm>
            <a:off x="3708400" y="692150"/>
            <a:ext cx="792163" cy="576263"/>
          </a:xfrm>
          <a:custGeom>
            <a:avLst/>
            <a:gdLst>
              <a:gd name="f0" fmla="val 10800000"/>
              <a:gd name="f1" fmla="val 5400000"/>
              <a:gd name="f2" fmla="val 180"/>
              <a:gd name="f3" fmla="val w"/>
              <a:gd name="f4" fmla="val h"/>
              <a:gd name="f5" fmla="val 0"/>
              <a:gd name="f6" fmla="val 21600"/>
              <a:gd name="f7" fmla="val 8458"/>
              <a:gd name="f8" fmla="val 3923"/>
              <a:gd name="f9" fmla="val 7564"/>
              <a:gd name="f10" fmla="val 8416"/>
              <a:gd name="f11" fmla="val 4993"/>
              <a:gd name="f12" fmla="val 9720"/>
              <a:gd name="f13" fmla="val 12197"/>
              <a:gd name="f14" fmla="val 13904"/>
              <a:gd name="f15" fmla="val 9987"/>
              <a:gd name="f16" fmla="val 14934"/>
              <a:gd name="f17" fmla="val 14768"/>
              <a:gd name="f18" fmla="val 12911"/>
              <a:gd name="f19" fmla="val 16558"/>
              <a:gd name="f20" fmla="val 12016"/>
              <a:gd name="f21" fmla="val 11030"/>
              <a:gd name="f22" fmla="val 6840"/>
              <a:gd name="f23" fmla="val 12831"/>
              <a:gd name="f24" fmla="val 6120"/>
              <a:gd name="f25" fmla="+- 0 0 0"/>
              <a:gd name="f26" fmla="*/ f3 1 21600"/>
              <a:gd name="f27" fmla="*/ f4 1 21600"/>
              <a:gd name="f28" fmla="*/ f25 f0 1"/>
              <a:gd name="f29" fmla="*/ 8680 f26 1"/>
              <a:gd name="f30" fmla="*/ 13970 f26 1"/>
              <a:gd name="f31" fmla="*/ 14190 f27 1"/>
              <a:gd name="f32" fmla="*/ 7410 f27 1"/>
              <a:gd name="f33" fmla="*/ 8458 f26 1"/>
              <a:gd name="f34" fmla="*/ 0 f27 1"/>
              <a:gd name="f35" fmla="*/ f28 1 f2"/>
              <a:gd name="f36" fmla="*/ 0 f26 1"/>
              <a:gd name="f37" fmla="*/ 3923 f27 1"/>
              <a:gd name="f38" fmla="*/ 4993 f26 1"/>
              <a:gd name="f39" fmla="*/ 9720 f27 1"/>
              <a:gd name="f40" fmla="*/ 9987 f26 1"/>
              <a:gd name="f41" fmla="*/ 14934 f27 1"/>
              <a:gd name="f42" fmla="*/ 21600 f26 1"/>
              <a:gd name="f43" fmla="*/ 21600 f27 1"/>
              <a:gd name="f44" fmla="*/ 16558 f26 1"/>
              <a:gd name="f45" fmla="*/ 12016 f27 1"/>
              <a:gd name="f46" fmla="*/ 12831 f26 1"/>
              <a:gd name="f47" fmla="*/ 6120 f27 1"/>
              <a:gd name="f48" fmla="+- f35 0 f1"/>
            </a:gdLst>
            <a:ahLst/>
            <a:cxnLst>
              <a:cxn ang="3cd4">
                <a:pos x="hc" y="t"/>
              </a:cxn>
              <a:cxn ang="0">
                <a:pos x="r" y="vc"/>
              </a:cxn>
              <a:cxn ang="cd4">
                <a:pos x="hc" y="b"/>
              </a:cxn>
              <a:cxn ang="cd2">
                <a:pos x="l" y="vc"/>
              </a:cxn>
              <a:cxn ang="f48">
                <a:pos x="f33" y="f34"/>
              </a:cxn>
              <a:cxn ang="f48">
                <a:pos x="f36" y="f37"/>
              </a:cxn>
              <a:cxn ang="f48">
                <a:pos x="f38" y="f39"/>
              </a:cxn>
              <a:cxn ang="f48">
                <a:pos x="f40" y="f41"/>
              </a:cxn>
              <a:cxn ang="f48">
                <a:pos x="f42" y="f43"/>
              </a:cxn>
              <a:cxn ang="f48">
                <a:pos x="f44" y="f45"/>
              </a:cxn>
              <a:cxn ang="f48">
                <a:pos x="f46" y="f47"/>
              </a:cxn>
            </a:cxnLst>
            <a:rect l="f29" t="f32" r="f30" b="f31"/>
            <a:pathLst>
              <a:path w="21600" h="21600">
                <a:moveTo>
                  <a:pt x="f7" y="f5"/>
                </a:moveTo>
                <a:lnTo>
                  <a:pt x="f5" y="f8"/>
                </a:lnTo>
                <a:lnTo>
                  <a:pt x="f9" y="f10"/>
                </a:lnTo>
                <a:lnTo>
                  <a:pt x="f11" y="f12"/>
                </a:lnTo>
                <a:lnTo>
                  <a:pt x="f13" y="f14"/>
                </a:lnTo>
                <a:lnTo>
                  <a:pt x="f15" y="f16"/>
                </a:lnTo>
                <a:lnTo>
                  <a:pt x="f6" y="f6"/>
                </a:lnTo>
                <a:lnTo>
                  <a:pt x="f17" y="f18"/>
                </a:lnTo>
                <a:lnTo>
                  <a:pt x="f19" y="f20"/>
                </a:lnTo>
                <a:lnTo>
                  <a:pt x="f21" y="f22"/>
                </a:lnTo>
                <a:lnTo>
                  <a:pt x="f23" y="f24"/>
                </a:lnTo>
                <a:lnTo>
                  <a:pt x="f7" y="f5"/>
                </a:lnTo>
                <a:close/>
              </a:path>
            </a:pathLst>
          </a:custGeom>
          <a:solidFill>
            <a:srgbClr val="3B435B"/>
          </a:solid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9" name="Dowolny kształt 8"/>
          <p:cNvSpPr/>
          <p:nvPr/>
        </p:nvSpPr>
        <p:spPr>
          <a:xfrm flipH="1">
            <a:off x="4859338" y="692150"/>
            <a:ext cx="1655762" cy="576263"/>
          </a:xfrm>
          <a:custGeom>
            <a:avLst/>
            <a:gdLst>
              <a:gd name="f0" fmla="val 10800000"/>
              <a:gd name="f1" fmla="val 5400000"/>
              <a:gd name="f2" fmla="val 180"/>
              <a:gd name="f3" fmla="val w"/>
              <a:gd name="f4" fmla="val h"/>
              <a:gd name="f5" fmla="val 0"/>
              <a:gd name="f6" fmla="val 21600"/>
              <a:gd name="f7" fmla="val 8458"/>
              <a:gd name="f8" fmla="val 3923"/>
              <a:gd name="f9" fmla="val 7564"/>
              <a:gd name="f10" fmla="val 8416"/>
              <a:gd name="f11" fmla="val 4993"/>
              <a:gd name="f12" fmla="val 9720"/>
              <a:gd name="f13" fmla="val 12197"/>
              <a:gd name="f14" fmla="val 13904"/>
              <a:gd name="f15" fmla="val 9987"/>
              <a:gd name="f16" fmla="val 14934"/>
              <a:gd name="f17" fmla="val 14768"/>
              <a:gd name="f18" fmla="val 12911"/>
              <a:gd name="f19" fmla="val 16558"/>
              <a:gd name="f20" fmla="val 12016"/>
              <a:gd name="f21" fmla="val 11030"/>
              <a:gd name="f22" fmla="val 6840"/>
              <a:gd name="f23" fmla="val 12831"/>
              <a:gd name="f24" fmla="val 6120"/>
              <a:gd name="f25" fmla="+- 0 0 0"/>
              <a:gd name="f26" fmla="*/ f3 1 21600"/>
              <a:gd name="f27" fmla="*/ f4 1 21600"/>
              <a:gd name="f28" fmla="*/ f25 f0 1"/>
              <a:gd name="f29" fmla="*/ 8680 f26 1"/>
              <a:gd name="f30" fmla="*/ 13970 f26 1"/>
              <a:gd name="f31" fmla="*/ 14190 f27 1"/>
              <a:gd name="f32" fmla="*/ 7410 f27 1"/>
              <a:gd name="f33" fmla="*/ 8458 f26 1"/>
              <a:gd name="f34" fmla="*/ 0 f27 1"/>
              <a:gd name="f35" fmla="*/ f28 1 f2"/>
              <a:gd name="f36" fmla="*/ 0 f26 1"/>
              <a:gd name="f37" fmla="*/ 3923 f27 1"/>
              <a:gd name="f38" fmla="*/ 4993 f26 1"/>
              <a:gd name="f39" fmla="*/ 9720 f27 1"/>
              <a:gd name="f40" fmla="*/ 9987 f26 1"/>
              <a:gd name="f41" fmla="*/ 14934 f27 1"/>
              <a:gd name="f42" fmla="*/ 21600 f26 1"/>
              <a:gd name="f43" fmla="*/ 21600 f27 1"/>
              <a:gd name="f44" fmla="*/ 16558 f26 1"/>
              <a:gd name="f45" fmla="*/ 12016 f27 1"/>
              <a:gd name="f46" fmla="*/ 12831 f26 1"/>
              <a:gd name="f47" fmla="*/ 6120 f27 1"/>
              <a:gd name="f48" fmla="+- f35 0 f1"/>
            </a:gdLst>
            <a:ahLst/>
            <a:cxnLst>
              <a:cxn ang="3cd4">
                <a:pos x="hc" y="t"/>
              </a:cxn>
              <a:cxn ang="0">
                <a:pos x="r" y="vc"/>
              </a:cxn>
              <a:cxn ang="cd4">
                <a:pos x="hc" y="b"/>
              </a:cxn>
              <a:cxn ang="cd2">
                <a:pos x="l" y="vc"/>
              </a:cxn>
              <a:cxn ang="f48">
                <a:pos x="f33" y="f34"/>
              </a:cxn>
              <a:cxn ang="f48">
                <a:pos x="f36" y="f37"/>
              </a:cxn>
              <a:cxn ang="f48">
                <a:pos x="f38" y="f39"/>
              </a:cxn>
              <a:cxn ang="f48">
                <a:pos x="f40" y="f41"/>
              </a:cxn>
              <a:cxn ang="f48">
                <a:pos x="f42" y="f43"/>
              </a:cxn>
              <a:cxn ang="f48">
                <a:pos x="f44" y="f45"/>
              </a:cxn>
              <a:cxn ang="f48">
                <a:pos x="f46" y="f47"/>
              </a:cxn>
            </a:cxnLst>
            <a:rect l="f29" t="f32" r="f30" b="f31"/>
            <a:pathLst>
              <a:path w="21600" h="21600">
                <a:moveTo>
                  <a:pt x="f7" y="f5"/>
                </a:moveTo>
                <a:lnTo>
                  <a:pt x="f5" y="f8"/>
                </a:lnTo>
                <a:lnTo>
                  <a:pt x="f9" y="f10"/>
                </a:lnTo>
                <a:lnTo>
                  <a:pt x="f11" y="f12"/>
                </a:lnTo>
                <a:lnTo>
                  <a:pt x="f13" y="f14"/>
                </a:lnTo>
                <a:lnTo>
                  <a:pt x="f15" y="f16"/>
                </a:lnTo>
                <a:lnTo>
                  <a:pt x="f6" y="f6"/>
                </a:lnTo>
                <a:lnTo>
                  <a:pt x="f17" y="f18"/>
                </a:lnTo>
                <a:lnTo>
                  <a:pt x="f19" y="f20"/>
                </a:lnTo>
                <a:lnTo>
                  <a:pt x="f21" y="f22"/>
                </a:lnTo>
                <a:lnTo>
                  <a:pt x="f23" y="f24"/>
                </a:lnTo>
                <a:lnTo>
                  <a:pt x="f7" y="f5"/>
                </a:lnTo>
                <a:close/>
              </a:path>
            </a:pathLst>
          </a:custGeom>
          <a:solidFill>
            <a:srgbClr val="3B435B"/>
          </a:solid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0" name="Dowolny kształt 9"/>
          <p:cNvSpPr/>
          <p:nvPr/>
        </p:nvSpPr>
        <p:spPr>
          <a:xfrm>
            <a:off x="4284663" y="1916113"/>
            <a:ext cx="1439862"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a:noFill/>
            <a:prstDash val="solid"/>
          </a:ln>
        </p:spPr>
        <p:txBody>
          <a:bodyPr lIns="90000" tIns="46800" rIns="90000" bIns="46800" compatLnSpc="0">
            <a:spAutoFit/>
          </a:bodyPr>
          <a:lstStyle/>
          <a:p>
            <a:pPr algn="ctr">
              <a:spcBef>
                <a:spcPts val="1500"/>
              </a:spcBef>
              <a:spcAft>
                <a:spcPts val="0"/>
              </a:spcAft>
              <a:defRPr/>
            </a:pPr>
            <a:r>
              <a:rPr lang="pl-PL" sz="2400">
                <a:latin typeface="Times New Roman" pitchFamily="18"/>
                <a:ea typeface="DejaVu Sans" pitchFamily="2"/>
                <a:cs typeface="Liberation Sans" pitchFamily="2"/>
              </a:rPr>
              <a:t>testy</a:t>
            </a:r>
          </a:p>
        </p:txBody>
      </p:sp>
      <p:sp>
        <p:nvSpPr>
          <p:cNvPr id="11" name="Łącznik prostoliniowy 10"/>
          <p:cNvSpPr/>
          <p:nvPr/>
        </p:nvSpPr>
        <p:spPr>
          <a:xfrm flipH="1">
            <a:off x="2339975" y="2565400"/>
            <a:ext cx="1800225" cy="43180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2" name="Łącznik prostoliniowy 11"/>
          <p:cNvSpPr/>
          <p:nvPr/>
        </p:nvSpPr>
        <p:spPr>
          <a:xfrm>
            <a:off x="4140200" y="2565400"/>
            <a:ext cx="1800225" cy="43180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3" name="Dowolny kształt 12"/>
          <p:cNvSpPr/>
          <p:nvPr/>
        </p:nvSpPr>
        <p:spPr>
          <a:xfrm>
            <a:off x="611188" y="2997200"/>
            <a:ext cx="2160587"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w="9360">
            <a:solidFill>
              <a:srgbClr val="000000"/>
            </a:solidFill>
            <a:prstDash val="solid"/>
            <a:miter/>
          </a:ln>
        </p:spPr>
        <p:txBody>
          <a:bodyPr lIns="90000" tIns="46800" rIns="90000" bIns="46800" compatLnSpc="0">
            <a:spAutoFit/>
          </a:bodyPr>
          <a:lstStyle/>
          <a:p>
            <a:pPr algn="ctr">
              <a:spcBef>
                <a:spcPts val="1500"/>
              </a:spcBef>
              <a:spcAft>
                <a:spcPts val="0"/>
              </a:spcAft>
              <a:defRPr/>
            </a:pPr>
            <a:r>
              <a:rPr lang="pl-PL" sz="2400">
                <a:latin typeface="Times New Roman" pitchFamily="18"/>
                <a:ea typeface="DejaVu Sans" pitchFamily="2"/>
                <a:cs typeface="Liberation Sans" pitchFamily="2"/>
              </a:rPr>
              <a:t>sfalsyfikowanie</a:t>
            </a:r>
          </a:p>
        </p:txBody>
      </p:sp>
      <p:sp>
        <p:nvSpPr>
          <p:cNvPr id="14" name="Dowolny kształt 13"/>
          <p:cNvSpPr/>
          <p:nvPr/>
        </p:nvSpPr>
        <p:spPr>
          <a:xfrm>
            <a:off x="2771775" y="2420938"/>
            <a:ext cx="6477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en-US" sz="2400">
                <a:latin typeface="Times New Roman" pitchFamily="18"/>
                <a:ea typeface="DejaVu Sans" pitchFamily="2"/>
                <a:cs typeface="Liberation Sans" pitchFamily="2"/>
              </a:rPr>
              <a:t>  –</a:t>
            </a:r>
          </a:p>
        </p:txBody>
      </p:sp>
      <p:sp>
        <p:nvSpPr>
          <p:cNvPr id="15" name="Dowolny kształt 14"/>
          <p:cNvSpPr/>
          <p:nvPr/>
        </p:nvSpPr>
        <p:spPr>
          <a:xfrm>
            <a:off x="4787900" y="2420938"/>
            <a:ext cx="6477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en-US" sz="2400">
                <a:latin typeface="Times New Roman" pitchFamily="18"/>
                <a:ea typeface="DejaVu Sans" pitchFamily="2"/>
                <a:cs typeface="Liberation Sans" pitchFamily="2"/>
              </a:rPr>
              <a:t>  +</a:t>
            </a:r>
          </a:p>
        </p:txBody>
      </p:sp>
      <p:sp>
        <p:nvSpPr>
          <p:cNvPr id="16" name="Łącznik prostoliniowy 15"/>
          <p:cNvSpPr/>
          <p:nvPr/>
        </p:nvSpPr>
        <p:spPr>
          <a:xfrm flipH="1">
            <a:off x="2122488" y="4797425"/>
            <a:ext cx="1728787" cy="612775"/>
          </a:xfrm>
          <a:prstGeom prst="line">
            <a:avLst/>
          </a:prstGeom>
          <a:noFill/>
          <a:ln w="9360">
            <a:solidFill>
              <a:srgbClr val="000000"/>
            </a:solidFill>
            <a:prstDash val="dash"/>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7" name="Łącznik prostoliniowy 16"/>
          <p:cNvSpPr/>
          <p:nvPr/>
        </p:nvSpPr>
        <p:spPr>
          <a:xfrm flipH="1">
            <a:off x="3779838" y="4508500"/>
            <a:ext cx="431800" cy="1982788"/>
          </a:xfrm>
          <a:prstGeom prst="line">
            <a:avLst/>
          </a:prstGeom>
          <a:noFill/>
          <a:ln w="9360">
            <a:solidFill>
              <a:srgbClr val="000000"/>
            </a:solidFill>
            <a:prstDash val="lgDash"/>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8" name="Łącznik prostoliniowy 17"/>
          <p:cNvSpPr/>
          <p:nvPr/>
        </p:nvSpPr>
        <p:spPr>
          <a:xfrm>
            <a:off x="4356100" y="4797425"/>
            <a:ext cx="1079500" cy="757238"/>
          </a:xfrm>
          <a:prstGeom prst="line">
            <a:avLst/>
          </a:prstGeom>
          <a:noFill/>
          <a:ln w="9360">
            <a:solidFill>
              <a:srgbClr val="000000"/>
            </a:solidFill>
            <a:prstDash val="dash"/>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9" name="Dowolny kształt 18"/>
          <p:cNvSpPr/>
          <p:nvPr/>
        </p:nvSpPr>
        <p:spPr>
          <a:xfrm>
            <a:off x="827088" y="5483225"/>
            <a:ext cx="2590800" cy="3683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123"/>
              </a:spcBef>
              <a:spcAft>
                <a:spcPts val="0"/>
              </a:spcAft>
              <a:defRPr/>
            </a:pPr>
            <a:r>
              <a:rPr lang="pl-PL" sz="2400">
                <a:latin typeface="Liberation Serif" pitchFamily="18"/>
                <a:ea typeface="DejaVu Sans" pitchFamily="2"/>
                <a:cs typeface="Liberation Sans" pitchFamily="2"/>
              </a:rPr>
              <a:t>WYJAŚNIEIE</a:t>
            </a:r>
          </a:p>
        </p:txBody>
      </p:sp>
      <p:sp>
        <p:nvSpPr>
          <p:cNvPr id="20" name="Dowolny kształt 19"/>
          <p:cNvSpPr/>
          <p:nvPr/>
        </p:nvSpPr>
        <p:spPr>
          <a:xfrm>
            <a:off x="2411413" y="6491288"/>
            <a:ext cx="3024187" cy="3683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marL="342720" indent="-342720" algn="ctr">
              <a:spcBef>
                <a:spcPts val="1123"/>
              </a:spcBef>
              <a:spcAft>
                <a:spcPts val="0"/>
              </a:spcAft>
              <a:defRPr/>
            </a:pPr>
            <a:r>
              <a:rPr lang="pl-PL" sz="2400">
                <a:latin typeface="Liberation Serif" pitchFamily="18"/>
                <a:ea typeface="DejaVu Sans" pitchFamily="2"/>
                <a:cs typeface="Liberation Sans" pitchFamily="2"/>
              </a:rPr>
              <a:t>PRZEWIDYWANIE</a:t>
            </a:r>
          </a:p>
        </p:txBody>
      </p:sp>
      <p:sp>
        <p:nvSpPr>
          <p:cNvPr id="21" name="Dowolny kształt 20"/>
          <p:cNvSpPr/>
          <p:nvPr/>
        </p:nvSpPr>
        <p:spPr>
          <a:xfrm>
            <a:off x="4427538" y="5554663"/>
            <a:ext cx="3455987" cy="6429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123"/>
              </a:spcBef>
              <a:spcAft>
                <a:spcPts val="0"/>
              </a:spcAft>
              <a:defRPr/>
            </a:pPr>
            <a:r>
              <a:rPr lang="pl-PL" sz="2400">
                <a:latin typeface="Liberation Serif" pitchFamily="18"/>
                <a:ea typeface="DejaVu Sans" pitchFamily="2"/>
                <a:cs typeface="Liberation Sans" pitchFamily="2"/>
              </a:rPr>
              <a:t>ZASTOSOWANIA PRAKTYCZNE</a:t>
            </a:r>
          </a:p>
        </p:txBody>
      </p:sp>
      <p:sp>
        <p:nvSpPr>
          <p:cNvPr id="22" name="Dowolny kształt 21"/>
          <p:cNvSpPr/>
          <p:nvPr/>
        </p:nvSpPr>
        <p:spPr>
          <a:xfrm>
            <a:off x="5364163" y="2997200"/>
            <a:ext cx="2879725"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w="9360">
            <a:solidFill>
              <a:srgbClr val="000000"/>
            </a:solidFill>
            <a:prstDash val="solid"/>
            <a:miter/>
          </a:ln>
        </p:spPr>
        <p:txBody>
          <a:bodyPr lIns="90000" tIns="46800" rIns="90000" bIns="46800" compatLnSpc="0">
            <a:spAutoFit/>
          </a:bodyPr>
          <a:lstStyle/>
          <a:p>
            <a:pPr algn="ctr">
              <a:spcBef>
                <a:spcPts val="1500"/>
              </a:spcBef>
              <a:spcAft>
                <a:spcPts val="0"/>
              </a:spcAft>
              <a:defRPr/>
            </a:pPr>
            <a:r>
              <a:rPr lang="pl-PL" sz="2400">
                <a:latin typeface="Times New Roman" pitchFamily="18"/>
                <a:ea typeface="DejaVu Sans" pitchFamily="2"/>
                <a:cs typeface="Liberation Sans" pitchFamily="2"/>
              </a:rPr>
              <a:t>brak falsyfikacji</a:t>
            </a:r>
          </a:p>
        </p:txBody>
      </p:sp>
      <p:sp>
        <p:nvSpPr>
          <p:cNvPr id="23" name="Łącznik prostoliniowy 22"/>
          <p:cNvSpPr/>
          <p:nvPr/>
        </p:nvSpPr>
        <p:spPr>
          <a:xfrm>
            <a:off x="6227763" y="3500438"/>
            <a:ext cx="0" cy="504825"/>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24" name="Łącznik prostoliniowy 23"/>
          <p:cNvSpPr/>
          <p:nvPr/>
        </p:nvSpPr>
        <p:spPr>
          <a:xfrm flipH="1">
            <a:off x="4427538" y="4005263"/>
            <a:ext cx="1800225" cy="43180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25" name="Łącznik prostoliniowy 24"/>
          <p:cNvSpPr/>
          <p:nvPr/>
        </p:nvSpPr>
        <p:spPr>
          <a:xfrm>
            <a:off x="6227763" y="4005263"/>
            <a:ext cx="1800225" cy="43180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26" name="Dowolny kształt 25"/>
          <p:cNvSpPr/>
          <p:nvPr/>
        </p:nvSpPr>
        <p:spPr>
          <a:xfrm>
            <a:off x="4859338" y="3860800"/>
            <a:ext cx="647700" cy="4587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en-US" sz="2400">
                <a:latin typeface="Times New Roman" pitchFamily="18"/>
                <a:ea typeface="DejaVu Sans" pitchFamily="2"/>
                <a:cs typeface="Liberation Sans" pitchFamily="2"/>
              </a:rPr>
              <a:t>+</a:t>
            </a:r>
          </a:p>
        </p:txBody>
      </p:sp>
      <p:sp>
        <p:nvSpPr>
          <p:cNvPr id="27" name="Dowolny kształt 26"/>
          <p:cNvSpPr/>
          <p:nvPr/>
        </p:nvSpPr>
        <p:spPr>
          <a:xfrm>
            <a:off x="6875463" y="3860800"/>
            <a:ext cx="647700" cy="4587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en-US" sz="2400">
                <a:latin typeface="Times New Roman" pitchFamily="18"/>
                <a:ea typeface="DejaVu Sans" pitchFamily="2"/>
                <a:cs typeface="Liberation Sans" pitchFamily="2"/>
              </a:rPr>
              <a:t> –</a:t>
            </a:r>
          </a:p>
        </p:txBody>
      </p:sp>
      <p:sp>
        <p:nvSpPr>
          <p:cNvPr id="28" name="Dowolny kształt 27"/>
          <p:cNvSpPr/>
          <p:nvPr/>
        </p:nvSpPr>
        <p:spPr>
          <a:xfrm>
            <a:off x="2987675" y="3500438"/>
            <a:ext cx="3168650" cy="4587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a:noFill/>
            <a:prstDash val="solid"/>
          </a:ln>
        </p:spPr>
        <p:txBody>
          <a:bodyPr lIns="90000" tIns="46800" rIns="90000" bIns="46800" compatLnSpc="0">
            <a:spAutoFit/>
          </a:bodyPr>
          <a:lstStyle/>
          <a:p>
            <a:pPr algn="ctr">
              <a:spcBef>
                <a:spcPts val="1500"/>
              </a:spcBef>
              <a:spcAft>
                <a:spcPts val="0"/>
              </a:spcAft>
              <a:defRPr/>
            </a:pPr>
            <a:r>
              <a:rPr lang="pl-PL" sz="2400">
                <a:latin typeface="Times New Roman" pitchFamily="18"/>
                <a:ea typeface="DejaVu Sans" pitchFamily="2"/>
                <a:cs typeface="Liberation Sans" pitchFamily="2"/>
              </a:rPr>
              <a:t>Czy test był surowy?</a:t>
            </a:r>
          </a:p>
        </p:txBody>
      </p:sp>
      <p:sp>
        <p:nvSpPr>
          <p:cNvPr id="29" name="Dowolny kształt 28"/>
          <p:cNvSpPr/>
          <p:nvPr/>
        </p:nvSpPr>
        <p:spPr>
          <a:xfrm>
            <a:off x="2339975" y="4365625"/>
            <a:ext cx="2663825"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w="9360">
            <a:solidFill>
              <a:srgbClr val="000000"/>
            </a:solidFill>
            <a:prstDash val="solid"/>
            <a:miter/>
          </a:ln>
        </p:spPr>
        <p:txBody>
          <a:bodyPr lIns="90000" tIns="46800" rIns="90000" bIns="46800" compatLnSpc="0">
            <a:spAutoFit/>
          </a:bodyPr>
          <a:lstStyle/>
          <a:p>
            <a:pPr algn="ctr">
              <a:spcBef>
                <a:spcPts val="1500"/>
              </a:spcBef>
              <a:spcAft>
                <a:spcPts val="0"/>
              </a:spcAft>
              <a:defRPr/>
            </a:pPr>
            <a:r>
              <a:rPr lang="pl-PL" sz="2400" dirty="0" err="1">
                <a:latin typeface="Times New Roman" pitchFamily="18"/>
                <a:ea typeface="DejaVu Sans" pitchFamily="2"/>
                <a:cs typeface="Liberation Sans" pitchFamily="2"/>
              </a:rPr>
              <a:t>skoroborowanie</a:t>
            </a:r>
            <a:endParaRPr lang="pl-PL" sz="2400" dirty="0">
              <a:latin typeface="Times New Roman" pitchFamily="18"/>
              <a:ea typeface="DejaVu Sans" pitchFamily="2"/>
              <a:cs typeface="Liberation Sans" pitchFamily="2"/>
            </a:endParaRPr>
          </a:p>
        </p:txBody>
      </p:sp>
      <p:sp>
        <p:nvSpPr>
          <p:cNvPr id="30" name="Dowolny kształt 29"/>
          <p:cNvSpPr/>
          <p:nvPr/>
        </p:nvSpPr>
        <p:spPr>
          <a:xfrm>
            <a:off x="6588125" y="4365625"/>
            <a:ext cx="2555875"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AEA"/>
          </a:solidFill>
          <a:ln w="9360">
            <a:solidFill>
              <a:srgbClr val="000000"/>
            </a:solidFill>
            <a:prstDash val="solid"/>
            <a:miter/>
          </a:ln>
        </p:spPr>
        <p:txBody>
          <a:bodyPr lIns="90000" tIns="46800" rIns="90000" bIns="46800" compatLnSpc="0">
            <a:spAutoFit/>
          </a:bodyPr>
          <a:lstStyle/>
          <a:p>
            <a:pPr algn="ctr">
              <a:spcBef>
                <a:spcPts val="1500"/>
              </a:spcBef>
              <a:spcAft>
                <a:spcPts val="0"/>
              </a:spcAft>
              <a:defRPr/>
            </a:pPr>
            <a:r>
              <a:rPr lang="pl-PL" sz="2400" dirty="0">
                <a:latin typeface="Times New Roman" pitchFamily="18"/>
                <a:ea typeface="DejaVu Sans" pitchFamily="2"/>
                <a:cs typeface="Liberation Sans" pitchFamily="2"/>
              </a:rPr>
              <a:t>brak koroboracji</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179388" y="115888"/>
            <a:ext cx="7467600" cy="563562"/>
          </a:xfrm>
        </p:spPr>
        <p:txBody>
          <a:bodyPr wrap="square">
            <a:spAutoFit/>
          </a:bodyPr>
          <a:lstStyle>
            <a:defPPr lvl="0">
              <a:buNone/>
            </a:defPPr>
            <a:lvl1pPr lvl="0">
              <a:buNone/>
            </a:lvl1pPr>
          </a:lstStyle>
          <a:p>
            <a:pPr algn="ctr">
              <a:defRPr/>
            </a:pPr>
            <a:r>
              <a:rPr lang="pl-PL" b="1" dirty="0" err="1">
                <a:solidFill>
                  <a:srgbClr val="C00000"/>
                </a:solidFill>
                <a:latin typeface="Arial" pitchFamily="18"/>
              </a:rPr>
              <a:t>Falsyfikacjonizm</a:t>
            </a:r>
            <a:r>
              <a:rPr lang="pl-PL" b="1" dirty="0">
                <a:solidFill>
                  <a:srgbClr val="C00000"/>
                </a:solidFill>
                <a:latin typeface="Arial" pitchFamily="18"/>
              </a:rPr>
              <a:t> w skrócie</a:t>
            </a:r>
          </a:p>
        </p:txBody>
      </p:sp>
      <p:sp>
        <p:nvSpPr>
          <p:cNvPr id="3" name="Symbol zastępczy tekstu 2"/>
          <p:cNvSpPr txBox="1">
            <a:spLocks noGrp="1"/>
          </p:cNvSpPr>
          <p:nvPr>
            <p:ph type="body" idx="4294967295"/>
          </p:nvPr>
        </p:nvSpPr>
        <p:spPr>
          <a:xfrm>
            <a:off x="457200" y="1600200"/>
            <a:ext cx="7467600" cy="3908249"/>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457200" indent="-457200">
              <a:lnSpc>
                <a:spcPct val="90000"/>
              </a:lnSpc>
              <a:buClr>
                <a:schemeClr val="accent1"/>
              </a:buClr>
              <a:buFont typeface="+mj-lt"/>
              <a:buAutoNum type="arabicPeriod"/>
              <a:defRPr/>
            </a:pPr>
            <a:r>
              <a:rPr lang="pl-PL" sz="2100" dirty="0">
                <a:solidFill>
                  <a:schemeClr val="tx1"/>
                </a:solidFill>
                <a:latin typeface="+mn-lt"/>
              </a:rPr>
              <a:t>Na czym polega różnica między nauką a pseudonauką, wiarą, przekonaniami potocznymi (problem demarkacji)?</a:t>
            </a:r>
          </a:p>
          <a:p>
            <a:pPr marL="720725" lvl="3" indent="-174625">
              <a:lnSpc>
                <a:spcPct val="90000"/>
              </a:lnSpc>
              <a:buClr>
                <a:schemeClr val="accent1"/>
              </a:buClr>
              <a:defRPr/>
            </a:pPr>
            <a:r>
              <a:rPr lang="pl-PL" sz="1700" dirty="0">
                <a:solidFill>
                  <a:schemeClr val="tx1"/>
                </a:solidFill>
                <a:latin typeface="+mn-lt"/>
              </a:rPr>
              <a:t>podleganie falsyfikacji</a:t>
            </a:r>
          </a:p>
          <a:p>
            <a:pPr marL="990360" lvl="1" indent="-533160">
              <a:lnSpc>
                <a:spcPct val="90000"/>
              </a:lnSpc>
              <a:buClr>
                <a:schemeClr val="accent1"/>
              </a:buClr>
              <a:buFont typeface="+mj-lt"/>
              <a:buAutoNum type="arabicPeriod"/>
              <a:defRPr/>
            </a:pPr>
            <a:endParaRPr lang="pl-PL" dirty="0">
              <a:solidFill>
                <a:schemeClr val="tx1"/>
              </a:solidFill>
              <a:latin typeface="+mn-lt"/>
            </a:endParaRPr>
          </a:p>
          <a:p>
            <a:pPr marL="457200" indent="-457200">
              <a:lnSpc>
                <a:spcPct val="90000"/>
              </a:lnSpc>
              <a:buClr>
                <a:schemeClr val="accent1"/>
              </a:buClr>
              <a:buFont typeface="+mj-lt"/>
              <a:buAutoNum type="arabicPeriod"/>
              <a:defRPr/>
            </a:pPr>
            <a:r>
              <a:rPr lang="pl-PL" sz="2100" dirty="0">
                <a:solidFill>
                  <a:schemeClr val="tx1"/>
                </a:solidFill>
                <a:latin typeface="+mn-lt"/>
              </a:rPr>
              <a:t>Jak wygląda struktura wiedzy naukowej?</a:t>
            </a:r>
          </a:p>
          <a:p>
            <a:pPr marL="547560" lvl="3" indent="0">
              <a:lnSpc>
                <a:spcPct val="90000"/>
              </a:lnSpc>
              <a:buClr>
                <a:schemeClr val="accent1"/>
              </a:buClr>
              <a:defRPr/>
            </a:pPr>
            <a:r>
              <a:rPr lang="pl-PL" sz="1700" dirty="0">
                <a:solidFill>
                  <a:schemeClr val="tx1"/>
                </a:solidFill>
                <a:latin typeface="+mn-lt"/>
              </a:rPr>
              <a:t> logicyzm</a:t>
            </a:r>
          </a:p>
          <a:p>
            <a:pPr marL="547560" lvl="3" indent="0">
              <a:lnSpc>
                <a:spcPct val="90000"/>
              </a:lnSpc>
              <a:buClr>
                <a:schemeClr val="accent1"/>
              </a:buClr>
              <a:defRPr/>
            </a:pPr>
            <a:r>
              <a:rPr lang="pl-PL" sz="1700" dirty="0">
                <a:solidFill>
                  <a:schemeClr val="tx1"/>
                </a:solidFill>
                <a:latin typeface="+mn-lt"/>
              </a:rPr>
              <a:t> nauka nie ma charakteru indukcyjnego</a:t>
            </a:r>
          </a:p>
          <a:p>
            <a:pPr marL="547560" lvl="3" indent="0">
              <a:lnSpc>
                <a:spcPct val="90000"/>
              </a:lnSpc>
              <a:buClr>
                <a:schemeClr val="accent1"/>
              </a:buClr>
              <a:defRPr/>
            </a:pPr>
            <a:r>
              <a:rPr lang="pl-PL" sz="1700" dirty="0">
                <a:solidFill>
                  <a:schemeClr val="tx1"/>
                </a:solidFill>
                <a:latin typeface="+mn-lt"/>
              </a:rPr>
              <a:t> metoda śmiałych hipotez i refutacji</a:t>
            </a:r>
          </a:p>
          <a:p>
            <a:pPr marL="990360" lvl="1" indent="-533160">
              <a:lnSpc>
                <a:spcPct val="90000"/>
              </a:lnSpc>
              <a:buClr>
                <a:schemeClr val="accent1"/>
              </a:buClr>
              <a:buFont typeface="Wingdings 2" pitchFamily="18"/>
              <a:buNone/>
              <a:defRPr/>
            </a:pPr>
            <a:endParaRPr lang="pl-PL" dirty="0">
              <a:solidFill>
                <a:schemeClr val="tx1"/>
              </a:solidFill>
              <a:latin typeface="+mn-lt"/>
            </a:endParaRPr>
          </a:p>
          <a:p>
            <a:pPr marL="457200" indent="-457200">
              <a:lnSpc>
                <a:spcPct val="90000"/>
              </a:lnSpc>
              <a:buClr>
                <a:schemeClr val="accent1"/>
              </a:buClr>
              <a:buFont typeface="+mj-lt"/>
              <a:buAutoNum type="arabicPeriod"/>
              <a:defRPr/>
            </a:pPr>
            <a:r>
              <a:rPr lang="pl-PL" sz="2100" dirty="0">
                <a:solidFill>
                  <a:schemeClr val="tx1"/>
                </a:solidFill>
                <a:latin typeface="+mn-lt"/>
              </a:rPr>
              <a:t>Na czym polega rozwój nauki?</a:t>
            </a:r>
          </a:p>
          <a:p>
            <a:pPr marL="547560" lvl="3" indent="0">
              <a:lnSpc>
                <a:spcPct val="90000"/>
              </a:lnSpc>
              <a:buClr>
                <a:schemeClr val="accent1"/>
              </a:buClr>
              <a:defRPr/>
            </a:pPr>
            <a:r>
              <a:rPr lang="pl-PL" sz="1700" dirty="0">
                <a:solidFill>
                  <a:schemeClr val="tx1"/>
                </a:solidFill>
                <a:latin typeface="+mn-lt"/>
              </a:rPr>
              <a:t> ciągłe rewolucje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427038"/>
            <a:ext cx="7467600" cy="554037"/>
          </a:xfrm>
        </p:spPr>
        <p:txBody>
          <a:bodyPr wrap="square">
            <a:spAutoFit/>
          </a:bodyPr>
          <a:lstStyle>
            <a:defPPr lvl="0">
              <a:buNone/>
            </a:defPPr>
            <a:lvl1pPr lvl="0">
              <a:buNone/>
            </a:lvl1pPr>
          </a:lstStyle>
          <a:p>
            <a:pPr algn="ctr">
              <a:defRPr/>
            </a:pPr>
            <a:r>
              <a:rPr lang="pl-PL" b="1" dirty="0">
                <a:solidFill>
                  <a:schemeClr val="accent1"/>
                </a:solidFill>
              </a:rPr>
              <a:t>Problem demarkacji</a:t>
            </a:r>
          </a:p>
        </p:txBody>
      </p:sp>
      <p:sp>
        <p:nvSpPr>
          <p:cNvPr id="3" name="Symbol zastępczy tekstu 2"/>
          <p:cNvSpPr txBox="1">
            <a:spLocks noGrp="1"/>
          </p:cNvSpPr>
          <p:nvPr>
            <p:ph type="body" idx="4294967295"/>
          </p:nvPr>
        </p:nvSpPr>
        <p:spPr>
          <a:xfrm>
            <a:off x="457200" y="1600200"/>
            <a:ext cx="7467600" cy="2157001"/>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defRPr/>
            </a:pPr>
            <a:r>
              <a:rPr lang="pl-PL" dirty="0">
                <a:solidFill>
                  <a:srgbClr val="64180B"/>
                </a:solidFill>
              </a:rPr>
              <a:t> Na czym polega różnica między nauką a pseudonauką, wiarą, przekonaniami potocznymi</a:t>
            </a:r>
            <a:r>
              <a:rPr lang="pl-PL" dirty="0">
                <a:solidFill>
                  <a:srgbClr val="64180B"/>
                </a:solidFill>
                <a:latin typeface="Arial" pitchFamily="2"/>
              </a:rPr>
              <a:t>?</a:t>
            </a:r>
          </a:p>
          <a:p>
            <a:pPr marL="342720" indent="-342720">
              <a:buFont typeface="Wingdings" pitchFamily="2"/>
              <a:buNone/>
              <a:defRPr/>
            </a:pPr>
            <a:r>
              <a:rPr lang="pl-PL" dirty="0">
                <a:solidFill>
                  <a:srgbClr val="64180B"/>
                </a:solidFill>
              </a:rPr>
              <a:t> </a:t>
            </a:r>
          </a:p>
          <a:p>
            <a:pPr marL="534988" lvl="1" indent="0">
              <a:defRPr/>
            </a:pPr>
            <a:r>
              <a:rPr lang="pl-PL" sz="2400" dirty="0">
                <a:solidFill>
                  <a:srgbClr val="64180B"/>
                </a:solidFill>
              </a:rPr>
              <a:t> Podleganie falsyfikacji</a:t>
            </a:r>
          </a:p>
          <a:p>
            <a:pPr marL="0" indent="0">
              <a:buFont typeface="Wingdings" pitchFamily="2"/>
              <a:buNone/>
              <a:defRPr/>
            </a:pPr>
            <a:endParaRPr dirty="0">
              <a:latin typeface="Arial" pitchFamily="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4294967295"/>
          </p:nvPr>
        </p:nvSpPr>
        <p:spPr>
          <a:xfrm>
            <a:off x="400050" y="1125538"/>
            <a:ext cx="8204398" cy="5204502"/>
          </a:xfrm>
        </p:spPr>
        <p:txBody>
          <a:bodyPr wrap="square">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80000"/>
              </a:lnSpc>
              <a:buNone/>
              <a:defRPr/>
            </a:pPr>
            <a:r>
              <a:rPr lang="pl-PL" sz="1800" b="1" dirty="0">
                <a:solidFill>
                  <a:srgbClr val="C00000"/>
                </a:solidFill>
                <a:latin typeface="+mn-lt"/>
              </a:rPr>
              <a:t>Zagrożeniem dla nauki są</a:t>
            </a:r>
          </a:p>
          <a:p>
            <a:pPr marL="342720" indent="-342720">
              <a:lnSpc>
                <a:spcPct val="80000"/>
              </a:lnSpc>
              <a:buFont typeface="Wingdings" pitchFamily="2"/>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a:pPr>
            <a:r>
              <a:rPr lang="pl-PL" sz="1800" dirty="0">
                <a:latin typeface="+mn-lt"/>
              </a:rPr>
              <a:t>	- przekonania dogmatyczne</a:t>
            </a:r>
          </a:p>
          <a:p>
            <a:pPr marL="342720" indent="-342720">
              <a:lnSpc>
                <a:spcPct val="80000"/>
              </a:lnSpc>
              <a:buFont typeface="Wingdings" pitchFamily="2"/>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a:pPr>
            <a:r>
              <a:rPr lang="pl-PL" sz="1800" dirty="0">
                <a:latin typeface="+mn-lt"/>
              </a:rPr>
              <a:t>	- elementy nienaukowe teorii (np. w psychoanalizie)</a:t>
            </a:r>
          </a:p>
          <a:p>
            <a:pPr marL="342720" indent="-342720">
              <a:lnSpc>
                <a:spcPct val="80000"/>
              </a:lnSpc>
              <a:buFont typeface="Wingdings" pitchFamily="2"/>
              <a:buNone/>
              <a:defRPr/>
            </a:pPr>
            <a:endParaRPr lang="pl-PL" sz="1800" dirty="0">
              <a:latin typeface="+mn-lt"/>
            </a:endParaRPr>
          </a:p>
          <a:p>
            <a:pPr marL="342720" indent="-342720">
              <a:lnSpc>
                <a:spcPct val="80000"/>
              </a:lnSpc>
              <a:buFont typeface="Wingdings" pitchFamily="2"/>
              <a:buNone/>
              <a:defRPr/>
            </a:pPr>
            <a:r>
              <a:rPr lang="pl-PL" sz="1800" b="1" dirty="0">
                <a:solidFill>
                  <a:schemeClr val="accent1"/>
                </a:solidFill>
                <a:latin typeface="+mn-lt"/>
              </a:rPr>
              <a:t>Przypadek psychoanalizy</a:t>
            </a:r>
          </a:p>
          <a:p>
            <a:pPr>
              <a:lnSpc>
                <a:spcPct val="80000"/>
              </a:lnSpc>
              <a:buClr>
                <a:schemeClr val="accent1"/>
              </a:buClr>
              <a:buSzPct val="125000"/>
              <a:buFont typeface="Arial" panose="020B0604020202020204" pitchFamily="34" charset="0"/>
              <a:buChar char="•"/>
              <a:defRPr/>
            </a:pPr>
            <a:r>
              <a:rPr lang="pl-PL" sz="1800" dirty="0">
                <a:latin typeface="+mn-lt"/>
              </a:rPr>
              <a:t>Freud: zachowania neurotyczne są wynikiem nieświadomych pragnień seksualnych.</a:t>
            </a:r>
          </a:p>
          <a:p>
            <a:pPr marL="285750" lvl="1" indent="-285750">
              <a:lnSpc>
                <a:spcPct val="80000"/>
              </a:lnSpc>
              <a:spcBef>
                <a:spcPts val="422"/>
              </a:spcBef>
              <a:buClr>
                <a:schemeClr val="accent1"/>
              </a:buClr>
              <a:buSzPct val="125000"/>
              <a:buFont typeface="Arial" panose="020B0604020202020204" pitchFamily="34" charset="0"/>
              <a:buChar char="•"/>
              <a:defRPr/>
            </a:pPr>
            <a:r>
              <a:rPr lang="pl-PL" sz="1800" dirty="0">
                <a:latin typeface="+mn-lt"/>
              </a:rPr>
              <a:t>Jeśli poddamy hipnozie neurotycznego pacjenta i zaproponujemy odpowiednie wyjaśnienie jego zachować neurotycznych, pacjent je przyjmie, a symptomy neurotyczne znikną (metoda stosowana początkowo)</a:t>
            </a:r>
          </a:p>
          <a:p>
            <a:pPr marL="285750" lvl="1" indent="-285750">
              <a:lnSpc>
                <a:spcPct val="80000"/>
              </a:lnSpc>
              <a:spcBef>
                <a:spcPts val="422"/>
              </a:spcBef>
              <a:buClr>
                <a:schemeClr val="accent1"/>
              </a:buClr>
              <a:buSzPct val="125000"/>
              <a:buFont typeface="Arial" panose="020B0604020202020204" pitchFamily="34" charset="0"/>
              <a:buChar char="•"/>
              <a:defRPr/>
            </a:pPr>
            <a:r>
              <a:rPr lang="pl-PL" sz="1800" dirty="0">
                <a:latin typeface="+mn-lt"/>
              </a:rPr>
              <a:t>Metoda psychoanalizy: pacjent opowiada o swoich problemach, a następnie formułuje się diagnozę. Jeśli pacjentowi wyjaśni się jego zachowanie, to pacjent uznaje je, a problemy zostają rozwiązane. W rzeczywistości pacjenci często odrzucali diagnozę.</a:t>
            </a:r>
          </a:p>
          <a:p>
            <a:pPr marL="285750" lvl="1" indent="-285750">
              <a:lnSpc>
                <a:spcPct val="80000"/>
              </a:lnSpc>
              <a:spcBef>
                <a:spcPts val="422"/>
              </a:spcBef>
              <a:buClr>
                <a:schemeClr val="accent1"/>
              </a:buClr>
              <a:buSzPct val="125000"/>
              <a:buFont typeface="Arial" panose="020B0604020202020204" pitchFamily="34" charset="0"/>
              <a:buChar char="•"/>
              <a:defRPr/>
            </a:pPr>
            <a:r>
              <a:rPr lang="pl-PL" sz="1800" dirty="0">
                <a:latin typeface="+mn-lt"/>
              </a:rPr>
              <a:t>Freud: różnica w wynikach hipnozy i psychoanalizy związana jest z wyparciem</a:t>
            </a:r>
          </a:p>
          <a:p>
            <a:pPr marL="742680" lvl="1" indent="-285480">
              <a:lnSpc>
                <a:spcPct val="80000"/>
              </a:lnSpc>
              <a:spcBef>
                <a:spcPts val="422"/>
              </a:spcBef>
              <a:buFont typeface="Wingdings 2" pitchFamily="18"/>
              <a:buNone/>
              <a:defRPr/>
            </a:pPr>
            <a:endParaRPr lang="pl-PL" sz="1800" dirty="0">
              <a:latin typeface="+mn-lt"/>
            </a:endParaRPr>
          </a:p>
          <a:p>
            <a:pPr marL="742680" lvl="1" indent="-285480">
              <a:lnSpc>
                <a:spcPct val="80000"/>
              </a:lnSpc>
              <a:spcBef>
                <a:spcPts val="422"/>
              </a:spcBef>
              <a:buFont typeface="Wingdings 2" pitchFamily="18"/>
              <a:buNone/>
              <a:defRPr/>
            </a:pPr>
            <a:r>
              <a:rPr lang="pl-PL" sz="1800" dirty="0">
                <a:latin typeface="+mn-lt"/>
              </a:rPr>
              <a:t>Popper: </a:t>
            </a:r>
            <a:r>
              <a:rPr lang="pl-PL" sz="1800" dirty="0" err="1">
                <a:latin typeface="+mn-lt"/>
              </a:rPr>
              <a:t>ZONK</a:t>
            </a:r>
            <a:r>
              <a:rPr lang="pl-PL" sz="1800" dirty="0">
                <a:latin typeface="+mn-lt"/>
              </a:rPr>
              <a:t>!</a:t>
            </a:r>
          </a:p>
          <a:p>
            <a:pPr marL="0" lvl="1" indent="0">
              <a:lnSpc>
                <a:spcPct val="80000"/>
              </a:lnSpc>
              <a:spcBef>
                <a:spcPts val="422"/>
              </a:spcBef>
              <a:buFont typeface="Wingdings 2" pitchFamily="18"/>
              <a:buNone/>
              <a:defRPr/>
            </a:pPr>
            <a:endParaRPr lang="pl-PL" sz="1700" dirty="0">
              <a:latin typeface="Arial" pitchFamily="2"/>
            </a:endParaRPr>
          </a:p>
        </p:txBody>
      </p:sp>
      <p:sp>
        <p:nvSpPr>
          <p:cNvPr id="3" name="Dowolny kształt 2"/>
          <p:cNvSpPr/>
          <p:nvPr/>
        </p:nvSpPr>
        <p:spPr>
          <a:xfrm>
            <a:off x="1187450" y="333375"/>
            <a:ext cx="6697663" cy="4552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hangingPunct="0">
              <a:lnSpc>
                <a:spcPct val="90000"/>
              </a:lnSpc>
              <a:spcBef>
                <a:spcPts val="598"/>
              </a:spcBef>
              <a:spcAft>
                <a:spcPts val="0"/>
              </a:spcAft>
              <a:buClr>
                <a:srgbClr val="FE8637"/>
              </a:buClr>
              <a:buSzPct val="70000"/>
              <a:defRPr/>
            </a:pPr>
            <a:r>
              <a:rPr lang="pl-PL" sz="2600" cap="small" dirty="0">
                <a:solidFill>
                  <a:schemeClr val="accent1"/>
                </a:solidFill>
                <a:latin typeface="+mn-lt"/>
                <a:ea typeface="+mj-ea"/>
                <a:cs typeface="+mj-cs"/>
              </a:rPr>
              <a:t>Problem demarkacji</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19364" y="188640"/>
            <a:ext cx="8859542" cy="861774"/>
          </a:xfrm>
        </p:spPr>
        <p:txBody>
          <a:bodyPr wrap="square">
            <a:spAutoFit/>
          </a:bodyPr>
          <a:lstStyle>
            <a:defPPr lvl="0">
              <a:buNone/>
            </a:defPPr>
            <a:lvl1pPr lvl="0">
              <a:buNone/>
            </a:lvl1pPr>
          </a:lstStyle>
          <a:p>
            <a:pPr>
              <a:defRPr/>
            </a:pPr>
            <a:r>
              <a:rPr lang="pl-PL" sz="2400" b="1" dirty="0" err="1">
                <a:solidFill>
                  <a:schemeClr val="accent1"/>
                </a:solidFill>
                <a:latin typeface="+mn-lt"/>
              </a:rPr>
              <a:t>Falsyfikowalność</a:t>
            </a:r>
            <a:r>
              <a:rPr lang="pl-PL" sz="2400" b="1" dirty="0">
                <a:solidFill>
                  <a:schemeClr val="accent1"/>
                </a:solidFill>
                <a:latin typeface="+mn-lt"/>
              </a:rPr>
              <a:t> jako dyrektywa metodologiczna 1</a:t>
            </a:r>
            <a:br>
              <a:rPr lang="pl-PL" sz="2600" b="1" dirty="0">
                <a:latin typeface="Arial" pitchFamily="18"/>
              </a:rPr>
            </a:br>
            <a:endParaRPr lang="pl-PL" sz="2600" b="1" dirty="0">
              <a:latin typeface="Arial" pitchFamily="18"/>
            </a:endParaRPr>
          </a:p>
        </p:txBody>
      </p:sp>
      <p:sp>
        <p:nvSpPr>
          <p:cNvPr id="3" name="Symbol zastępczy tekstu 2"/>
          <p:cNvSpPr txBox="1">
            <a:spLocks noGrp="1"/>
          </p:cNvSpPr>
          <p:nvPr>
            <p:ph type="body" idx="4294967295"/>
          </p:nvPr>
        </p:nvSpPr>
        <p:spPr>
          <a:xfrm>
            <a:off x="250825" y="1125538"/>
            <a:ext cx="8229600" cy="4049712"/>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90000"/>
              </a:lnSpc>
              <a:buFont typeface="Wingdings" pitchFamily="2"/>
              <a:buNone/>
              <a:defRPr/>
            </a:pPr>
            <a:r>
              <a:rPr sz="1800" b="1" dirty="0" err="1"/>
              <a:t>Fals</a:t>
            </a:r>
            <a:r>
              <a:rPr lang="pl-PL" sz="1800" b="1" dirty="0" err="1"/>
              <a:t>yfikowalność</a:t>
            </a:r>
            <a:endParaRPr lang="pl-PL" sz="1800" b="1" dirty="0"/>
          </a:p>
          <a:p>
            <a:pPr marL="0" lvl="2" indent="0">
              <a:lnSpc>
                <a:spcPct val="90000"/>
              </a:lnSpc>
              <a:spcBef>
                <a:spcPts val="448"/>
              </a:spcBef>
              <a:defRPr/>
            </a:pPr>
            <a:r>
              <a:rPr lang="pl-PL" sz="1800" dirty="0"/>
              <a:t>Rozważ wszystkie możliwe zdania bazowe (czyli takie, które opisują pojedyncze zdarzenie lub pojedynczą sytuację)</a:t>
            </a:r>
          </a:p>
          <a:p>
            <a:pPr marL="0" lvl="3" indent="0">
              <a:lnSpc>
                <a:spcPct val="90000"/>
              </a:lnSpc>
              <a:spcBef>
                <a:spcPts val="400"/>
              </a:spcBef>
              <a:defRPr/>
            </a:pPr>
            <a:r>
              <a:rPr lang="pl-PL" sz="1600" dirty="0"/>
              <a:t>Klasa zdań bazowych będzie zawierała zdania typu „4 maja 2091 w Warszawie będzie widoczne zaćmienie słońca” oraz „4 maja 2091 w Warszawie nie będzie widoczne zaćmienie słońca”.</a:t>
            </a:r>
          </a:p>
          <a:p>
            <a:pPr marL="0" lvl="3" indent="0">
              <a:lnSpc>
                <a:spcPct val="90000"/>
              </a:lnSpc>
              <a:spcBef>
                <a:spcPts val="400"/>
              </a:spcBef>
              <a:defRPr/>
            </a:pPr>
            <a:r>
              <a:rPr lang="pl-PL" sz="1600" dirty="0"/>
              <a:t>Klasa zawiera wszystkie możliwe zdania bazowe, a więc również pary zdań sprzecznych.</a:t>
            </a:r>
          </a:p>
          <a:p>
            <a:pPr marL="0" lvl="3" indent="0">
              <a:lnSpc>
                <a:spcPct val="90000"/>
              </a:lnSpc>
              <a:spcBef>
                <a:spcPts val="400"/>
              </a:spcBef>
              <a:defRPr/>
            </a:pPr>
            <a:endParaRPr lang="pl-PL" sz="1600" dirty="0"/>
          </a:p>
          <a:p>
            <a:pPr marL="0" lvl="2" indent="0">
              <a:lnSpc>
                <a:spcPct val="90000"/>
              </a:lnSpc>
              <a:spcBef>
                <a:spcPts val="448"/>
              </a:spcBef>
              <a:defRPr/>
            </a:pPr>
            <a:r>
              <a:rPr lang="pl-PL" sz="1800" b="1" dirty="0"/>
              <a:t>Potencjalny falsyfikator</a:t>
            </a:r>
            <a:r>
              <a:rPr lang="pl-PL" sz="1800" dirty="0"/>
              <a:t> teorii T, to zdanie bazowe, które stoi z T w sprzeczności.</a:t>
            </a:r>
          </a:p>
          <a:p>
            <a:pPr marL="0" lvl="4" indent="0">
              <a:lnSpc>
                <a:spcPct val="90000"/>
              </a:lnSpc>
              <a:spcBef>
                <a:spcPts val="298"/>
              </a:spcBef>
              <a:defRPr/>
            </a:pPr>
            <a:r>
              <a:rPr sz="1200" dirty="0"/>
              <a:t>I</a:t>
            </a:r>
            <a:r>
              <a:rPr lang="pl-PL" sz="1200" dirty="0" err="1"/>
              <a:t>nnymi</a:t>
            </a:r>
            <a:r>
              <a:rPr lang="pl-PL" sz="1200" dirty="0"/>
              <a:t> słowy potencjalnym falsyfikatorem teorii jest zdarzenie, które ta teoria wyklucza. Na przykład teoria grawitacji Newtona wyklucza zdarzenie, w którym jabłko unosi się w przestrzeni, zamiast spadać (w normalnych warunkach)</a:t>
            </a:r>
          </a:p>
          <a:p>
            <a:pPr marL="2336760" lvl="4" indent="-507959">
              <a:lnSpc>
                <a:spcPct val="90000"/>
              </a:lnSpc>
              <a:spcBef>
                <a:spcPts val="298"/>
              </a:spcBef>
              <a:buFont typeface="Wingdings 2" pitchFamily="18"/>
              <a:buNone/>
              <a:defRPr/>
            </a:pPr>
            <a:endParaRPr lang="pl-PL" sz="1200" dirty="0"/>
          </a:p>
          <a:p>
            <a:pPr marL="0" lvl="2" indent="0">
              <a:lnSpc>
                <a:spcPct val="90000"/>
              </a:lnSpc>
              <a:spcBef>
                <a:spcPts val="448"/>
              </a:spcBef>
              <a:defRPr/>
            </a:pPr>
            <a:r>
              <a:rPr sz="1800" dirty="0"/>
              <a:t>T</a:t>
            </a:r>
            <a:r>
              <a:rPr lang="pl-PL" sz="1800" dirty="0" err="1"/>
              <a:t>eoria</a:t>
            </a:r>
            <a:r>
              <a:rPr lang="pl-PL" sz="1800" dirty="0"/>
              <a:t> T </a:t>
            </a:r>
            <a:r>
              <a:rPr lang="pl-PL" sz="1800" b="1" dirty="0"/>
              <a:t>jest falsyfikowalna</a:t>
            </a:r>
            <a:r>
              <a:rPr lang="pl-PL" sz="1800" dirty="0"/>
              <a:t> wtedy i tylko wtedy, gdy klasa potencjalnych </a:t>
            </a:r>
            <a:r>
              <a:rPr lang="pl-PL" sz="1800" dirty="0" err="1"/>
              <a:t>faksyfikatorów</a:t>
            </a:r>
            <a:r>
              <a:rPr lang="pl-PL" sz="1800" dirty="0"/>
              <a:t> T nie jest pusta</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70992" y="260648"/>
            <a:ext cx="9073008" cy="461665"/>
          </a:xfrm>
        </p:spPr>
        <p:txBody>
          <a:bodyPr wrap="square">
            <a:spAutoFit/>
          </a:bodyPr>
          <a:lstStyle>
            <a:defPPr lvl="0">
              <a:buNone/>
            </a:defPPr>
            <a:lvl1pPr lvl="0">
              <a:buNone/>
            </a:lvl1pPr>
          </a:lstStyle>
          <a:p>
            <a:pPr>
              <a:defRPr/>
            </a:pPr>
            <a:r>
              <a:rPr lang="pl-PL" sz="2400" b="1" dirty="0" err="1">
                <a:solidFill>
                  <a:schemeClr val="accent1"/>
                </a:solidFill>
              </a:rPr>
              <a:t>Falsyfikowalność</a:t>
            </a:r>
            <a:r>
              <a:rPr lang="pl-PL" sz="2400" b="1" dirty="0">
                <a:solidFill>
                  <a:schemeClr val="accent1"/>
                </a:solidFill>
              </a:rPr>
              <a:t> jako dyrektywa metodologiczna 2</a:t>
            </a:r>
            <a:endParaRPr lang="pl-PL" sz="2400" b="1" dirty="0">
              <a:solidFill>
                <a:schemeClr val="accent1"/>
              </a:solidFill>
              <a:latin typeface="Arial" pitchFamily="18"/>
            </a:endParaRPr>
          </a:p>
        </p:txBody>
      </p:sp>
      <p:sp>
        <p:nvSpPr>
          <p:cNvPr id="3" name="Symbol zastępczy tekstu 2"/>
          <p:cNvSpPr txBox="1">
            <a:spLocks noGrp="1"/>
          </p:cNvSpPr>
          <p:nvPr>
            <p:ph type="body" idx="4294967295"/>
          </p:nvPr>
        </p:nvSpPr>
        <p:spPr>
          <a:xfrm>
            <a:off x="539750" y="1125538"/>
            <a:ext cx="8229600" cy="4015458"/>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90000"/>
              </a:lnSpc>
              <a:buFont typeface="Wingdings" pitchFamily="2"/>
              <a:buNone/>
              <a:defRPr/>
            </a:pPr>
            <a:endParaRPr lang="pl-PL" sz="2000" dirty="0">
              <a:latin typeface="Arial" pitchFamily="2"/>
            </a:endParaRPr>
          </a:p>
          <a:p>
            <a:pPr marL="0" lvl="2" indent="0">
              <a:lnSpc>
                <a:spcPct val="90000"/>
              </a:lnSpc>
              <a:spcBef>
                <a:spcPts val="499"/>
              </a:spcBef>
              <a:defRPr/>
            </a:pPr>
            <a:r>
              <a:rPr sz="2000" dirty="0" err="1"/>
              <a:t>Fals</a:t>
            </a:r>
            <a:r>
              <a:rPr lang="pl-PL" sz="2000" dirty="0" err="1"/>
              <a:t>yfikowalność</a:t>
            </a:r>
            <a:r>
              <a:rPr lang="pl-PL" sz="2000" dirty="0"/>
              <a:t> dopuszcza stopnie – jedna teoria może być bardziej falsyfikowalna niż inna.</a:t>
            </a:r>
            <a:r>
              <a:rPr sz="2000" dirty="0"/>
              <a:t>  </a:t>
            </a:r>
          </a:p>
          <a:p>
            <a:pPr marL="1523880" lvl="2" indent="-609480">
              <a:lnSpc>
                <a:spcPct val="90000"/>
              </a:lnSpc>
              <a:spcBef>
                <a:spcPts val="499"/>
              </a:spcBef>
              <a:buFont typeface="Wingdings" pitchFamily="2"/>
              <a:buNone/>
              <a:defRPr/>
            </a:pPr>
            <a:endParaRPr lang="pl-PL" sz="2000" dirty="0">
              <a:latin typeface="Arial" pitchFamily="2"/>
            </a:endParaRPr>
          </a:p>
          <a:p>
            <a:pPr marL="0" lvl="4" indent="0">
              <a:lnSpc>
                <a:spcPct val="90000"/>
              </a:lnSpc>
              <a:spcBef>
                <a:spcPts val="349"/>
              </a:spcBef>
              <a:defRPr/>
            </a:pPr>
            <a:r>
              <a:rPr lang="pl-PL" sz="1400" dirty="0"/>
              <a:t> Jeśli klasa potencjalnych </a:t>
            </a:r>
            <a:r>
              <a:rPr lang="pl-PL" sz="1400" dirty="0" err="1"/>
              <a:t>flasyfikatorów</a:t>
            </a:r>
            <a:r>
              <a:rPr lang="pl-PL" sz="1400" dirty="0"/>
              <a:t> dwóch teorii T1 i T2 jest porównywalna, to T2 jest </a:t>
            </a:r>
            <a:r>
              <a:rPr lang="pl-PL" sz="1400" b="1" dirty="0"/>
              <a:t>bardziej falsyfikowalna</a:t>
            </a:r>
            <a:r>
              <a:rPr lang="pl-PL" sz="1400" dirty="0"/>
              <a:t> niż T1, jeśli klasa potencjalnych falsyfikatorów T1 zawiera się w klasie potencjalnych </a:t>
            </a:r>
            <a:r>
              <a:rPr lang="pl-PL" sz="1400" dirty="0" err="1"/>
              <a:t>falsyfiaktorów</a:t>
            </a:r>
            <a:r>
              <a:rPr lang="pl-PL" sz="1400" dirty="0"/>
              <a:t> T2</a:t>
            </a:r>
          </a:p>
          <a:p>
            <a:pPr marL="0" lvl="4" indent="0">
              <a:lnSpc>
                <a:spcPct val="90000"/>
              </a:lnSpc>
              <a:spcBef>
                <a:spcPts val="349"/>
              </a:spcBef>
              <a:defRPr/>
            </a:pPr>
            <a:r>
              <a:rPr lang="pl-PL" sz="1400" dirty="0"/>
              <a:t> Jeśli klasa potencjalnych falsyfikatorów T1 i T2 jest porównywalna to T2 i T2 mają </a:t>
            </a:r>
            <a:r>
              <a:rPr lang="pl-PL" sz="1400" b="1" dirty="0"/>
              <a:t>ten sam stopień falsyfikacji</a:t>
            </a:r>
            <a:r>
              <a:rPr lang="pl-PL" sz="1400" dirty="0"/>
              <a:t>, wtedy i tylko wtedy, jeśli klasy ich potencjalnych falsyfikatorów są identyczne.</a:t>
            </a:r>
          </a:p>
          <a:p>
            <a:pPr marL="2336760" lvl="4" indent="-507959">
              <a:lnSpc>
                <a:spcPct val="90000"/>
              </a:lnSpc>
              <a:spcBef>
                <a:spcPts val="349"/>
              </a:spcBef>
              <a:buFont typeface="Wingdings 2" pitchFamily="18"/>
              <a:buNone/>
              <a:defRPr/>
            </a:pPr>
            <a:endParaRPr lang="pl-PL" sz="1400" dirty="0"/>
          </a:p>
          <a:p>
            <a:pPr marL="2336760" lvl="4" indent="-507959">
              <a:lnSpc>
                <a:spcPct val="90000"/>
              </a:lnSpc>
              <a:spcBef>
                <a:spcPts val="349"/>
              </a:spcBef>
              <a:buFont typeface="Wingdings 2" pitchFamily="18"/>
              <a:buNone/>
              <a:defRPr/>
            </a:pPr>
            <a:endParaRPr lang="pl-PL" sz="1400" dirty="0"/>
          </a:p>
          <a:p>
            <a:pPr marL="0" lvl="1" indent="0">
              <a:lnSpc>
                <a:spcPct val="90000"/>
              </a:lnSpc>
              <a:spcBef>
                <a:spcPts val="473"/>
              </a:spcBef>
              <a:defRPr/>
            </a:pPr>
            <a:r>
              <a:rPr lang="pl-PL" sz="1900" dirty="0"/>
              <a:t>Ogólna zasada metodologiczna w nauce wg Poppera:</a:t>
            </a:r>
          </a:p>
          <a:p>
            <a:pPr marL="0" lvl="1" indent="0">
              <a:lnSpc>
                <a:spcPct val="90000"/>
              </a:lnSpc>
              <a:spcBef>
                <a:spcPts val="473"/>
              </a:spcBef>
              <a:buNone/>
              <a:defRPr/>
            </a:pPr>
            <a:r>
              <a:rPr lang="pl-PL" sz="1900" dirty="0"/>
              <a:t>  </a:t>
            </a:r>
          </a:p>
          <a:p>
            <a:pPr marL="0" lvl="1" indent="0">
              <a:lnSpc>
                <a:spcPct val="90000"/>
              </a:lnSpc>
              <a:spcBef>
                <a:spcPts val="473"/>
              </a:spcBef>
              <a:buNone/>
              <a:defRPr/>
            </a:pPr>
            <a:r>
              <a:rPr lang="pl-PL" sz="1900" dirty="0"/>
              <a:t>(F) Teoria jest tym lepsza, im bardziej jest falsyfikowalna.</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0" y="147935"/>
            <a:ext cx="8820150" cy="461665"/>
          </a:xfrm>
        </p:spPr>
        <p:txBody>
          <a:bodyPr wrap="square">
            <a:spAutoFit/>
          </a:bodyPr>
          <a:lstStyle>
            <a:defPPr lvl="0">
              <a:buNone/>
            </a:defPPr>
            <a:lvl1pPr lvl="0">
              <a:buNone/>
            </a:lvl1pPr>
          </a:lstStyle>
          <a:p>
            <a:pPr>
              <a:defRPr/>
            </a:pPr>
            <a:r>
              <a:rPr lang="pl-PL" sz="2400" b="1" dirty="0" err="1">
                <a:solidFill>
                  <a:schemeClr val="accent1"/>
                </a:solidFill>
              </a:rPr>
              <a:t>Falsyfikowalność</a:t>
            </a:r>
            <a:r>
              <a:rPr lang="pl-PL" sz="2400" b="1" dirty="0">
                <a:solidFill>
                  <a:schemeClr val="accent1"/>
                </a:solidFill>
              </a:rPr>
              <a:t> jako dyrektywa metodologiczna 3</a:t>
            </a:r>
            <a:endParaRPr lang="pl-PL" sz="2400" b="1" dirty="0">
              <a:solidFill>
                <a:schemeClr val="accent1"/>
              </a:solidFill>
              <a:latin typeface="Arial" pitchFamily="18"/>
            </a:endParaRPr>
          </a:p>
        </p:txBody>
      </p:sp>
      <p:sp>
        <p:nvSpPr>
          <p:cNvPr id="3" name="Symbol zastępczy tekstu 2"/>
          <p:cNvSpPr txBox="1">
            <a:spLocks noGrp="1"/>
          </p:cNvSpPr>
          <p:nvPr>
            <p:ph type="body" idx="4294967295"/>
          </p:nvPr>
        </p:nvSpPr>
        <p:spPr>
          <a:xfrm>
            <a:off x="457200" y="1052513"/>
            <a:ext cx="8075613" cy="4959350"/>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lvl="1" indent="0">
              <a:lnSpc>
                <a:spcPct val="80000"/>
              </a:lnSpc>
              <a:spcBef>
                <a:spcPts val="374"/>
              </a:spcBef>
              <a:defRPr/>
            </a:pPr>
            <a:r>
              <a:rPr lang="pl-PL" sz="1500" dirty="0"/>
              <a:t>Ogólna zasada metodologiczna:</a:t>
            </a:r>
          </a:p>
          <a:p>
            <a:pPr marL="1168200" lvl="1" indent="-711000">
              <a:lnSpc>
                <a:spcPct val="80000"/>
              </a:lnSpc>
              <a:spcBef>
                <a:spcPts val="374"/>
              </a:spcBef>
              <a:buFont typeface="Wingdings 2" pitchFamily="18"/>
              <a:buNone/>
              <a:tabLst>
                <a:tab pos="1168200" algn="l"/>
                <a:tab pos="1828440" algn="l"/>
                <a:tab pos="2742839" algn="l"/>
                <a:tab pos="3657240" algn="l"/>
                <a:tab pos="4571640" algn="l"/>
                <a:tab pos="5486040" algn="l"/>
                <a:tab pos="6400440" algn="l"/>
                <a:tab pos="7314840" algn="l"/>
                <a:tab pos="8229240" algn="l"/>
                <a:tab pos="9143640" algn="l"/>
                <a:tab pos="10058040" algn="l"/>
              </a:tabLst>
              <a:defRPr/>
            </a:pPr>
            <a:r>
              <a:rPr lang="pl-PL" sz="1500" dirty="0"/>
              <a:t>	 </a:t>
            </a:r>
            <a:r>
              <a:rPr sz="1500" dirty="0">
                <a:latin typeface="Wingdings" pitchFamily="2"/>
              </a:rPr>
              <a:t></a:t>
            </a:r>
            <a:r>
              <a:rPr lang="pl-PL" sz="1500" dirty="0">
                <a:latin typeface="Arial" pitchFamily="2"/>
              </a:rPr>
              <a:t> </a:t>
            </a:r>
            <a:r>
              <a:rPr lang="pl-PL" sz="1500" dirty="0"/>
              <a:t>(F) Teoria jest tym lepsza, im bardziej jest falsyfikowalna.</a:t>
            </a:r>
          </a:p>
          <a:p>
            <a:pPr marL="1168200" lvl="1" indent="-711000">
              <a:lnSpc>
                <a:spcPct val="80000"/>
              </a:lnSpc>
              <a:spcBef>
                <a:spcPts val="323"/>
              </a:spcBef>
              <a:buFont typeface="Wingdings 2" pitchFamily="18"/>
              <a:buNone/>
              <a:defRPr/>
            </a:pPr>
            <a:endParaRPr sz="1300" dirty="0"/>
          </a:p>
          <a:p>
            <a:pPr marL="0" lvl="1" indent="0">
              <a:lnSpc>
                <a:spcPct val="80000"/>
              </a:lnSpc>
              <a:spcBef>
                <a:spcPts val="374"/>
              </a:spcBef>
              <a:defRPr/>
            </a:pPr>
            <a:r>
              <a:rPr lang="pl-PL" sz="1500" dirty="0"/>
              <a:t>Konsekwencje metodologiczne (F):</a:t>
            </a:r>
          </a:p>
          <a:p>
            <a:pPr marL="0" lvl="2" indent="0">
              <a:lnSpc>
                <a:spcPct val="80000"/>
              </a:lnSpc>
              <a:spcBef>
                <a:spcPts val="400"/>
              </a:spcBef>
              <a:defRPr/>
            </a:pPr>
            <a:r>
              <a:rPr lang="pl-PL" sz="1600" dirty="0"/>
              <a:t>Im bardziej precyzyjna teoria, tym większy jest jej stopień </a:t>
            </a:r>
            <a:r>
              <a:rPr lang="pl-PL" sz="1600" dirty="0" err="1"/>
              <a:t>falsyfikowalności</a:t>
            </a:r>
            <a:r>
              <a:rPr lang="pl-PL" sz="1600" dirty="0"/>
              <a:t>.</a:t>
            </a:r>
          </a:p>
          <a:p>
            <a:pPr marL="1523880" lvl="2" indent="-609480">
              <a:lnSpc>
                <a:spcPct val="80000"/>
              </a:lnSpc>
              <a:spcBef>
                <a:spcPts val="400"/>
              </a:spcBef>
              <a:buFont typeface="Wingdings" pitchFamily="2"/>
              <a:buNone/>
              <a:tabLst>
                <a:tab pos="1523880" algn="l"/>
                <a:tab pos="1828440" algn="l"/>
                <a:tab pos="2742840" algn="l"/>
                <a:tab pos="3657240" algn="l"/>
                <a:tab pos="4571640" algn="l"/>
                <a:tab pos="5486040" algn="l"/>
                <a:tab pos="6400440" algn="l"/>
                <a:tab pos="7314839" algn="l"/>
                <a:tab pos="8229240" algn="l"/>
                <a:tab pos="9143640" algn="l"/>
                <a:tab pos="10058040" algn="l"/>
              </a:tabLst>
              <a:defRPr/>
            </a:pPr>
            <a:r>
              <a:rPr lang="pl-PL" sz="1600" dirty="0"/>
              <a:t>	</a:t>
            </a:r>
            <a:r>
              <a:rPr sz="1600" dirty="0">
                <a:latin typeface="Wingdings" pitchFamily="2"/>
              </a:rPr>
              <a:t></a:t>
            </a:r>
            <a:r>
              <a:rPr sz="1600" dirty="0"/>
              <a:t> </a:t>
            </a:r>
            <a:r>
              <a:rPr lang="pl-PL" sz="1600" dirty="0"/>
              <a:t>Teoria jest tym lepsza, im precyzyjniejsza.</a:t>
            </a:r>
          </a:p>
          <a:p>
            <a:pPr marL="1523880" lvl="2" indent="-609480">
              <a:lnSpc>
                <a:spcPct val="80000"/>
              </a:lnSpc>
              <a:spcBef>
                <a:spcPts val="400"/>
              </a:spcBef>
              <a:buFont typeface="Wingdings" pitchFamily="2"/>
              <a:buNone/>
              <a:defRPr/>
            </a:pPr>
            <a:endParaRPr sz="1600" dirty="0"/>
          </a:p>
          <a:p>
            <a:pPr marL="0" lvl="2" indent="0">
              <a:lnSpc>
                <a:spcPct val="80000"/>
              </a:lnSpc>
              <a:spcBef>
                <a:spcPts val="400"/>
              </a:spcBef>
              <a:defRPr/>
            </a:pPr>
            <a:r>
              <a:rPr lang="pl-PL" sz="1600" dirty="0"/>
              <a:t>Im mniej nieostra jest teoria, tym ma większy stopień </a:t>
            </a:r>
            <a:r>
              <a:rPr lang="pl-PL" sz="1600" dirty="0" err="1"/>
              <a:t>falsyfikowalności</a:t>
            </a:r>
            <a:r>
              <a:rPr lang="pl-PL" sz="1600" dirty="0"/>
              <a:t>.</a:t>
            </a:r>
          </a:p>
          <a:p>
            <a:pPr marL="1523880" lvl="2" indent="-609480">
              <a:lnSpc>
                <a:spcPct val="80000"/>
              </a:lnSpc>
              <a:spcBef>
                <a:spcPts val="400"/>
              </a:spcBef>
              <a:buFont typeface="Wingdings" pitchFamily="2"/>
              <a:buNone/>
              <a:tabLst>
                <a:tab pos="1523880" algn="l"/>
                <a:tab pos="1828440" algn="l"/>
                <a:tab pos="2742840" algn="l"/>
                <a:tab pos="3657240" algn="l"/>
                <a:tab pos="4571640" algn="l"/>
                <a:tab pos="5486040" algn="l"/>
                <a:tab pos="6400440" algn="l"/>
                <a:tab pos="7314839" algn="l"/>
                <a:tab pos="8229240" algn="l"/>
                <a:tab pos="9143640" algn="l"/>
                <a:tab pos="10058040" algn="l"/>
              </a:tabLst>
              <a:defRPr/>
            </a:pPr>
            <a:r>
              <a:rPr lang="pl-PL" sz="1600" dirty="0"/>
              <a:t>		</a:t>
            </a:r>
            <a:r>
              <a:rPr lang="pl-PL" sz="1600" dirty="0">
                <a:latin typeface="Wingdings" pitchFamily="2"/>
              </a:rPr>
              <a:t></a:t>
            </a:r>
            <a:r>
              <a:rPr sz="1600" dirty="0"/>
              <a:t> </a:t>
            </a:r>
            <a:r>
              <a:rPr lang="pl-PL" sz="1600" dirty="0"/>
              <a:t>Teoria jest tym lepsza, im mniej nieostra.</a:t>
            </a:r>
          </a:p>
          <a:p>
            <a:pPr marL="1523880" lvl="2" indent="-609480">
              <a:lnSpc>
                <a:spcPct val="80000"/>
              </a:lnSpc>
              <a:spcBef>
                <a:spcPts val="400"/>
              </a:spcBef>
              <a:buFont typeface="Wingdings" pitchFamily="2"/>
              <a:buNone/>
              <a:defRPr/>
            </a:pPr>
            <a:r>
              <a:rPr sz="1600" dirty="0"/>
              <a:t> </a:t>
            </a:r>
          </a:p>
          <a:p>
            <a:pPr marL="0" lvl="2" indent="0">
              <a:lnSpc>
                <a:spcPct val="80000"/>
              </a:lnSpc>
              <a:spcBef>
                <a:spcPts val="400"/>
              </a:spcBef>
              <a:defRPr/>
            </a:pPr>
            <a:r>
              <a:rPr lang="pl-PL" sz="1600" dirty="0"/>
              <a:t>Im teoria jest bardziej ogólna, tym ma większy stopień </a:t>
            </a:r>
            <a:r>
              <a:rPr lang="pl-PL" sz="1600" dirty="0" err="1"/>
              <a:t>falsyfikowalności</a:t>
            </a:r>
            <a:r>
              <a:rPr lang="pl-PL" sz="1600" dirty="0"/>
              <a:t>.</a:t>
            </a:r>
          </a:p>
          <a:p>
            <a:pPr marL="1523880" lvl="2" indent="-609480">
              <a:lnSpc>
                <a:spcPct val="80000"/>
              </a:lnSpc>
              <a:spcBef>
                <a:spcPts val="349"/>
              </a:spcBef>
              <a:buFont typeface="Wingdings" pitchFamily="2"/>
              <a:buNone/>
              <a:tabLst>
                <a:tab pos="1523880" algn="l"/>
                <a:tab pos="1828440" algn="l"/>
                <a:tab pos="2742840" algn="l"/>
                <a:tab pos="3657240" algn="l"/>
                <a:tab pos="4571640" algn="l"/>
                <a:tab pos="5486040" algn="l"/>
                <a:tab pos="6400440" algn="l"/>
                <a:tab pos="7314839" algn="l"/>
                <a:tab pos="8229240" algn="l"/>
                <a:tab pos="9143640" algn="l"/>
                <a:tab pos="10058040" algn="l"/>
              </a:tabLst>
              <a:defRPr/>
            </a:pPr>
            <a:r>
              <a:rPr lang="pl-PL" sz="1600" dirty="0"/>
              <a:t>		</a:t>
            </a:r>
            <a:r>
              <a:rPr lang="pl-PL" sz="1600" dirty="0">
                <a:latin typeface="Wingdings" pitchFamily="2"/>
              </a:rPr>
              <a:t></a:t>
            </a:r>
            <a:r>
              <a:rPr sz="1600" dirty="0"/>
              <a:t> </a:t>
            </a:r>
            <a:r>
              <a:rPr lang="pl-PL" sz="1600" dirty="0"/>
              <a:t>Teoria jest tym lepsza, im bardziej ogólna</a:t>
            </a:r>
            <a:r>
              <a:rPr sz="1600" dirty="0"/>
              <a:t>.</a:t>
            </a:r>
          </a:p>
          <a:p>
            <a:pPr marL="1523880" lvl="2" indent="-609480">
              <a:lnSpc>
                <a:spcPct val="80000"/>
              </a:lnSpc>
              <a:spcBef>
                <a:spcPts val="349"/>
              </a:spcBef>
              <a:buFont typeface="Wingdings" pitchFamily="2"/>
              <a:buNone/>
              <a:defRPr/>
            </a:pPr>
            <a:endParaRPr lang="pl-PL" sz="1400" dirty="0">
              <a:latin typeface="Arial" pitchFamily="2"/>
            </a:endParaRPr>
          </a:p>
          <a:p>
            <a:pPr marL="0" lvl="2" indent="0">
              <a:lnSpc>
                <a:spcPct val="80000"/>
              </a:lnSpc>
              <a:spcBef>
                <a:spcPts val="400"/>
              </a:spcBef>
              <a:defRPr/>
            </a:pPr>
            <a:r>
              <a:rPr lang="pl-PL" sz="1600" dirty="0"/>
              <a:t>Im bardziej teoria jest prawdopodobna*</a:t>
            </a:r>
            <a:r>
              <a:rPr sz="1600" dirty="0"/>
              <a:t>, t</a:t>
            </a:r>
            <a:r>
              <a:rPr lang="pl-PL" sz="1600" dirty="0" err="1"/>
              <a:t>ym</a:t>
            </a:r>
            <a:r>
              <a:rPr lang="pl-PL" sz="1600" dirty="0"/>
              <a:t> mniejszy stopień jej </a:t>
            </a:r>
            <a:r>
              <a:rPr lang="pl-PL" sz="1600" dirty="0" err="1"/>
              <a:t>falsyfikowalności</a:t>
            </a:r>
            <a:r>
              <a:rPr lang="pl-PL" sz="1600" dirty="0"/>
              <a:t>.</a:t>
            </a:r>
          </a:p>
          <a:p>
            <a:pPr marL="1523880" lvl="2" indent="-609480">
              <a:lnSpc>
                <a:spcPct val="80000"/>
              </a:lnSpc>
              <a:spcBef>
                <a:spcPts val="349"/>
              </a:spcBef>
              <a:buFont typeface="Wingdings" pitchFamily="2"/>
              <a:buNone/>
              <a:tabLst>
                <a:tab pos="1523880" algn="l"/>
                <a:tab pos="1828440" algn="l"/>
                <a:tab pos="2742840" algn="l"/>
                <a:tab pos="3657240" algn="l"/>
                <a:tab pos="4571640" algn="l"/>
                <a:tab pos="5486040" algn="l"/>
                <a:tab pos="6400440" algn="l"/>
                <a:tab pos="7314839" algn="l"/>
                <a:tab pos="8229240" algn="l"/>
                <a:tab pos="9143640" algn="l"/>
                <a:tab pos="10058040" algn="l"/>
              </a:tabLst>
              <a:defRPr/>
            </a:pPr>
            <a:r>
              <a:rPr lang="pl-PL" sz="1600" dirty="0"/>
              <a:t>		</a:t>
            </a:r>
            <a:r>
              <a:rPr lang="pl-PL" sz="1600" dirty="0">
                <a:latin typeface="Wingdings" pitchFamily="2"/>
              </a:rPr>
              <a:t></a:t>
            </a:r>
            <a:r>
              <a:rPr sz="1600" dirty="0"/>
              <a:t> </a:t>
            </a:r>
            <a:r>
              <a:rPr lang="pl-PL" sz="1600" dirty="0"/>
              <a:t>Teoria jest tym lepsza, im mniej prawdopodobna.</a:t>
            </a:r>
          </a:p>
          <a:p>
            <a:pPr marL="1523880" lvl="2" indent="-609480">
              <a:lnSpc>
                <a:spcPct val="80000"/>
              </a:lnSpc>
              <a:spcBef>
                <a:spcPts val="400"/>
              </a:spcBef>
              <a:buFont typeface="Wingdings" pitchFamily="2"/>
              <a:buNone/>
              <a:tabLst>
                <a:tab pos="1523880" algn="l"/>
                <a:tab pos="1828440" algn="l"/>
                <a:tab pos="2742840" algn="l"/>
                <a:tab pos="3657240" algn="l"/>
                <a:tab pos="4571640" algn="l"/>
                <a:tab pos="5486040" algn="l"/>
                <a:tab pos="6400440" algn="l"/>
                <a:tab pos="7314839" algn="l"/>
                <a:tab pos="8229240" algn="l"/>
                <a:tab pos="9143640" algn="l"/>
                <a:tab pos="10058040" algn="l"/>
              </a:tabLst>
              <a:defRPr/>
            </a:pPr>
            <a:r>
              <a:rPr sz="1600" dirty="0"/>
              <a:t>	</a:t>
            </a:r>
          </a:p>
        </p:txBody>
      </p:sp>
      <p:sp>
        <p:nvSpPr>
          <p:cNvPr id="4" name="Dowolny kształt 3"/>
          <p:cNvSpPr/>
          <p:nvPr/>
        </p:nvSpPr>
        <p:spPr>
          <a:xfrm>
            <a:off x="172986" y="5229200"/>
            <a:ext cx="8820150" cy="11588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lIns="90000" tIns="46800" rIns="90000" bIns="46800" compatLnSpc="0">
            <a:spAutoFit/>
          </a:bodyPr>
          <a:lstStyle/>
          <a:p>
            <a:pPr>
              <a:spcBef>
                <a:spcPts val="873"/>
              </a:spcBef>
              <a:spcAft>
                <a:spcPts val="0"/>
              </a:spcAft>
              <a:defRPr/>
            </a:pPr>
            <a:r>
              <a:rPr lang="pl-PL" sz="1400" dirty="0">
                <a:latin typeface="Century Schoolbook" pitchFamily="18"/>
                <a:ea typeface="DejaVu Sans" pitchFamily="2"/>
                <a:cs typeface="Liberation Sans" pitchFamily="2"/>
              </a:rPr>
              <a:t>*Popper wprowadził </a:t>
            </a:r>
            <a:r>
              <a:rPr lang="pl-PL" sz="1400" dirty="0" err="1">
                <a:latin typeface="Century Schoolbook" pitchFamily="18"/>
                <a:ea typeface="DejaVu Sans" pitchFamily="2"/>
                <a:cs typeface="Liberation Sans" pitchFamily="2"/>
              </a:rPr>
              <a:t>pojecie</a:t>
            </a:r>
            <a:r>
              <a:rPr lang="pl-PL" sz="1400" dirty="0">
                <a:latin typeface="Century Schoolbook" pitchFamily="18"/>
                <a:ea typeface="DejaVu Sans" pitchFamily="2"/>
                <a:cs typeface="Liberation Sans" pitchFamily="2"/>
              </a:rPr>
              <a:t> prawdopodobieństwa logicznego, które jest odwrotnością </a:t>
            </a:r>
            <a:r>
              <a:rPr lang="pl-PL" sz="1400" dirty="0" err="1">
                <a:latin typeface="Century Schoolbook" pitchFamily="18"/>
                <a:ea typeface="DejaVu Sans" pitchFamily="2"/>
                <a:cs typeface="Liberation Sans" pitchFamily="2"/>
              </a:rPr>
              <a:t>falsyfikowalności</a:t>
            </a:r>
            <a:r>
              <a:rPr lang="pl-PL" sz="1400" dirty="0">
                <a:latin typeface="Century Schoolbook" pitchFamily="18"/>
                <a:ea typeface="DejaVu Sans" pitchFamily="2"/>
                <a:cs typeface="Liberation Sans" pitchFamily="2"/>
              </a:rPr>
              <a:t>. Klasa potencjalnych falsyfikatorów tautologii jest pusta, prawdopodobieństwo logiczne tautologii wynosi więc 1. Do klasy potencjalnych falsyfikatorów kontrtautologii należą wszystkie logicznie możliwe zdania bazowe, więc logiczne prawdopodobieństwo wynosi 0. Zdania empiryczne znajdują się między 0 a 1. Ogólnie im wyższy stopień </a:t>
            </a:r>
            <a:r>
              <a:rPr lang="pl-PL" sz="1400" dirty="0" err="1">
                <a:latin typeface="Century Schoolbook" pitchFamily="18"/>
                <a:ea typeface="DejaVu Sans" pitchFamily="2"/>
                <a:cs typeface="Liberation Sans" pitchFamily="2"/>
              </a:rPr>
              <a:t>falsyfikowalności</a:t>
            </a:r>
            <a:r>
              <a:rPr lang="pl-PL" sz="1400" dirty="0">
                <a:latin typeface="Century Schoolbook" pitchFamily="18"/>
                <a:ea typeface="DejaVu Sans" pitchFamily="2"/>
                <a:cs typeface="Liberation Sans" pitchFamily="2"/>
              </a:rPr>
              <a:t>, tym niższe prawdopodobieństwo logiczne zdania.</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7950" y="0"/>
            <a:ext cx="8640763" cy="981075"/>
          </a:xfrm>
        </p:spPr>
        <p:txBody>
          <a:bodyPr>
            <a:normAutofit fontScale="90000"/>
          </a:bodyPr>
          <a:lstStyle/>
          <a:p>
            <a:pPr algn="ctr">
              <a:defRPr/>
            </a:pPr>
            <a:r>
              <a:rPr lang="pl-PL" b="1" dirty="0">
                <a:solidFill>
                  <a:schemeClr val="accent1"/>
                </a:solidFill>
              </a:rPr>
              <a:t>Indukcjonizm vs. </a:t>
            </a:r>
            <a:r>
              <a:rPr lang="pl-PL" b="1" dirty="0" err="1">
                <a:solidFill>
                  <a:schemeClr val="accent1"/>
                </a:solidFill>
              </a:rPr>
              <a:t>Falsyfikacjonizm</a:t>
            </a:r>
            <a:r>
              <a:rPr lang="pl-PL" b="1" dirty="0">
                <a:solidFill>
                  <a:schemeClr val="accent1"/>
                </a:solidFill>
              </a:rPr>
              <a:t>:</a:t>
            </a:r>
            <a:br>
              <a:rPr lang="pl-PL" b="1" dirty="0">
                <a:solidFill>
                  <a:schemeClr val="accent1"/>
                </a:solidFill>
              </a:rPr>
            </a:br>
            <a:r>
              <a:rPr lang="pl-PL" b="1" dirty="0">
                <a:solidFill>
                  <a:schemeClr val="accent1"/>
                </a:solidFill>
              </a:rPr>
              <a:t>istota sporu</a:t>
            </a:r>
            <a:endParaRPr lang="en-GB" b="1" dirty="0">
              <a:solidFill>
                <a:schemeClr val="accent1"/>
              </a:solidFill>
            </a:endParaRPr>
          </a:p>
        </p:txBody>
      </p:sp>
      <p:sp>
        <p:nvSpPr>
          <p:cNvPr id="3" name="Symbol zastępczy zawartości 2"/>
          <p:cNvSpPr>
            <a:spLocks noGrp="1"/>
          </p:cNvSpPr>
          <p:nvPr>
            <p:ph sz="quarter" idx="1"/>
          </p:nvPr>
        </p:nvSpPr>
        <p:spPr>
          <a:xfrm>
            <a:off x="250825" y="1196975"/>
            <a:ext cx="8281988" cy="5327650"/>
          </a:xfrm>
        </p:spPr>
        <p:txBody>
          <a:bodyPr/>
          <a:lstStyle/>
          <a:p>
            <a:pPr>
              <a:buFontTx/>
              <a:buChar char="-"/>
              <a:defRPr/>
            </a:pPr>
            <a:endParaRPr lang="pl-PL" dirty="0"/>
          </a:p>
          <a:p>
            <a:pPr marL="0" indent="0">
              <a:buFont typeface="Wingdings" charset="2"/>
              <a:buNone/>
              <a:defRPr/>
            </a:pPr>
            <a:r>
              <a:rPr lang="pl-PL" b="1" dirty="0">
                <a:solidFill>
                  <a:schemeClr val="accent1"/>
                </a:solidFill>
              </a:rPr>
              <a:t>Punkty rozbieżności</a:t>
            </a:r>
          </a:p>
          <a:p>
            <a:pPr marL="0" indent="0">
              <a:buFont typeface="Wingdings" charset="2"/>
              <a:buNone/>
              <a:defRPr/>
            </a:pPr>
            <a:endParaRPr lang="pl-PL" dirty="0"/>
          </a:p>
          <a:p>
            <a:pPr marL="457200" indent="-457200">
              <a:buFont typeface="Wingdings" charset="2"/>
              <a:buAutoNum type="arabicPeriod"/>
              <a:defRPr/>
            </a:pPr>
            <a:r>
              <a:rPr lang="pl-PL" dirty="0"/>
              <a:t>Istota procedury badawczej nauk empirycznych</a:t>
            </a:r>
          </a:p>
          <a:p>
            <a:pPr marL="457200" indent="-457200">
              <a:buFont typeface="Wingdings" charset="2"/>
              <a:buAutoNum type="arabicPeriod"/>
              <a:defRPr/>
            </a:pPr>
            <a:endParaRPr lang="pl-PL" dirty="0"/>
          </a:p>
          <a:p>
            <a:pPr marL="457200" indent="-457200">
              <a:buFont typeface="Wingdings" charset="2"/>
              <a:buAutoNum type="arabicPeriod"/>
              <a:defRPr/>
            </a:pPr>
            <a:r>
              <a:rPr lang="pl-PL" dirty="0"/>
              <a:t>Program metodologiczny właściwy naukom empirycznym</a:t>
            </a:r>
          </a:p>
          <a:p>
            <a:pPr marL="457200" indent="-457200">
              <a:buFont typeface="Wingdings" charset="2"/>
              <a:buAutoNum type="arabicPeriod"/>
              <a:defRPr/>
            </a:pPr>
            <a:endParaRPr lang="pl-PL" dirty="0"/>
          </a:p>
          <a:p>
            <a:pPr marL="457200" indent="-457200">
              <a:buFont typeface="Wingdings" charset="2"/>
              <a:buAutoNum type="arabicPeriod"/>
              <a:defRPr/>
            </a:pPr>
            <a:r>
              <a:rPr lang="pl-PL" dirty="0"/>
              <a:t>Kryteria racjonalności metody naukowej</a:t>
            </a:r>
          </a:p>
          <a:p>
            <a:pPr marL="457200" indent="-457200">
              <a:buFont typeface="Wingdings" charset="2"/>
              <a:buAutoNum type="arabicPeriod"/>
              <a:defRPr/>
            </a:pPr>
            <a:endParaRPr lang="pl-PL" dirty="0"/>
          </a:p>
          <a:p>
            <a:pPr marL="457200" indent="-457200">
              <a:buFont typeface="Wingdings" charset="2"/>
              <a:buAutoNum type="arabicPeriod"/>
              <a:defRPr/>
            </a:pPr>
            <a:r>
              <a:rPr lang="pl-PL" dirty="0"/>
              <a:t>Właściwa metoda poznawcza nauk empirycznych</a:t>
            </a:r>
          </a:p>
          <a:p>
            <a:pPr marL="0" indent="0">
              <a:buFont typeface="Wingdings" charset="2"/>
              <a:buNone/>
              <a:defRPr/>
            </a:pPr>
            <a:endParaRPr lang="pl-P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68313" y="115888"/>
            <a:ext cx="7467600" cy="554037"/>
          </a:xfrm>
        </p:spPr>
        <p:txBody>
          <a:bodyPr wrap="square">
            <a:spAutoFit/>
          </a:bodyPr>
          <a:lstStyle>
            <a:defPPr lvl="0">
              <a:buNone/>
            </a:defPPr>
            <a:lvl1pPr lvl="0">
              <a:buNone/>
            </a:lvl1pPr>
          </a:lstStyle>
          <a:p>
            <a:pPr algn="ctr">
              <a:defRPr/>
            </a:pPr>
            <a:r>
              <a:rPr lang="pl-PL" dirty="0">
                <a:solidFill>
                  <a:schemeClr val="accent1"/>
                </a:solidFill>
                <a:latin typeface="+mn-lt"/>
              </a:rPr>
              <a:t>Rozwój nauki</a:t>
            </a:r>
          </a:p>
        </p:txBody>
      </p:sp>
      <p:sp>
        <p:nvSpPr>
          <p:cNvPr id="3" name="Symbol zastępczy tekstu 2"/>
          <p:cNvSpPr txBox="1">
            <a:spLocks noGrp="1"/>
          </p:cNvSpPr>
          <p:nvPr>
            <p:ph type="body" idx="4294967295"/>
          </p:nvPr>
        </p:nvSpPr>
        <p:spPr>
          <a:xfrm>
            <a:off x="323850" y="1268413"/>
            <a:ext cx="8362950" cy="5256212"/>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lvl="1" indent="0">
              <a:lnSpc>
                <a:spcPct val="90000"/>
              </a:lnSpc>
              <a:spcBef>
                <a:spcPts val="473"/>
              </a:spcBef>
              <a:defRPr/>
            </a:pPr>
            <a:r>
              <a:rPr lang="pl-PL" sz="1900"/>
              <a:t>Nauka rozwija się dzięki „przegranym rewolucjom” – im bardziej śmiała teoria (bardziej rewolucyjna), tym większy postęp, gdy zostanie sfalsyfikowana.</a:t>
            </a:r>
          </a:p>
          <a:p>
            <a:pPr marL="990360" lvl="1" indent="-533160">
              <a:lnSpc>
                <a:spcPct val="90000"/>
              </a:lnSpc>
              <a:spcBef>
                <a:spcPts val="473"/>
              </a:spcBef>
              <a:buFont typeface="Wingdings 2" pitchFamily="18"/>
              <a:buNone/>
              <a:defRPr/>
            </a:pPr>
            <a:endParaRPr lang="pl-PL" sz="1900">
              <a:latin typeface="Arial" pitchFamily="2"/>
            </a:endParaRPr>
          </a:p>
          <a:p>
            <a:pPr marL="0" lvl="1" indent="0">
              <a:lnSpc>
                <a:spcPct val="90000"/>
              </a:lnSpc>
              <a:spcBef>
                <a:spcPts val="473"/>
              </a:spcBef>
              <a:defRPr/>
            </a:pPr>
            <a:r>
              <a:rPr lang="pl-PL" sz="1900"/>
              <a:t>Niekompatybilność „rzekomo” redukowalnych teorii</a:t>
            </a:r>
            <a:r>
              <a:rPr sz="1900"/>
              <a:t>:</a:t>
            </a:r>
          </a:p>
          <a:p>
            <a:pPr marL="0" lvl="2" indent="0">
              <a:lnSpc>
                <a:spcPct val="90000"/>
              </a:lnSpc>
              <a:spcBef>
                <a:spcPts val="499"/>
              </a:spcBef>
              <a:defRPr/>
            </a:pPr>
            <a:r>
              <a:rPr lang="pl-PL" sz="2000"/>
              <a:t>Galileusz uważał, że przyspieszenie jest stałe</a:t>
            </a:r>
          </a:p>
          <a:p>
            <a:pPr marL="0" lvl="2" indent="0">
              <a:lnSpc>
                <a:spcPct val="90000"/>
              </a:lnSpc>
              <a:spcBef>
                <a:spcPts val="499"/>
              </a:spcBef>
              <a:defRPr/>
            </a:pPr>
            <a:r>
              <a:rPr sz="2000"/>
              <a:t>Newton </a:t>
            </a:r>
            <a:r>
              <a:rPr lang="pl-PL" sz="2000"/>
              <a:t>uważał, że przyspieszenie jest zależne od odległości między dwoma oddziałującymi na siebie ciałami</a:t>
            </a:r>
          </a:p>
          <a:p>
            <a:pPr marL="1371599" lvl="2" indent="-457200">
              <a:lnSpc>
                <a:spcPct val="90000"/>
              </a:lnSpc>
              <a:spcBef>
                <a:spcPts val="499"/>
              </a:spcBef>
              <a:buFont typeface="Wingdings" pitchFamily="2"/>
              <a:buNone/>
              <a:defRPr/>
            </a:pPr>
            <a:endParaRPr sz="2000">
              <a:latin typeface="Arial" pitchFamily="2"/>
            </a:endParaRPr>
          </a:p>
          <a:p>
            <a:pPr marL="0" lvl="1" indent="0">
              <a:lnSpc>
                <a:spcPct val="90000"/>
              </a:lnSpc>
              <a:spcBef>
                <a:spcPts val="473"/>
              </a:spcBef>
              <a:defRPr/>
            </a:pPr>
            <a:r>
              <a:rPr lang="pl-PL" sz="1900"/>
              <a:t>Mit jedności nauki: ponieważ nowe teorie są niekompatybilne ze starymi, nie można wyprowadzić starych z nowych (chyba że stare były wewnętrznie sprzeczne)</a:t>
            </a:r>
          </a:p>
          <a:p>
            <a:pPr marL="0" lvl="2" indent="0">
              <a:lnSpc>
                <a:spcPct val="90000"/>
              </a:lnSpc>
              <a:spcBef>
                <a:spcPts val="499"/>
              </a:spcBef>
              <a:tabLst>
                <a:tab pos="457200" algn="l"/>
                <a:tab pos="1371599" algn="l"/>
                <a:tab pos="2286000" algn="l"/>
                <a:tab pos="3200400" algn="l"/>
                <a:tab pos="4114800" algn="l"/>
                <a:tab pos="5029200" algn="l"/>
                <a:tab pos="5943600" algn="l"/>
                <a:tab pos="6858000" algn="l"/>
                <a:tab pos="7772400" algn="l"/>
                <a:tab pos="8686800" algn="l"/>
              </a:tabLst>
              <a:defRPr/>
            </a:pPr>
            <a:r>
              <a:rPr sz="2000"/>
              <a:t>	Newton/ Gali</a:t>
            </a:r>
            <a:r>
              <a:rPr lang="pl-PL" sz="2000"/>
              <a:t>leusz</a:t>
            </a:r>
          </a:p>
          <a:p>
            <a:pPr marL="0" lvl="2" indent="0">
              <a:lnSpc>
                <a:spcPct val="90000"/>
              </a:lnSpc>
              <a:spcBef>
                <a:spcPts val="499"/>
              </a:spcBef>
              <a:tabLst>
                <a:tab pos="457200" algn="l"/>
                <a:tab pos="1371599" algn="l"/>
                <a:tab pos="2286000" algn="l"/>
                <a:tab pos="3200400" algn="l"/>
                <a:tab pos="4114800" algn="l"/>
                <a:tab pos="5029200" algn="l"/>
                <a:tab pos="5943600" algn="l"/>
                <a:tab pos="6858000" algn="l"/>
                <a:tab pos="7772400" algn="l"/>
                <a:tab pos="8686800" algn="l"/>
              </a:tabLst>
              <a:defRPr/>
            </a:pPr>
            <a:r>
              <a:rPr sz="2000"/>
              <a:t>	Newton/Kepler</a:t>
            </a:r>
          </a:p>
          <a:p>
            <a:pPr marL="0" lvl="2" indent="0">
              <a:lnSpc>
                <a:spcPct val="90000"/>
              </a:lnSpc>
              <a:spcBef>
                <a:spcPts val="499"/>
              </a:spcBef>
              <a:tabLst>
                <a:tab pos="457200" algn="l"/>
                <a:tab pos="1371599" algn="l"/>
                <a:tab pos="2286000" algn="l"/>
                <a:tab pos="3200400" algn="l"/>
                <a:tab pos="4114800" algn="l"/>
                <a:tab pos="5029200" algn="l"/>
                <a:tab pos="5943600" algn="l"/>
                <a:tab pos="6858000" algn="l"/>
                <a:tab pos="7772400" algn="l"/>
                <a:tab pos="8686800" algn="l"/>
              </a:tabLst>
              <a:defRPr/>
            </a:pPr>
            <a:r>
              <a:rPr sz="2000"/>
              <a:t>	Einstein / Newton</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ymbol zastępczy tekstu 1"/>
          <p:cNvSpPr>
            <a:spLocks noGrp="1"/>
          </p:cNvSpPr>
          <p:nvPr>
            <p:ph type="body" idx="4294967295"/>
          </p:nvPr>
        </p:nvSpPr>
        <p:spPr>
          <a:xfrm>
            <a:off x="663575" y="1863725"/>
            <a:ext cx="7051675" cy="1236236"/>
          </a:xfrm>
        </p:spPr>
        <p:txBody>
          <a:bodyPr>
            <a:spAutoFit/>
          </a:bodyPr>
          <a:lstStyle/>
          <a:p>
            <a:pPr marL="1522413" lvl="2" indent="-608013">
              <a:spcBef>
                <a:spcPts val="600"/>
              </a:spcBef>
              <a:buFont typeface="Wingdings" pitchFamily="2" charset="2"/>
              <a:buNone/>
              <a:tabLst>
                <a:tab pos="914400" algn="l"/>
                <a:tab pos="1828800" algn="l"/>
                <a:tab pos="2741613" algn="l"/>
                <a:tab pos="3657600" algn="l"/>
                <a:tab pos="4572000" algn="l"/>
                <a:tab pos="5484813" algn="l"/>
                <a:tab pos="6399213" algn="l"/>
                <a:tab pos="7315200" algn="l"/>
                <a:tab pos="8229600" algn="l"/>
                <a:tab pos="9144000" algn="l"/>
              </a:tabLst>
            </a:pPr>
            <a:endParaRPr lang="en-US" altLang="pl-PL" dirty="0">
              <a:solidFill>
                <a:srgbClr val="000000"/>
              </a:solidFill>
              <a:latin typeface="+mj-lt"/>
              <a:ea typeface="Liberation Sans"/>
              <a:cs typeface="Liberation Sans"/>
            </a:endParaRPr>
          </a:p>
          <a:p>
            <a:pPr marL="0" lvl="1" indent="0">
              <a:spcBef>
                <a:spcPts val="525"/>
              </a:spcBef>
              <a:buClr>
                <a:srgbClr val="FE8637"/>
              </a:buClr>
              <a:tabLst>
                <a:tab pos="914400" algn="l"/>
                <a:tab pos="1828800" algn="l"/>
                <a:tab pos="2741613" algn="l"/>
                <a:tab pos="3657600" algn="l"/>
                <a:tab pos="4572000" algn="l"/>
                <a:tab pos="5484813" algn="l"/>
                <a:tab pos="6399213" algn="l"/>
                <a:tab pos="7315200" algn="l"/>
                <a:tab pos="8229600" algn="l"/>
                <a:tab pos="9144000" algn="l"/>
              </a:tabLst>
            </a:pPr>
            <a:r>
              <a:rPr lang="pl-PL" altLang="pl-PL" dirty="0">
                <a:solidFill>
                  <a:srgbClr val="000000"/>
                </a:solidFill>
                <a:latin typeface="+mj-lt"/>
                <a:ea typeface="Liberation Sans"/>
                <a:cs typeface="Liberation Sans"/>
              </a:rPr>
              <a:t>odrzucanie teorii – ciągła rewolucja</a:t>
            </a:r>
          </a:p>
          <a:p>
            <a:pPr marL="0" lvl="1" indent="0">
              <a:spcBef>
                <a:spcPts val="525"/>
              </a:spcBef>
              <a:buClr>
                <a:srgbClr val="FE8637"/>
              </a:buClr>
              <a:tabLst>
                <a:tab pos="914400" algn="l"/>
                <a:tab pos="1828800" algn="l"/>
                <a:tab pos="2741613" algn="l"/>
                <a:tab pos="3657600" algn="l"/>
                <a:tab pos="4572000" algn="l"/>
                <a:tab pos="5484813" algn="l"/>
                <a:tab pos="6399213" algn="l"/>
                <a:tab pos="7315200" algn="l"/>
                <a:tab pos="8229600" algn="l"/>
                <a:tab pos="9144000" algn="l"/>
              </a:tabLst>
            </a:pPr>
            <a:r>
              <a:rPr lang="pl-PL" altLang="pl-PL" dirty="0">
                <a:solidFill>
                  <a:srgbClr val="000000"/>
                </a:solidFill>
                <a:latin typeface="+mj-lt"/>
                <a:ea typeface="Liberation Sans"/>
                <a:cs typeface="Liberation Sans"/>
              </a:rPr>
              <a:t>brak spójności rzekomo redukowalnych teorii</a:t>
            </a:r>
          </a:p>
        </p:txBody>
      </p:sp>
      <p:sp>
        <p:nvSpPr>
          <p:cNvPr id="3" name="Tytuł 2"/>
          <p:cNvSpPr txBox="1">
            <a:spLocks noGrp="1"/>
          </p:cNvSpPr>
          <p:nvPr>
            <p:ph type="title" idx="4294967295"/>
          </p:nvPr>
        </p:nvSpPr>
        <p:spPr>
          <a:xfrm>
            <a:off x="457200" y="185738"/>
            <a:ext cx="7467600" cy="885825"/>
          </a:xfrm>
        </p:spPr>
        <p:txBody>
          <a:bodyPr wrap="square" anchor="ctr">
            <a:spAutoFit/>
          </a:bodyPr>
          <a:lstStyle>
            <a:defPPr lvl="0">
              <a:buNone/>
            </a:defPPr>
            <a:lvl1pPr lvl="0">
              <a:buNone/>
            </a:lvl1pPr>
          </a:lstStyle>
          <a:p>
            <a:pPr algn="ctr">
              <a:defRPr/>
            </a:pPr>
            <a:r>
              <a:rPr lang="pl-PL" sz="2600" dirty="0">
                <a:solidFill>
                  <a:schemeClr val="accent1"/>
                </a:solidFill>
                <a:latin typeface="+mn-lt"/>
              </a:rPr>
              <a:t>Na czym polega rozwój nauki?</a:t>
            </a:r>
            <a:br>
              <a:rPr lang="en-US" sz="2600" dirty="0">
                <a:solidFill>
                  <a:schemeClr val="accent1"/>
                </a:solidFill>
                <a:latin typeface="+mn-lt"/>
              </a:rPr>
            </a:br>
            <a:endParaRPr lang="en-US" sz="2600" dirty="0">
              <a:solidFill>
                <a:schemeClr val="accent1"/>
              </a:solidFill>
              <a:latin typeface="+mn-l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74638"/>
            <a:ext cx="7467600" cy="490537"/>
          </a:xfrm>
        </p:spPr>
        <p:txBody>
          <a:bodyPr wrap="square">
            <a:spAutoFit/>
          </a:bodyPr>
          <a:lstStyle>
            <a:defPPr lvl="0">
              <a:buNone/>
            </a:defPPr>
            <a:lvl1pPr lvl="0">
              <a:buNone/>
            </a:lvl1pPr>
          </a:lstStyle>
          <a:p>
            <a:pPr algn="ctr">
              <a:defRPr/>
            </a:pPr>
            <a:r>
              <a:rPr lang="pl-PL" sz="2600" b="1" dirty="0">
                <a:solidFill>
                  <a:srgbClr val="C00000"/>
                </a:solidFill>
              </a:rPr>
              <a:t>Zalety metodologii Poppera</a:t>
            </a:r>
          </a:p>
        </p:txBody>
      </p:sp>
      <p:sp>
        <p:nvSpPr>
          <p:cNvPr id="33795" name="Symbol zastępczy tekstu 2"/>
          <p:cNvSpPr>
            <a:spLocks noGrp="1"/>
          </p:cNvSpPr>
          <p:nvPr>
            <p:ph type="body" idx="4294967295"/>
          </p:nvPr>
        </p:nvSpPr>
        <p:spPr>
          <a:xfrm>
            <a:off x="457200" y="1600200"/>
            <a:ext cx="7467600" cy="1077218"/>
          </a:xfrm>
        </p:spPr>
        <p:txBody>
          <a:bodyPr>
            <a:spAutoFit/>
          </a:bodyPr>
          <a:lstStyle/>
          <a:p>
            <a:pPr marL="0" indent="0">
              <a:lnSpc>
                <a:spcPct val="9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 Ogólny pomysł, jak rozwiązać problem indukcji</a:t>
            </a:r>
          </a:p>
          <a:p>
            <a:pPr marL="0" indent="0">
              <a:lnSpc>
                <a:spcPct val="9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 Uniknięcie paradoksu Hempla (vel kruków)</a:t>
            </a:r>
          </a:p>
          <a:p>
            <a:pPr marL="0" indent="0">
              <a:lnSpc>
                <a:spcPct val="9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 Daje uzasadnienie dla szeregu dyrektyw metodologicznych</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611560" y="260648"/>
            <a:ext cx="7467600" cy="892552"/>
          </a:xfrm>
        </p:spPr>
        <p:txBody>
          <a:bodyPr wrap="square">
            <a:spAutoFit/>
          </a:bodyPr>
          <a:lstStyle>
            <a:defPPr lvl="0">
              <a:buNone/>
            </a:defPPr>
            <a:lvl1pPr lvl="0">
              <a:buNone/>
            </a:lvl1pPr>
          </a:lstStyle>
          <a:p>
            <a:pPr algn="ctr">
              <a:defRPr/>
            </a:pPr>
            <a:r>
              <a:rPr lang="pl-PL" sz="2600" b="1" dirty="0">
                <a:solidFill>
                  <a:srgbClr val="C00000"/>
                </a:solidFill>
              </a:rPr>
              <a:t>Niektóre problemy z </a:t>
            </a:r>
            <a:r>
              <a:rPr lang="pl-PL" sz="2600" b="1" dirty="0" err="1">
                <a:solidFill>
                  <a:srgbClr val="C00000"/>
                </a:solidFill>
              </a:rPr>
              <a:t>Popperowską</a:t>
            </a:r>
            <a:r>
              <a:rPr lang="pl-PL" sz="2600" b="1" dirty="0">
                <a:solidFill>
                  <a:srgbClr val="C00000"/>
                </a:solidFill>
              </a:rPr>
              <a:t> wizją nauki</a:t>
            </a:r>
          </a:p>
        </p:txBody>
      </p:sp>
      <p:sp>
        <p:nvSpPr>
          <p:cNvPr id="3" name="Symbol zastępczy tekstu 2"/>
          <p:cNvSpPr txBox="1">
            <a:spLocks noGrp="1"/>
          </p:cNvSpPr>
          <p:nvPr>
            <p:ph type="body" idx="4294967295"/>
          </p:nvPr>
        </p:nvSpPr>
        <p:spPr>
          <a:xfrm>
            <a:off x="457200" y="1600200"/>
            <a:ext cx="7467600" cy="5247590"/>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buNone/>
              <a:defRPr/>
            </a:pPr>
            <a:r>
              <a:rPr lang="pl-PL" sz="2000" dirty="0">
                <a:solidFill>
                  <a:schemeClr val="tx1"/>
                </a:solidFill>
                <a:latin typeface="+mj-lt"/>
              </a:rPr>
              <a:t>Czy </a:t>
            </a:r>
            <a:r>
              <a:rPr sz="2000" dirty="0">
                <a:solidFill>
                  <a:schemeClr val="tx1"/>
                </a:solidFill>
                <a:latin typeface="+mj-lt"/>
              </a:rPr>
              <a:t>Popper </a:t>
            </a:r>
            <a:r>
              <a:rPr lang="pl-PL" sz="2000" dirty="0">
                <a:solidFill>
                  <a:schemeClr val="tx1"/>
                </a:solidFill>
                <a:latin typeface="+mj-lt"/>
              </a:rPr>
              <a:t>rozwiązał problem indukcji?</a:t>
            </a:r>
          </a:p>
          <a:p>
            <a:pPr marL="0" indent="0">
              <a:defRPr/>
            </a:pPr>
            <a:endParaRPr lang="pl-PL" sz="2000" dirty="0">
              <a:solidFill>
                <a:srgbClr val="996600"/>
              </a:solidFill>
              <a:latin typeface="Arial" pitchFamily="2"/>
            </a:endParaRPr>
          </a:p>
          <a:p>
            <a:pPr marL="609480" indent="-609480">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2000" dirty="0">
                <a:solidFill>
                  <a:srgbClr val="996600"/>
                </a:solidFill>
                <a:latin typeface="Arial" pitchFamily="2"/>
              </a:rPr>
              <a:t>					</a:t>
            </a:r>
          </a:p>
          <a:p>
            <a:pPr marL="609480" indent="-609480">
              <a:buFont typeface="Wingdings" pitchFamily="2"/>
              <a:buNone/>
              <a:defRPr/>
            </a:pPr>
            <a:endParaRPr lang="pl-PL" sz="2000" dirty="0">
              <a:solidFill>
                <a:srgbClr val="996600"/>
              </a:solidFill>
              <a:latin typeface="Arial" pitchFamily="2"/>
            </a:endParaRPr>
          </a:p>
          <a:p>
            <a:pPr marL="609480" indent="-609480">
              <a:buFont typeface="Wingdings" pitchFamily="2"/>
              <a:buNone/>
              <a:defRPr/>
            </a:pPr>
            <a:endParaRPr lang="pl-PL" sz="2000" dirty="0">
              <a:solidFill>
                <a:srgbClr val="996600"/>
              </a:solidFill>
              <a:latin typeface="Arial" pitchFamily="2"/>
            </a:endParaRPr>
          </a:p>
          <a:p>
            <a:pPr marL="609480" indent="-609480">
              <a:buFont typeface="Wingdings" pitchFamily="2"/>
              <a:buNone/>
              <a:defRPr/>
            </a:pPr>
            <a:endParaRPr lang="pl-PL" sz="2000" dirty="0">
              <a:solidFill>
                <a:srgbClr val="996600"/>
              </a:solidFill>
              <a:latin typeface="Arial" pitchFamily="2"/>
            </a:endParaRPr>
          </a:p>
          <a:p>
            <a:pPr marL="609480" indent="-609480">
              <a:buFont typeface="Wingdings" pitchFamily="2"/>
              <a:buNone/>
              <a:defRPr/>
            </a:pPr>
            <a:endParaRPr lang="pl-PL" sz="2000" dirty="0">
              <a:solidFill>
                <a:srgbClr val="996600"/>
              </a:solidFill>
              <a:latin typeface="Arial" pitchFamily="2"/>
            </a:endParaRPr>
          </a:p>
          <a:p>
            <a:pPr marL="609480" indent="-609480">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2000" dirty="0">
                <a:solidFill>
                  <a:srgbClr val="996600"/>
                </a:solidFill>
                <a:latin typeface="Arial" pitchFamily="2"/>
              </a:rPr>
              <a:t>					</a:t>
            </a:r>
            <a:r>
              <a:rPr lang="pl-PL" sz="2000" dirty="0">
                <a:solidFill>
                  <a:schemeClr val="tx1"/>
                </a:solidFill>
              </a:rPr>
              <a:t>Wesley </a:t>
            </a:r>
            <a:r>
              <a:rPr sz="2000" dirty="0">
                <a:solidFill>
                  <a:schemeClr val="tx1"/>
                </a:solidFill>
              </a:rPr>
              <a:t>Salmon</a:t>
            </a:r>
            <a:r>
              <a:rPr lang="pl-PL" sz="2000" dirty="0">
                <a:solidFill>
                  <a:schemeClr val="tx1"/>
                </a:solidFill>
              </a:rPr>
              <a:t> </a:t>
            </a:r>
            <a:r>
              <a:rPr sz="2000" dirty="0">
                <a:solidFill>
                  <a:schemeClr val="tx1"/>
                </a:solidFill>
              </a:rPr>
              <a:t>(</a:t>
            </a:r>
            <a:r>
              <a:rPr lang="pl-PL" sz="2000" dirty="0">
                <a:solidFill>
                  <a:schemeClr val="tx1"/>
                </a:solidFill>
              </a:rPr>
              <a:t>1925</a:t>
            </a:r>
            <a:r>
              <a:rPr sz="2000" dirty="0">
                <a:solidFill>
                  <a:schemeClr val="tx1"/>
                </a:solidFill>
              </a:rPr>
              <a:t>-</a:t>
            </a:r>
            <a:r>
              <a:rPr lang="pl-PL" sz="2000" dirty="0">
                <a:solidFill>
                  <a:schemeClr val="tx1"/>
                </a:solidFill>
              </a:rPr>
              <a:t>2001</a:t>
            </a:r>
            <a:r>
              <a:rPr sz="2000" dirty="0">
                <a:solidFill>
                  <a:schemeClr val="tx1"/>
                </a:solidFill>
              </a:rPr>
              <a:t>) </a:t>
            </a:r>
            <a:r>
              <a:rPr lang="pl-PL" sz="2000" dirty="0">
                <a:solidFill>
                  <a:schemeClr val="tx1"/>
                </a:solidFill>
              </a:rPr>
              <a:t>				na temat racjonalności 				przewidywań.</a:t>
            </a:r>
          </a:p>
          <a:p>
            <a:pPr marL="609480" indent="-609480">
              <a:buFont typeface="Wingdings" pitchFamily="2"/>
              <a:buNone/>
              <a:defRPr/>
            </a:pPr>
            <a:endParaRPr lang="pl-PL" sz="2000" dirty="0">
              <a:solidFill>
                <a:srgbClr val="996600"/>
              </a:solidFill>
            </a:endParaRPr>
          </a:p>
          <a:p>
            <a:pPr marL="609480" indent="-609480">
              <a:buFont typeface="Wingdings" pitchFamily="2"/>
              <a:buNone/>
              <a:defRPr/>
            </a:pPr>
            <a:endParaRPr lang="pl-PL" sz="2000" dirty="0">
              <a:solidFill>
                <a:srgbClr val="996600"/>
              </a:solidFill>
              <a:latin typeface="Arial" pitchFamily="2"/>
            </a:endParaRPr>
          </a:p>
          <a:p>
            <a:pPr marL="609480" indent="-609480">
              <a:buFont typeface="Wingdings" pitchFamily="2"/>
              <a:buNone/>
              <a:defRPr/>
            </a:pPr>
            <a:endParaRPr lang="pl-PL" sz="2000" dirty="0">
              <a:solidFill>
                <a:srgbClr val="996600"/>
              </a:solidFill>
              <a:latin typeface="Arial" pitchFamily="2"/>
            </a:endParaRPr>
          </a:p>
          <a:p>
            <a:pPr marL="0" indent="0">
              <a:buFont typeface="Wingdings" pitchFamily="2"/>
              <a:buNone/>
              <a:defRPr/>
            </a:pPr>
            <a:endParaRPr lang="pl-PL" sz="2000" dirty="0">
              <a:solidFill>
                <a:srgbClr val="996600"/>
              </a:solidFill>
              <a:latin typeface="Arial" pitchFamily="2"/>
            </a:endParaRPr>
          </a:p>
        </p:txBody>
      </p:sp>
      <p:pic>
        <p:nvPicPr>
          <p:cNvPr id="34820" name="Obraz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068960"/>
            <a:ext cx="2268538"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60648"/>
            <a:ext cx="7467600" cy="1015663"/>
          </a:xfrm>
        </p:spPr>
        <p:txBody>
          <a:bodyPr wrap="square">
            <a:spAutoFit/>
          </a:bodyPr>
          <a:lstStyle>
            <a:defPPr lvl="0">
              <a:buNone/>
            </a:defPPr>
            <a:lvl1pPr lvl="0">
              <a:buNone/>
            </a:lvl1pPr>
          </a:lstStyle>
          <a:p>
            <a:pPr algn="ctr">
              <a:defRPr/>
            </a:pPr>
            <a:r>
              <a:rPr lang="pl-PL" b="1" dirty="0">
                <a:solidFill>
                  <a:srgbClr val="C00000"/>
                </a:solidFill>
                <a:latin typeface="+mn-lt"/>
              </a:rPr>
              <a:t>Odpowiedź </a:t>
            </a:r>
            <a:r>
              <a:rPr lang="pl-PL" b="1" dirty="0" err="1">
                <a:solidFill>
                  <a:srgbClr val="C00000"/>
                </a:solidFill>
                <a:latin typeface="+mn-lt"/>
              </a:rPr>
              <a:t>falsyfikacjonizmu</a:t>
            </a:r>
            <a:r>
              <a:rPr lang="pl-PL" b="1" dirty="0">
                <a:solidFill>
                  <a:srgbClr val="C00000"/>
                </a:solidFill>
                <a:latin typeface="+mn-lt"/>
              </a:rPr>
              <a:t> na problem indukcji 1</a:t>
            </a:r>
          </a:p>
        </p:txBody>
      </p:sp>
      <p:sp>
        <p:nvSpPr>
          <p:cNvPr id="3" name="Symbol zastępczy tekstu 2"/>
          <p:cNvSpPr txBox="1">
            <a:spLocks noGrp="1"/>
          </p:cNvSpPr>
          <p:nvPr>
            <p:ph type="body" idx="4294967295"/>
          </p:nvPr>
        </p:nvSpPr>
        <p:spPr>
          <a:xfrm>
            <a:off x="457200" y="2060848"/>
            <a:ext cx="7467600" cy="2797689"/>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342720" indent="-342720">
              <a:lnSpc>
                <a:spcPct val="90000"/>
              </a:lnSpc>
              <a:buFont typeface="Wingdings" pitchFamily="2"/>
              <a:buNone/>
              <a:defRPr/>
            </a:pPr>
            <a:r>
              <a:rPr lang="pl-PL" sz="1800" dirty="0">
                <a:solidFill>
                  <a:srgbClr val="C00000"/>
                </a:solidFill>
              </a:rPr>
              <a:t>Problem indukcji</a:t>
            </a:r>
          </a:p>
          <a:p>
            <a:pPr marL="0" indent="0">
              <a:lnSpc>
                <a:spcPct val="90000"/>
              </a:lnSpc>
              <a:buFont typeface="Century Schoolbook" pitchFamily="18"/>
              <a:buChar char="-"/>
              <a:defRPr/>
            </a:pPr>
            <a:r>
              <a:rPr lang="pl-PL" sz="1800" dirty="0"/>
              <a:t> Jak uzasadnić wiedzę naukową przy założeniu, że wywodzimy ją z doświadczenia i potwierdzamy indukcyjnie</a:t>
            </a:r>
          </a:p>
          <a:p>
            <a:pPr marL="0" indent="0">
              <a:lnSpc>
                <a:spcPct val="90000"/>
              </a:lnSpc>
              <a:buFont typeface="Century Schoolbook" pitchFamily="18"/>
              <a:buChar char="-"/>
              <a:defRPr/>
            </a:pPr>
            <a:endParaRPr lang="pl-PL" sz="1800" dirty="0"/>
          </a:p>
          <a:p>
            <a:pPr marL="342720" indent="-342720">
              <a:lnSpc>
                <a:spcPct val="90000"/>
              </a:lnSpc>
              <a:buFont typeface="Wingdings" pitchFamily="2"/>
              <a:buNone/>
              <a:defRPr/>
            </a:pPr>
            <a:r>
              <a:rPr lang="pl-PL" sz="1800" dirty="0">
                <a:solidFill>
                  <a:srgbClr val="C00000"/>
                </a:solidFill>
              </a:rPr>
              <a:t>Popper</a:t>
            </a:r>
          </a:p>
          <a:p>
            <a:pPr marL="342720" indent="-342720">
              <a:lnSpc>
                <a:spcPct val="90000"/>
              </a:lnSpc>
              <a:buFont typeface="Wingdings" pitchFamily="2"/>
              <a:buNone/>
              <a:defRPr/>
            </a:pPr>
            <a:r>
              <a:rPr lang="pl-PL" sz="1800" dirty="0"/>
              <a:t>- </a:t>
            </a:r>
            <a:r>
              <a:rPr lang="pl-PL" sz="1800" dirty="0" err="1"/>
              <a:t>Eee</a:t>
            </a:r>
            <a:r>
              <a:rPr lang="pl-PL" sz="1800" dirty="0"/>
              <a:t> tam, nie ma problemu indukcji, bo nie używamy w dobrej nauce indukcji</a:t>
            </a:r>
          </a:p>
          <a:p>
            <a:pPr marL="342720" indent="-342720">
              <a:lnSpc>
                <a:spcPct val="90000"/>
              </a:lnSpc>
              <a:buFont typeface="Wingdings" pitchFamily="2"/>
              <a:buNone/>
              <a:defRPr/>
            </a:pPr>
            <a:endParaRPr lang="pl-PL" sz="1800" dirty="0"/>
          </a:p>
          <a:p>
            <a:pPr marL="0" indent="0">
              <a:lnSpc>
                <a:spcPct val="90000"/>
              </a:lnSpc>
              <a:buFont typeface="Wingdings" pitchFamily="2"/>
              <a:buNone/>
              <a:defRPr/>
            </a:pPr>
            <a:endParaRPr lang="pl-PL" sz="1800"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220724" y="-31506"/>
            <a:ext cx="8569201" cy="892552"/>
          </a:xfrm>
        </p:spPr>
        <p:txBody>
          <a:bodyPr wrap="square">
            <a:spAutoFit/>
          </a:bodyPr>
          <a:lstStyle>
            <a:defPPr lvl="0">
              <a:buNone/>
            </a:defPPr>
            <a:lvl1pPr lvl="0">
              <a:buNone/>
            </a:lvl1pPr>
          </a:lstStyle>
          <a:p>
            <a:pPr algn="ctr">
              <a:defRPr/>
            </a:pPr>
            <a:r>
              <a:rPr lang="pl-PL" sz="2600" b="1" dirty="0">
                <a:solidFill>
                  <a:srgbClr val="C00000"/>
                </a:solidFill>
              </a:rPr>
              <a:t>Odpowiedź </a:t>
            </a:r>
            <a:r>
              <a:rPr lang="pl-PL" sz="2600" b="1" dirty="0" err="1">
                <a:solidFill>
                  <a:srgbClr val="C00000"/>
                </a:solidFill>
              </a:rPr>
              <a:t>falsyfikacjonizmu</a:t>
            </a:r>
            <a:r>
              <a:rPr lang="pl-PL" sz="2600" b="1" dirty="0">
                <a:solidFill>
                  <a:srgbClr val="C00000"/>
                </a:solidFill>
              </a:rPr>
              <a:t> na </a:t>
            </a:r>
            <a:br>
              <a:rPr lang="pl-PL" sz="2600" b="1" dirty="0">
                <a:solidFill>
                  <a:srgbClr val="C00000"/>
                </a:solidFill>
              </a:rPr>
            </a:br>
            <a:r>
              <a:rPr lang="pl-PL" sz="2600" b="1" dirty="0">
                <a:solidFill>
                  <a:srgbClr val="C00000"/>
                </a:solidFill>
              </a:rPr>
              <a:t>problem indukcji 2</a:t>
            </a:r>
          </a:p>
        </p:txBody>
      </p:sp>
      <p:sp>
        <p:nvSpPr>
          <p:cNvPr id="3" name="Symbol zastępczy tekstu 2"/>
          <p:cNvSpPr txBox="1">
            <a:spLocks noGrp="1"/>
          </p:cNvSpPr>
          <p:nvPr>
            <p:ph type="body" idx="4294967295"/>
          </p:nvPr>
        </p:nvSpPr>
        <p:spPr>
          <a:xfrm>
            <a:off x="323850" y="1196975"/>
            <a:ext cx="8362950" cy="6144246"/>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342720" indent="-342720">
              <a:lnSpc>
                <a:spcPct val="80000"/>
              </a:lnSpc>
              <a:buFont typeface="Wingdings" pitchFamily="2"/>
              <a:buNone/>
              <a:defRPr/>
            </a:pPr>
            <a:r>
              <a:rPr lang="pl-PL" sz="1800" b="1" dirty="0">
                <a:solidFill>
                  <a:srgbClr val="C00000"/>
                </a:solidFill>
                <a:latin typeface="+mn-lt"/>
              </a:rPr>
              <a:t>Odpowiedź Poppera:</a:t>
            </a:r>
          </a:p>
          <a:p>
            <a:pPr marL="0" indent="0">
              <a:lnSpc>
                <a:spcPct val="80000"/>
              </a:lnSpc>
              <a:buFont typeface="Arial" pitchFamily="34"/>
              <a:buChar char="-"/>
              <a:defRPr/>
            </a:pPr>
            <a:r>
              <a:rPr lang="pl-PL" sz="1800" dirty="0">
                <a:latin typeface="+mn-lt"/>
              </a:rPr>
              <a:t> nauka nie ma charakteru indukcyjnego</a:t>
            </a:r>
          </a:p>
          <a:p>
            <a:pPr marL="0" indent="0">
              <a:lnSpc>
                <a:spcPct val="80000"/>
              </a:lnSpc>
              <a:buFont typeface="Arial" pitchFamily="34"/>
              <a:buChar char="-"/>
              <a:defRPr/>
            </a:pPr>
            <a:endParaRPr lang="pl-PL" sz="1800" dirty="0">
              <a:latin typeface="+mn-lt"/>
            </a:endParaRPr>
          </a:p>
          <a:p>
            <a:pPr marL="0" indent="0">
              <a:lnSpc>
                <a:spcPct val="80000"/>
              </a:lnSpc>
              <a:buFont typeface="Arial" pitchFamily="34"/>
              <a:buChar char="-"/>
              <a:defRPr/>
            </a:pPr>
            <a:endParaRPr lang="pl-PL" sz="1800" dirty="0">
              <a:latin typeface="+mn-lt"/>
            </a:endParaRPr>
          </a:p>
          <a:p>
            <a:pPr marL="342720" indent="-342720">
              <a:lnSpc>
                <a:spcPct val="80000"/>
              </a:lnSpc>
              <a:buFont typeface="Wingdings" pitchFamily="2"/>
              <a:buNone/>
              <a:defRPr/>
            </a:pPr>
            <a:r>
              <a:rPr lang="pl-PL" sz="1800" b="1" dirty="0" err="1">
                <a:solidFill>
                  <a:srgbClr val="C00000"/>
                </a:solidFill>
                <a:latin typeface="+mn-lt"/>
              </a:rPr>
              <a:t>Salmon</a:t>
            </a:r>
            <a:r>
              <a:rPr lang="pl-PL" sz="1800" b="1" dirty="0">
                <a:solidFill>
                  <a:srgbClr val="C00000"/>
                </a:solidFill>
                <a:latin typeface="+mn-lt"/>
              </a:rPr>
              <a:t>:</a:t>
            </a:r>
          </a:p>
          <a:p>
            <a:pPr marL="0" indent="0">
              <a:lnSpc>
                <a:spcPct val="80000"/>
              </a:lnSpc>
              <a:buFont typeface="Arial" pitchFamily="34"/>
              <a:buChar char="-"/>
              <a:defRPr/>
            </a:pPr>
            <a:r>
              <a:rPr lang="pl-PL" sz="1800" dirty="0">
                <a:latin typeface="+mn-lt"/>
              </a:rPr>
              <a:t> Popper musi jakoś odpowiedzieć na problem, jak możliwa jest wiedza naukowa (od tego zaczął się w ogóle problem indukcji)</a:t>
            </a:r>
          </a:p>
          <a:p>
            <a:pPr marL="0" lvl="1" indent="0">
              <a:lnSpc>
                <a:spcPct val="80000"/>
              </a:lnSpc>
              <a:spcBef>
                <a:spcPts val="422"/>
              </a:spcBef>
              <a:buFont typeface="Arial" pitchFamily="34"/>
              <a:buChar char="-"/>
              <a:defRPr/>
            </a:pPr>
            <a:r>
              <a:rPr lang="pl-PL" sz="1700" dirty="0">
                <a:latin typeface="+mn-lt"/>
              </a:rPr>
              <a:t> Jeśli nie możemy być pewni, że nasze przekonania są prawdziwe, to wydaje się, że uważamy, że są przynajmniej uzasadnione (przez przeszłe doświadczenie)</a:t>
            </a:r>
          </a:p>
          <a:p>
            <a:pPr marL="0" lvl="1" indent="0">
              <a:lnSpc>
                <a:spcPct val="80000"/>
              </a:lnSpc>
              <a:spcBef>
                <a:spcPts val="422"/>
              </a:spcBef>
              <a:buFont typeface="Arial" pitchFamily="34"/>
              <a:buChar char="-"/>
              <a:defRPr/>
            </a:pPr>
            <a:r>
              <a:rPr lang="pl-PL" sz="1700" dirty="0">
                <a:latin typeface="+mn-lt"/>
              </a:rPr>
              <a:t> Jakie mamy więc uzasadniania dla naszych teorii naukowych?</a:t>
            </a:r>
          </a:p>
          <a:p>
            <a:pPr marL="742680" lvl="1" indent="-285480">
              <a:lnSpc>
                <a:spcPct val="80000"/>
              </a:lnSpc>
              <a:spcBef>
                <a:spcPts val="422"/>
              </a:spcBef>
              <a:buFont typeface="Wingdings 2" pitchFamily="18"/>
              <a:buNone/>
              <a:tabLst>
                <a:tab pos="742680" algn="l"/>
                <a:tab pos="914040" algn="l"/>
                <a:tab pos="1828439" algn="l"/>
                <a:tab pos="2742840" algn="l"/>
                <a:tab pos="3657240" algn="l"/>
                <a:tab pos="4571639" algn="l"/>
                <a:tab pos="5486040" algn="l"/>
                <a:tab pos="6400440" algn="l"/>
                <a:tab pos="7314840" algn="l"/>
                <a:tab pos="8229240" algn="l"/>
                <a:tab pos="9143640" algn="l"/>
                <a:tab pos="10058040" algn="l"/>
              </a:tabLst>
              <a:defRPr/>
            </a:pPr>
            <a:r>
              <a:rPr lang="pl-PL" sz="1700" dirty="0">
                <a:latin typeface="+mn-lt"/>
              </a:rPr>
              <a:t>	- Indukcjonizm: mamy potwierdzenie indukcyjne</a:t>
            </a:r>
          </a:p>
          <a:p>
            <a:pPr marL="742680" lvl="1" indent="-285480">
              <a:lnSpc>
                <a:spcPct val="80000"/>
              </a:lnSpc>
              <a:spcBef>
                <a:spcPts val="422"/>
              </a:spcBef>
              <a:buFont typeface="Wingdings 2" pitchFamily="18"/>
              <a:buNone/>
              <a:tabLst>
                <a:tab pos="742680" algn="l"/>
                <a:tab pos="914040" algn="l"/>
                <a:tab pos="1828439" algn="l"/>
                <a:tab pos="2742840" algn="l"/>
                <a:tab pos="3657240" algn="l"/>
                <a:tab pos="4571639" algn="l"/>
                <a:tab pos="5486040" algn="l"/>
                <a:tab pos="6400440" algn="l"/>
                <a:tab pos="7314840" algn="l"/>
                <a:tab pos="8229240" algn="l"/>
                <a:tab pos="9143640" algn="l"/>
                <a:tab pos="10058040" algn="l"/>
              </a:tabLst>
              <a:defRPr/>
            </a:pPr>
            <a:r>
              <a:rPr lang="pl-PL" sz="1700" dirty="0">
                <a:latin typeface="+mn-lt"/>
              </a:rPr>
              <a:t>	- Dylemat </a:t>
            </a:r>
            <a:r>
              <a:rPr lang="pl-PL" sz="1700" dirty="0" err="1">
                <a:latin typeface="+mn-lt"/>
              </a:rPr>
              <a:t>falsyfikacjonizmu</a:t>
            </a:r>
            <a:r>
              <a:rPr lang="pl-PL" sz="1700" dirty="0">
                <a:latin typeface="+mn-lt"/>
              </a:rPr>
              <a:t>:</a:t>
            </a:r>
          </a:p>
          <a:p>
            <a:pPr marL="742680" lvl="1" indent="-285480">
              <a:lnSpc>
                <a:spcPct val="80000"/>
              </a:lnSpc>
              <a:spcBef>
                <a:spcPts val="422"/>
              </a:spcBef>
              <a:buFont typeface="Wingdings 2" pitchFamily="18"/>
              <a:buNone/>
              <a:tabLst>
                <a:tab pos="742680" algn="l"/>
                <a:tab pos="914040" algn="l"/>
                <a:tab pos="1828439" algn="l"/>
                <a:tab pos="2742840" algn="l"/>
                <a:tab pos="3657240" algn="l"/>
                <a:tab pos="4571639" algn="l"/>
                <a:tab pos="5486040" algn="l"/>
                <a:tab pos="6400440" algn="l"/>
                <a:tab pos="7314840" algn="l"/>
                <a:tab pos="8229240" algn="l"/>
                <a:tab pos="9143640" algn="l"/>
                <a:tab pos="10058040" algn="l"/>
              </a:tabLst>
              <a:defRPr/>
            </a:pPr>
            <a:r>
              <a:rPr lang="pl-PL" sz="1700" dirty="0">
                <a:latin typeface="+mn-lt"/>
              </a:rPr>
              <a:t>	a) mamy uzasadnienie (a więc i mamy uzasadnienie w przewidywaniach  dotyczących przyszłości), ponieważ teorie nie zostały </a:t>
            </a:r>
            <a:r>
              <a:rPr lang="pl-PL" sz="1700" dirty="0" err="1">
                <a:latin typeface="+mn-lt"/>
              </a:rPr>
              <a:t>sflasyfikowane</a:t>
            </a:r>
            <a:r>
              <a:rPr lang="pl-PL" sz="1700" dirty="0">
                <a:latin typeface="+mn-lt"/>
              </a:rPr>
              <a:t> i mają pewien stopień koroboracji</a:t>
            </a:r>
          </a:p>
          <a:p>
            <a:pPr marL="742680" lvl="1" indent="-285480">
              <a:lnSpc>
                <a:spcPct val="80000"/>
              </a:lnSpc>
              <a:spcBef>
                <a:spcPts val="422"/>
              </a:spcBef>
              <a:buFont typeface="Wingdings 2" pitchFamily="18"/>
              <a:buNone/>
              <a:defRPr/>
            </a:pPr>
            <a:endParaRPr lang="pl-PL" sz="1700" dirty="0">
              <a:latin typeface="+mn-lt"/>
            </a:endParaRPr>
          </a:p>
          <a:p>
            <a:pPr marL="742680" lvl="1" indent="-285480">
              <a:lnSpc>
                <a:spcPct val="80000"/>
              </a:lnSpc>
              <a:spcBef>
                <a:spcPts val="422"/>
              </a:spcBef>
              <a:buFont typeface="Wingdings 2" pitchFamily="18"/>
              <a:buNone/>
              <a:tabLst>
                <a:tab pos="742680" algn="l"/>
                <a:tab pos="914040" algn="l"/>
                <a:tab pos="1828439" algn="l"/>
                <a:tab pos="2742840" algn="l"/>
                <a:tab pos="3657240" algn="l"/>
                <a:tab pos="4571639" algn="l"/>
                <a:tab pos="5486040" algn="l"/>
                <a:tab pos="6400440" algn="l"/>
                <a:tab pos="7314840" algn="l"/>
                <a:tab pos="8229240" algn="l"/>
                <a:tab pos="9143640" algn="l"/>
                <a:tab pos="10058040" algn="l"/>
              </a:tabLst>
              <a:defRPr/>
            </a:pPr>
            <a:r>
              <a:rPr lang="pl-PL" sz="1700" dirty="0">
                <a:latin typeface="+mn-lt"/>
              </a:rPr>
              <a:t>	b) nie mamy uzasadnienia dla naszych teorii naukowych, jeśli chodzi o przewidywanie przyszłości.</a:t>
            </a:r>
          </a:p>
          <a:p>
            <a:pPr marL="742680" lvl="1" indent="-285480">
              <a:lnSpc>
                <a:spcPct val="80000"/>
              </a:lnSpc>
              <a:spcBef>
                <a:spcPts val="422"/>
              </a:spcBef>
              <a:buFont typeface="Wingdings 2" pitchFamily="18"/>
              <a:buNone/>
              <a:tabLst>
                <a:tab pos="742680" algn="l"/>
                <a:tab pos="914040" algn="l"/>
                <a:tab pos="1828439" algn="l"/>
                <a:tab pos="2742840" algn="l"/>
                <a:tab pos="3657240" algn="l"/>
                <a:tab pos="4571639" algn="l"/>
                <a:tab pos="5486040" algn="l"/>
                <a:tab pos="6400440" algn="l"/>
                <a:tab pos="7314840" algn="l"/>
                <a:tab pos="8229240" algn="l"/>
                <a:tab pos="9143640" algn="l"/>
                <a:tab pos="10058040" algn="l"/>
              </a:tabLst>
              <a:defRPr/>
            </a:pPr>
            <a:r>
              <a:rPr lang="pl-PL" sz="1700" dirty="0">
                <a:latin typeface="+mn-lt"/>
              </a:rPr>
              <a:t>	</a:t>
            </a:r>
          </a:p>
          <a:p>
            <a:pPr marL="0" indent="0">
              <a:lnSpc>
                <a:spcPct val="80000"/>
              </a:lnSpc>
              <a:buFont typeface="Wingdings" pitchFamily="2"/>
              <a:buNone/>
              <a:defRPr/>
            </a:pPr>
            <a:endParaRPr sz="1800" dirty="0"/>
          </a:p>
          <a:p>
            <a:pPr marL="0" indent="0">
              <a:lnSpc>
                <a:spcPct val="80000"/>
              </a:lnSpc>
              <a:buFont typeface="Wingdings" pitchFamily="2"/>
              <a:buNone/>
              <a:defRPr/>
            </a:pPr>
            <a:endParaRPr lang="pl-PL" sz="1800" dirty="0">
              <a:latin typeface="Arial" pitchFamily="2"/>
            </a:endParaRPr>
          </a:p>
          <a:p>
            <a:pPr marL="0" indent="0">
              <a:lnSpc>
                <a:spcPct val="80000"/>
              </a:lnSpc>
              <a:buFont typeface="Wingdings" pitchFamily="2"/>
              <a:buNone/>
              <a:defRPr/>
            </a:pPr>
            <a:endParaRPr lang="pl-PL" sz="1800" dirty="0">
              <a:latin typeface="Arial" pitchFamily="2"/>
            </a:endParaRPr>
          </a:p>
          <a:p>
            <a:pPr marL="342720" indent="-342720">
              <a:lnSpc>
                <a:spcPct val="80000"/>
              </a:lnSpc>
              <a:buFont typeface="Wingdings" pitchFamily="2"/>
              <a:buNone/>
              <a:defRPr/>
            </a:pPr>
            <a:endParaRPr lang="pl-PL" sz="1800" dirty="0">
              <a:latin typeface="Arial" pitchFamily="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ymbol zastępczy tekstu 1"/>
          <p:cNvSpPr>
            <a:spLocks noGrp="1"/>
          </p:cNvSpPr>
          <p:nvPr>
            <p:ph type="body" idx="4294967295"/>
          </p:nvPr>
        </p:nvSpPr>
        <p:spPr/>
        <p:txBody>
          <a:bodyPr>
            <a:spAutoFit/>
          </a:bodyPr>
          <a:lstStyle/>
          <a:p>
            <a:pPr marL="0" lvl="1" indent="0">
              <a:lnSpc>
                <a:spcPct val="80000"/>
              </a:lnSpc>
              <a:spcBef>
                <a:spcPts val="475"/>
              </a:spcBef>
              <a:buClr>
                <a:srgbClr val="FE8637"/>
              </a:buClr>
              <a:buFont typeface="Wingdings 2" pitchFamily="18" charset="2"/>
              <a:buNone/>
              <a:tabLst>
                <a:tab pos="273050" algn="l"/>
                <a:tab pos="1187450" algn="l"/>
                <a:tab pos="2101850" algn="l"/>
                <a:tab pos="3016250" algn="l"/>
                <a:tab pos="3930650" algn="l"/>
                <a:tab pos="4845050" algn="l"/>
                <a:tab pos="5759450" algn="l"/>
                <a:tab pos="6673850" algn="l"/>
                <a:tab pos="7588250" algn="l"/>
                <a:tab pos="8502650" algn="l"/>
                <a:tab pos="9417050" algn="l"/>
              </a:tabLst>
            </a:pPr>
            <a:endParaRPr lang="pl-PL" altLang="pl-PL" sz="1900" dirty="0">
              <a:solidFill>
                <a:srgbClr val="000000"/>
              </a:solidFill>
              <a:latin typeface="Arial" pitchFamily="34" charset="0"/>
              <a:ea typeface="Liberation Sans"/>
              <a:cs typeface="Liberation Sans"/>
            </a:endParaRPr>
          </a:p>
          <a:p>
            <a:pPr marL="0" lvl="1" indent="0">
              <a:lnSpc>
                <a:spcPct val="80000"/>
              </a:lnSpc>
              <a:spcBef>
                <a:spcPts val="47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r>
              <a:rPr lang="en-US" altLang="pl-PL" sz="1900" dirty="0">
                <a:solidFill>
                  <a:srgbClr val="000000"/>
                </a:solidFill>
                <a:ea typeface="Liberation Sans"/>
                <a:cs typeface="Liberation Sans"/>
              </a:rPr>
              <a:t>(2) </a:t>
            </a:r>
            <a:r>
              <a:rPr lang="pl-PL" altLang="pl-PL" sz="1900" dirty="0">
                <a:solidFill>
                  <a:srgbClr val="000000"/>
                </a:solidFill>
                <a:ea typeface="Liberation Sans"/>
                <a:cs typeface="Liberation Sans"/>
              </a:rPr>
              <a:t>Jeśli uważamy, że b), to nie dostajemy odpowiedzi na pytanie o to, jak możemy mieć ogólną wiedzę naukową. Oznacza to, że wiedza naukowa jest nieuzasadniona i nie mamy racjonalnych powodów, by się nią kierować.</a:t>
            </a:r>
          </a:p>
          <a:p>
            <a:pPr marL="0" lvl="1" indent="0">
              <a:lnSpc>
                <a:spcPct val="80000"/>
              </a:lnSpc>
              <a:spcBef>
                <a:spcPts val="47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endParaRPr lang="pl-PL" altLang="pl-PL" sz="1900" dirty="0">
              <a:solidFill>
                <a:srgbClr val="000000"/>
              </a:solidFill>
              <a:ea typeface="Liberation Sans"/>
              <a:cs typeface="Liberation Sans"/>
            </a:endParaRPr>
          </a:p>
          <a:p>
            <a:pPr marL="0" lvl="1" indent="0">
              <a:lnSpc>
                <a:spcPct val="80000"/>
              </a:lnSpc>
              <a:spcBef>
                <a:spcPts val="47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endParaRPr lang="pl-PL" altLang="pl-PL" sz="1900" dirty="0">
              <a:solidFill>
                <a:srgbClr val="000000"/>
              </a:solidFill>
              <a:ea typeface="Liberation Sans"/>
              <a:cs typeface="Liberation Sans"/>
            </a:endParaRPr>
          </a:p>
          <a:p>
            <a:pPr marL="0" lvl="1" indent="0">
              <a:lnSpc>
                <a:spcPct val="80000"/>
              </a:lnSpc>
              <a:spcBef>
                <a:spcPts val="47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r>
              <a:rPr lang="en-US" altLang="pl-PL" sz="1900" dirty="0">
                <a:solidFill>
                  <a:srgbClr val="000000"/>
                </a:solidFill>
                <a:ea typeface="Liberation Sans"/>
                <a:cs typeface="Liberation Sans"/>
              </a:rPr>
              <a:t>(1) </a:t>
            </a:r>
            <a:r>
              <a:rPr lang="pl-PL" altLang="pl-PL" sz="1900" dirty="0">
                <a:solidFill>
                  <a:srgbClr val="000000"/>
                </a:solidFill>
                <a:ea typeface="Liberation Sans"/>
                <a:cs typeface="Liberation Sans"/>
              </a:rPr>
              <a:t>Jeśli uważamy, że a), to nie jesteśmy w stanie uciec od problemu indukcji (krytyka </a:t>
            </a:r>
            <a:r>
              <a:rPr lang="pl-PL" altLang="pl-PL" sz="1900" dirty="0" err="1">
                <a:solidFill>
                  <a:srgbClr val="000000"/>
                </a:solidFill>
                <a:ea typeface="Liberation Sans"/>
                <a:cs typeface="Liberation Sans"/>
              </a:rPr>
              <a:t>Salmona</a:t>
            </a:r>
            <a:r>
              <a:rPr lang="pl-PL" altLang="pl-PL" sz="1900" dirty="0">
                <a:solidFill>
                  <a:srgbClr val="000000"/>
                </a:solidFill>
                <a:ea typeface="Liberation Sans"/>
                <a:cs typeface="Liberation Sans"/>
              </a:rPr>
              <a:t>)</a:t>
            </a:r>
          </a:p>
        </p:txBody>
      </p:sp>
      <p:sp>
        <p:nvSpPr>
          <p:cNvPr id="3" name="Dowolny kształt 2"/>
          <p:cNvSpPr/>
          <p:nvPr/>
        </p:nvSpPr>
        <p:spPr>
          <a:xfrm>
            <a:off x="457200" y="332656"/>
            <a:ext cx="7776864" cy="81599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compatLnSpc="0">
            <a:spAutoFit/>
          </a:bodyPr>
          <a:lstStyle/>
          <a:p>
            <a:pPr algn="ctr" hangingPunct="0">
              <a:lnSpc>
                <a:spcPct val="90000"/>
              </a:lnSpc>
              <a:spcBef>
                <a:spcPts val="1500"/>
              </a:spcBef>
              <a:spcAft>
                <a:spcPts val="0"/>
              </a:spcAft>
              <a:defRPr/>
            </a:pPr>
            <a:r>
              <a:rPr lang="pl-PL" sz="2600" cap="small" dirty="0">
                <a:solidFill>
                  <a:srgbClr val="C00000"/>
                </a:solidFill>
                <a:latin typeface="+mj-lt"/>
                <a:ea typeface="+mj-ea"/>
                <a:cs typeface="+mj-cs"/>
              </a:rPr>
              <a:t>Problem z odpowiedzią </a:t>
            </a:r>
            <a:r>
              <a:rPr lang="pl-PL" sz="2600" cap="small" dirty="0" err="1">
                <a:solidFill>
                  <a:srgbClr val="C00000"/>
                </a:solidFill>
                <a:latin typeface="+mj-lt"/>
                <a:ea typeface="+mj-ea"/>
                <a:cs typeface="+mj-cs"/>
              </a:rPr>
              <a:t>falsyfikacjonizmu</a:t>
            </a:r>
            <a:r>
              <a:rPr lang="pl-PL" sz="2600" cap="small" dirty="0">
                <a:solidFill>
                  <a:srgbClr val="C00000"/>
                </a:solidFill>
                <a:latin typeface="+mj-lt"/>
                <a:ea typeface="+mj-ea"/>
                <a:cs typeface="+mj-cs"/>
              </a:rPr>
              <a:t> na problem możliwości wiedzy naukowej</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txBox="1">
            <a:spLocks noGrp="1"/>
          </p:cNvSpPr>
          <p:nvPr>
            <p:ph type="body" idx="4294967295"/>
          </p:nvPr>
        </p:nvSpPr>
        <p:spPr>
          <a:xfrm>
            <a:off x="457200" y="404813"/>
            <a:ext cx="8219256" cy="4211409"/>
          </a:xfrm>
        </p:spPr>
        <p:txBody>
          <a:bodyPr wrap="square">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342720" indent="-342720" algn="ctr">
              <a:lnSpc>
                <a:spcPct val="80000"/>
              </a:lnSpc>
              <a:buFont typeface="Wingdings" pitchFamily="2"/>
              <a:buNone/>
              <a:defRPr/>
            </a:pPr>
            <a:r>
              <a:rPr lang="pl-PL" sz="2800" b="1" dirty="0">
                <a:solidFill>
                  <a:srgbClr val="C00000"/>
                </a:solidFill>
              </a:rPr>
              <a:t>KRYTYKA SALMONA</a:t>
            </a:r>
          </a:p>
          <a:p>
            <a:pPr marL="342720" indent="-342720" algn="ctr">
              <a:lnSpc>
                <a:spcPct val="80000"/>
              </a:lnSpc>
              <a:buFont typeface="Wingdings" pitchFamily="2"/>
              <a:buNone/>
              <a:defRPr/>
            </a:pPr>
            <a:endParaRPr lang="pl-PL" sz="2800" b="1" dirty="0"/>
          </a:p>
          <a:p>
            <a:pPr marL="0" indent="0">
              <a:lnSpc>
                <a:spcPct val="80000"/>
              </a:lnSpc>
              <a:buNone/>
              <a:defRPr/>
            </a:pPr>
            <a:r>
              <a:rPr lang="pl-PL" sz="2000" dirty="0"/>
              <a:t>Popper zdaje się uznawać jednocześnie dwa twierdzenia:</a:t>
            </a:r>
          </a:p>
          <a:p>
            <a:pPr marL="274679" lvl="2" indent="0">
              <a:lnSpc>
                <a:spcPct val="80000"/>
              </a:lnSpc>
              <a:spcBef>
                <a:spcPts val="473"/>
              </a:spcBef>
              <a:defRPr/>
            </a:pPr>
            <a:r>
              <a:rPr sz="1800" dirty="0"/>
              <a:t>[A] </a:t>
            </a:r>
            <a:r>
              <a:rPr lang="pl-PL" sz="1800" dirty="0"/>
              <a:t>Koroboracja jest nieindukcyjna: wyższa koroboracja NIE czyni teorii bardziej prawdopodobną w przyszłości niż ma się to w wypadku teorii </a:t>
            </a:r>
            <a:r>
              <a:rPr lang="pl-PL" sz="1800" dirty="0" err="1"/>
              <a:t>nieskoroborowanej</a:t>
            </a:r>
            <a:r>
              <a:rPr lang="pl-PL" sz="1800" dirty="0"/>
              <a:t> (takiej, która nie przeszła surowych testów)</a:t>
            </a:r>
          </a:p>
          <a:p>
            <a:pPr marL="274679" lvl="2" indent="0">
              <a:lnSpc>
                <a:spcPct val="80000"/>
              </a:lnSpc>
              <a:spcBef>
                <a:spcPts val="473"/>
              </a:spcBef>
              <a:defRPr/>
            </a:pPr>
            <a:r>
              <a:rPr sz="1800" dirty="0"/>
              <a:t>[B] </a:t>
            </a:r>
            <a:r>
              <a:rPr lang="pl-PL" sz="1800" dirty="0"/>
              <a:t>Jest bardziej racjonalne używanie dla przewidywań przyszłości teorii silniej </a:t>
            </a:r>
            <a:r>
              <a:rPr lang="pl-PL" sz="1800" dirty="0" err="1"/>
              <a:t>skoroborowanych</a:t>
            </a:r>
            <a:r>
              <a:rPr lang="pl-PL" sz="1800" dirty="0"/>
              <a:t> niż słabiej </a:t>
            </a:r>
            <a:r>
              <a:rPr lang="pl-PL" sz="1800" dirty="0" err="1"/>
              <a:t>skoroborowanych</a:t>
            </a:r>
            <a:r>
              <a:rPr lang="pl-PL" sz="1800" dirty="0"/>
              <a:t>.</a:t>
            </a:r>
          </a:p>
          <a:p>
            <a:pPr marL="742680" lvl="1" indent="-285480">
              <a:lnSpc>
                <a:spcPct val="80000"/>
              </a:lnSpc>
              <a:spcBef>
                <a:spcPts val="473"/>
              </a:spcBef>
              <a:buFont typeface="Wingdings 2" pitchFamily="18"/>
              <a:buNone/>
              <a:defRPr/>
            </a:pPr>
            <a:endParaRPr sz="1900" dirty="0"/>
          </a:p>
          <a:p>
            <a:pPr marL="0" indent="0">
              <a:lnSpc>
                <a:spcPct val="80000"/>
              </a:lnSpc>
              <a:buNone/>
              <a:defRPr/>
            </a:pPr>
            <a:r>
              <a:rPr sz="2000" dirty="0"/>
              <a:t>Salmon</a:t>
            </a:r>
            <a:r>
              <a:rPr lang="pl-PL" sz="2000" dirty="0"/>
              <a:t>:</a:t>
            </a:r>
          </a:p>
          <a:p>
            <a:pPr marL="274679" lvl="2" indent="0">
              <a:lnSpc>
                <a:spcPct val="80000"/>
              </a:lnSpc>
              <a:spcBef>
                <a:spcPts val="473"/>
              </a:spcBef>
              <a:defRPr/>
            </a:pPr>
            <a:r>
              <a:rPr lang="pl-PL" sz="1800" dirty="0"/>
              <a:t>Jeśli koroboracja rzeczywiście nie jest indukcyjna to </a:t>
            </a:r>
            <a:r>
              <a:rPr lang="pl-PL" sz="1800" i="1" dirty="0"/>
              <a:t>na co jest racjonalną podstawą </a:t>
            </a:r>
            <a:r>
              <a:rPr lang="pl-PL" sz="1800" dirty="0"/>
              <a:t>wyboru teorii bardziej </a:t>
            </a:r>
            <a:r>
              <a:rPr lang="pl-PL" sz="1800" dirty="0" err="1"/>
              <a:t>skoroborwanej</a:t>
            </a:r>
            <a:r>
              <a:rPr lang="pl-PL" sz="1800" dirty="0"/>
              <a:t> przy przewidywaniu przeszłości? Dlaczego mamy wybierać teorię bardziej </a:t>
            </a:r>
            <a:r>
              <a:rPr lang="pl-PL" sz="1800" dirty="0" err="1"/>
              <a:t>skoroborowaną</a:t>
            </a:r>
            <a:r>
              <a:rPr lang="pl-PL" sz="1800" dirty="0"/>
              <a:t>, a nie wybierać teorie na chybił-trafił, skoro koroboracja nie mówi nam niczego ważnego o przyszłości?</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354052"/>
            <a:ext cx="7467600" cy="553998"/>
          </a:xfrm>
        </p:spPr>
        <p:txBody>
          <a:bodyPr wrap="square">
            <a:spAutoFit/>
          </a:bodyPr>
          <a:lstStyle>
            <a:defPPr lvl="0">
              <a:buNone/>
            </a:defPPr>
            <a:lvl1pPr lvl="0">
              <a:buNone/>
            </a:lvl1pPr>
          </a:lstStyle>
          <a:p>
            <a:pPr algn="ctr">
              <a:defRPr/>
            </a:pPr>
            <a:r>
              <a:rPr lang="pl-PL" b="1" dirty="0">
                <a:solidFill>
                  <a:srgbClr val="C00000"/>
                </a:solidFill>
              </a:rPr>
              <a:t>Dylemat postawiony przez </a:t>
            </a:r>
            <a:r>
              <a:rPr lang="pl-PL" b="1" dirty="0" err="1">
                <a:solidFill>
                  <a:srgbClr val="C00000"/>
                </a:solidFill>
              </a:rPr>
              <a:t>Salmona</a:t>
            </a:r>
            <a:endParaRPr lang="pl-PL" b="1" dirty="0">
              <a:solidFill>
                <a:srgbClr val="C00000"/>
              </a:solidFill>
            </a:endParaRPr>
          </a:p>
        </p:txBody>
      </p:sp>
      <p:sp>
        <p:nvSpPr>
          <p:cNvPr id="39939" name="Symbol zastępczy tekstu 2"/>
          <p:cNvSpPr>
            <a:spLocks noGrp="1"/>
          </p:cNvSpPr>
          <p:nvPr>
            <p:ph type="body" idx="4294967295"/>
          </p:nvPr>
        </p:nvSpPr>
        <p:spPr>
          <a:xfrm>
            <a:off x="457200" y="1600200"/>
            <a:ext cx="8686800" cy="707886"/>
          </a:xfrm>
        </p:spPr>
        <p:txBody>
          <a:bodyPr>
            <a:spAutoFit/>
          </a:bodyPr>
          <a:lstStyle/>
          <a:p>
            <a:pPr marL="341313" indent="-341313">
              <a:buClr>
                <a:srgbClr val="FE8637"/>
              </a:buClr>
              <a:buFont typeface="Wingdings" pitchFamily="2"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Popper twierdzi, że racjonalne jest</a:t>
            </a:r>
            <a:r>
              <a:rPr lang="pl-PL" altLang="pl-PL" sz="2000" dirty="0">
                <a:solidFill>
                  <a:srgbClr val="000000"/>
                </a:solidFill>
                <a:latin typeface="Arial" pitchFamily="34" charset="0"/>
                <a:ea typeface="Liberation Sans"/>
                <a:cs typeface="Liberation Sans"/>
              </a:rPr>
              <a:t> </a:t>
            </a:r>
            <a:r>
              <a:rPr lang="pl-PL" altLang="pl-PL" sz="2000" dirty="0">
                <a:solidFill>
                  <a:srgbClr val="000000"/>
                </a:solidFill>
                <a:ea typeface="Liberation Sans"/>
                <a:cs typeface="Liberation Sans"/>
              </a:rPr>
              <a:t>używanie teorii bardziej </a:t>
            </a:r>
            <a:r>
              <a:rPr lang="pl-PL" altLang="pl-PL" sz="2000" dirty="0" err="1">
                <a:solidFill>
                  <a:srgbClr val="000000"/>
                </a:solidFill>
                <a:ea typeface="Liberation Sans"/>
                <a:cs typeface="Liberation Sans"/>
              </a:rPr>
              <a:t>skoroborowanej</a:t>
            </a:r>
            <a:endParaRPr lang="pl-PL" altLang="pl-PL" sz="2000" dirty="0">
              <a:solidFill>
                <a:srgbClr val="000000"/>
              </a:solidFill>
              <a:ea typeface="Liberation Sans"/>
              <a:cs typeface="Liberation Sans"/>
            </a:endParaRPr>
          </a:p>
        </p:txBody>
      </p:sp>
      <p:sp>
        <p:nvSpPr>
          <p:cNvPr id="4" name="Łącznik prostoliniowy 3"/>
          <p:cNvSpPr/>
          <p:nvPr/>
        </p:nvSpPr>
        <p:spPr>
          <a:xfrm flipH="1">
            <a:off x="1909901" y="4017963"/>
            <a:ext cx="1728788" cy="576262"/>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5" name="Łącznik prostoliniowy 4"/>
          <p:cNvSpPr/>
          <p:nvPr/>
        </p:nvSpPr>
        <p:spPr>
          <a:xfrm>
            <a:off x="4427984" y="4017963"/>
            <a:ext cx="1727771" cy="543522"/>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6" name="Dowolny kształt 5"/>
          <p:cNvSpPr/>
          <p:nvPr/>
        </p:nvSpPr>
        <p:spPr>
          <a:xfrm>
            <a:off x="215901" y="4642840"/>
            <a:ext cx="3455987" cy="103464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pl-PL" sz="2000" dirty="0">
                <a:latin typeface="+mj-lt"/>
                <a:ea typeface="DejaVu Sans" pitchFamily="2"/>
                <a:cs typeface="Liberation Sans" pitchFamily="2"/>
              </a:rPr>
              <a:t>Nie</a:t>
            </a:r>
          </a:p>
          <a:p>
            <a:pPr>
              <a:lnSpc>
                <a:spcPct val="90000"/>
              </a:lnSpc>
              <a:spcBef>
                <a:spcPts val="598"/>
              </a:spcBef>
              <a:spcAft>
                <a:spcPts val="0"/>
              </a:spcAft>
              <a:defRPr/>
            </a:pPr>
            <a:r>
              <a:rPr lang="pl-PL" sz="2000" b="0" dirty="0">
                <a:latin typeface="+mj-lt"/>
                <a:ea typeface="DejaVu Sans" pitchFamily="2"/>
                <a:cs typeface="Liberation Sans" pitchFamily="2"/>
              </a:rPr>
              <a:t>Popper nie rozwiązał problemu indukcji</a:t>
            </a:r>
          </a:p>
        </p:txBody>
      </p:sp>
      <p:sp>
        <p:nvSpPr>
          <p:cNvPr id="7" name="Dowolny kształt 6"/>
          <p:cNvSpPr/>
          <p:nvPr/>
        </p:nvSpPr>
        <p:spPr>
          <a:xfrm>
            <a:off x="4031457" y="4594225"/>
            <a:ext cx="4824412" cy="20208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a:spcBef>
                <a:spcPts val="1500"/>
              </a:spcBef>
              <a:spcAft>
                <a:spcPts val="0"/>
              </a:spcAft>
              <a:defRPr/>
            </a:pPr>
            <a:r>
              <a:rPr lang="pl-PL" sz="2000" dirty="0">
                <a:latin typeface="+mj-lt"/>
                <a:ea typeface="DejaVu Sans" pitchFamily="2"/>
                <a:cs typeface="Liberation Sans" pitchFamily="2"/>
              </a:rPr>
              <a:t>Tak</a:t>
            </a:r>
          </a:p>
          <a:p>
            <a:pPr>
              <a:lnSpc>
                <a:spcPct val="90000"/>
              </a:lnSpc>
              <a:spcBef>
                <a:spcPts val="598"/>
              </a:spcBef>
              <a:spcAft>
                <a:spcPts val="0"/>
              </a:spcAft>
              <a:defRPr/>
            </a:pPr>
            <a:r>
              <a:rPr lang="pl-PL" sz="2000" b="0" dirty="0">
                <a:latin typeface="+mj-lt"/>
                <a:ea typeface="DejaVu Sans" pitchFamily="2"/>
                <a:cs typeface="Liberation Sans" pitchFamily="2"/>
              </a:rPr>
              <a:t>Koroboracja jest formą rozumowania indukcyjnego.</a:t>
            </a:r>
          </a:p>
          <a:p>
            <a:pPr>
              <a:lnSpc>
                <a:spcPct val="90000"/>
              </a:lnSpc>
              <a:spcBef>
                <a:spcPts val="598"/>
              </a:spcBef>
              <a:spcAft>
                <a:spcPts val="0"/>
              </a:spcAft>
              <a:defRPr/>
            </a:pPr>
            <a:r>
              <a:rPr lang="pl-PL" sz="2000" b="0" dirty="0">
                <a:latin typeface="+mj-lt"/>
                <a:ea typeface="DejaVu Sans" pitchFamily="2"/>
                <a:cs typeface="Liberation Sans" pitchFamily="2"/>
              </a:rPr>
              <a:t>Nauka używa indukcji.</a:t>
            </a:r>
          </a:p>
          <a:p>
            <a:pPr>
              <a:lnSpc>
                <a:spcPct val="90000"/>
              </a:lnSpc>
              <a:spcBef>
                <a:spcPts val="598"/>
              </a:spcBef>
              <a:spcAft>
                <a:spcPts val="0"/>
              </a:spcAft>
              <a:defRPr/>
            </a:pPr>
            <a:r>
              <a:rPr lang="pl-PL" sz="2000" b="0" dirty="0">
                <a:latin typeface="+mj-lt"/>
                <a:ea typeface="DejaVu Sans" pitchFamily="2"/>
                <a:cs typeface="Liberation Sans" pitchFamily="2"/>
              </a:rPr>
              <a:t>Popper nie rozwiązał problemu indukcji</a:t>
            </a:r>
          </a:p>
        </p:txBody>
      </p:sp>
      <p:sp>
        <p:nvSpPr>
          <p:cNvPr id="8" name="Dowolny kształt 7"/>
          <p:cNvSpPr/>
          <p:nvPr/>
        </p:nvSpPr>
        <p:spPr>
          <a:xfrm>
            <a:off x="248074" y="2058988"/>
            <a:ext cx="8686800" cy="25495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lstStyle/>
          <a:p>
            <a:pPr marL="342720" indent="-342720" hangingPunct="0">
              <a:spcBef>
                <a:spcPts val="598"/>
              </a:spcBef>
              <a:spcAft>
                <a:spcPts val="0"/>
              </a:spcAft>
              <a:defRPr/>
            </a:pPr>
            <a:endParaRPr lang="pl-PL" sz="2000" dirty="0">
              <a:latin typeface="Century Schoolbook" pitchFamily="18"/>
              <a:ea typeface="DejaVu Sans" pitchFamily="2"/>
              <a:cs typeface="Liberation Sans" pitchFamily="2"/>
            </a:endParaRPr>
          </a:p>
          <a:p>
            <a:pPr marL="342720" indent="-342720" hangingPunct="0">
              <a:spcBef>
                <a:spcPts val="598"/>
              </a:spcBef>
              <a:spcAft>
                <a:spcPts val="0"/>
              </a:spcAft>
              <a:defRPr/>
            </a:pPr>
            <a:endParaRPr lang="pl-PL" sz="2000" dirty="0">
              <a:latin typeface="Century Schoolbook" pitchFamily="18"/>
              <a:ea typeface="DejaVu Sans" pitchFamily="2"/>
              <a:cs typeface="Liberation Sans" pitchFamily="2"/>
            </a:endParaRPr>
          </a:p>
          <a:p>
            <a:pPr hangingPunct="0">
              <a:spcBef>
                <a:spcPts val="598"/>
              </a:spcBef>
              <a:spcAft>
                <a:spcPts val="0"/>
              </a:spcAft>
              <a:buClr>
                <a:srgbClr val="FE8637"/>
              </a:buClr>
              <a:buSzPct val="70000"/>
              <a:defRPr/>
            </a:pPr>
            <a:r>
              <a:rPr lang="pl-PL" sz="2000" dirty="0">
                <a:solidFill>
                  <a:srgbClr val="C00000"/>
                </a:solidFill>
                <a:latin typeface="Century Schoolbook" pitchFamily="18"/>
                <a:ea typeface="DejaVu Sans" pitchFamily="2"/>
                <a:cs typeface="Liberation Sans" pitchFamily="2"/>
              </a:rPr>
              <a:t>Czy racjonalne jest przekonanie, że bardziej </a:t>
            </a:r>
            <a:r>
              <a:rPr lang="pl-PL" sz="2000" dirty="0" err="1">
                <a:solidFill>
                  <a:srgbClr val="C00000"/>
                </a:solidFill>
                <a:latin typeface="Century Schoolbook" pitchFamily="18"/>
                <a:ea typeface="DejaVu Sans" pitchFamily="2"/>
                <a:cs typeface="Liberation Sans" pitchFamily="2"/>
              </a:rPr>
              <a:t>skoroborowana</a:t>
            </a:r>
            <a:r>
              <a:rPr lang="pl-PL" sz="2000" dirty="0">
                <a:solidFill>
                  <a:srgbClr val="C00000"/>
                </a:solidFill>
                <a:latin typeface="Century Schoolbook" pitchFamily="18"/>
                <a:ea typeface="DejaVu Sans" pitchFamily="2"/>
                <a:cs typeface="Liberation Sans" pitchFamily="2"/>
              </a:rPr>
              <a:t> teoria z większym prawdopodobieństwem będzie dawać dobre wyniki przewidywań?</a:t>
            </a:r>
          </a:p>
        </p:txBody>
      </p:sp>
      <p:pic>
        <p:nvPicPr>
          <p:cNvPr id="39945" name="Obraz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27988" y="0"/>
            <a:ext cx="896937"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109875"/>
            <a:ext cx="7467600" cy="1015663"/>
          </a:xfrm>
        </p:spPr>
        <p:txBody>
          <a:bodyPr wrap="square">
            <a:spAutoFit/>
          </a:bodyPr>
          <a:lstStyle>
            <a:defPPr lvl="0">
              <a:buNone/>
            </a:defPPr>
            <a:lvl1pPr lvl="0">
              <a:buNone/>
            </a:lvl1pPr>
          </a:lstStyle>
          <a:p>
            <a:pPr algn="ctr">
              <a:defRPr/>
            </a:pPr>
            <a:r>
              <a:rPr lang="pl-PL" dirty="0" err="1">
                <a:solidFill>
                  <a:srgbClr val="C00000"/>
                </a:solidFill>
              </a:rPr>
              <a:t>Salmon</a:t>
            </a:r>
            <a:r>
              <a:rPr lang="pl-PL" dirty="0">
                <a:solidFill>
                  <a:srgbClr val="C00000"/>
                </a:solidFill>
              </a:rPr>
              <a:t> o racjonalności wyboru teorii</a:t>
            </a:r>
          </a:p>
        </p:txBody>
      </p:sp>
      <p:sp>
        <p:nvSpPr>
          <p:cNvPr id="3" name="Symbol zastępczy tekstu 2"/>
          <p:cNvSpPr txBox="1">
            <a:spLocks noGrp="1"/>
          </p:cNvSpPr>
          <p:nvPr>
            <p:ph type="body" idx="4294967295"/>
          </p:nvPr>
        </p:nvSpPr>
        <p:spPr>
          <a:xfrm>
            <a:off x="457200" y="1600200"/>
            <a:ext cx="7467600" cy="4296561"/>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342900" indent="-342900">
              <a:lnSpc>
                <a:spcPct val="80000"/>
              </a:lnSpc>
              <a:buFont typeface="Wingdings" pitchFamily="2"/>
              <a:buAutoNum type="arabicPeriod"/>
              <a:defRPr/>
            </a:pPr>
            <a:r>
              <a:rPr lang="pl-PL" sz="1800" dirty="0" err="1">
                <a:latin typeface="+mn-lt"/>
              </a:rPr>
              <a:t>Salmon</a:t>
            </a:r>
            <a:r>
              <a:rPr lang="pl-PL" sz="1800" dirty="0">
                <a:latin typeface="+mn-lt"/>
              </a:rPr>
              <a:t>: wybór teorii, którą mamy stosować do przewidywań na temat przyszłości, jest racjonalny, jeśli jest bardziej prawdopodobne, że teoria ta okaże się prawdziwa w przyszłości, niż że okaże się to odnośnie do innej teorii (jeśli dwie teorie są tak samo prawdopodobne, to nie racjonalne może okazać się rzucanie monetą)</a:t>
            </a:r>
          </a:p>
          <a:p>
            <a:pPr marL="342900" indent="-342900">
              <a:lnSpc>
                <a:spcPct val="80000"/>
              </a:lnSpc>
              <a:buFont typeface="Wingdings" pitchFamily="2"/>
              <a:buAutoNum type="arabicPeriod"/>
              <a:defRPr/>
            </a:pPr>
            <a:endParaRPr lang="pl-PL" sz="1800" dirty="0">
              <a:latin typeface="+mn-lt"/>
            </a:endParaRPr>
          </a:p>
          <a:p>
            <a:pPr marL="342720" indent="-342720">
              <a:lnSpc>
                <a:spcPct val="80000"/>
              </a:lnSpc>
              <a:buFont typeface="Wingdings" pitchFamily="2"/>
              <a:buNone/>
              <a:defRPr/>
            </a:pPr>
            <a:r>
              <a:rPr lang="pl-PL" sz="1800" dirty="0">
                <a:latin typeface="+mn-lt"/>
              </a:rPr>
              <a:t>2. Popper twierdzi, że nie mamy informacji, która teoria jest bardziej prawdopodobna, jeśli chodzi o przewidywanie przyszłych zdarzeń (jeśli koroboracja jest metodą nieindukcyjną). Koroboracja ma nam dawać jedynie wiedzę na temat tego, jak teoria się zachowywała dotychczas i nie dawać żadnych uzasadnień przewidywaniom dotyczącym przyszłości.</a:t>
            </a:r>
          </a:p>
          <a:p>
            <a:pPr marL="342720" indent="-342720">
              <a:lnSpc>
                <a:spcPct val="80000"/>
              </a:lnSpc>
              <a:buFont typeface="Wingdings" pitchFamily="2"/>
              <a:buNone/>
              <a:defRPr/>
            </a:pPr>
            <a:endParaRPr lang="pl-PL" sz="1800" dirty="0">
              <a:latin typeface="+mn-lt"/>
            </a:endParaRPr>
          </a:p>
          <a:p>
            <a:pPr marL="0" indent="0">
              <a:lnSpc>
                <a:spcPct val="80000"/>
              </a:lnSpc>
              <a:defRPr/>
            </a:pPr>
            <a:r>
              <a:rPr lang="pl-PL" sz="1800" dirty="0" err="1">
                <a:latin typeface="+mn-lt"/>
              </a:rPr>
              <a:t>Salmon</a:t>
            </a:r>
            <a:r>
              <a:rPr lang="pl-PL" sz="1800" dirty="0">
                <a:latin typeface="+mn-lt"/>
              </a:rPr>
              <a:t>: z 1 i 2 wynika, że nie mamy racjonalnych powodów, by wybierać bardziej </a:t>
            </a:r>
            <a:r>
              <a:rPr lang="pl-PL" sz="1800" dirty="0" err="1">
                <a:latin typeface="+mn-lt"/>
              </a:rPr>
              <a:t>skoroborowaną</a:t>
            </a:r>
            <a:r>
              <a:rPr lang="pl-PL" sz="1800" dirty="0">
                <a:latin typeface="+mn-lt"/>
              </a:rPr>
              <a:t> teorię, by przewidywać przyszłość.</a:t>
            </a:r>
          </a:p>
          <a:p>
            <a:pPr marL="0" indent="0">
              <a:lnSpc>
                <a:spcPct val="80000"/>
              </a:lnSpc>
              <a:defRPr/>
            </a:pPr>
            <a:endParaRPr sz="800" dirty="0"/>
          </a:p>
          <a:p>
            <a:pPr marL="0" indent="0">
              <a:lnSpc>
                <a:spcPct val="80000"/>
              </a:lnSpc>
              <a:defRPr/>
            </a:pPr>
            <a:endParaRPr sz="8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olny kształt 1"/>
          <p:cNvSpPr/>
          <p:nvPr/>
        </p:nvSpPr>
        <p:spPr>
          <a:xfrm>
            <a:off x="371475" y="1212850"/>
            <a:ext cx="7096125" cy="968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76320">
            <a:solidFill>
              <a:srgbClr val="6600CC"/>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3" name="Dowolny kształt 2"/>
          <p:cNvSpPr/>
          <p:nvPr/>
        </p:nvSpPr>
        <p:spPr>
          <a:xfrm>
            <a:off x="536575" y="1435100"/>
            <a:ext cx="6256338" cy="51911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compatLnSpc="0">
            <a:spAutoFit/>
          </a:bodyPr>
          <a:lstStyle/>
          <a:p>
            <a:pPr hangingPunct="0">
              <a:defRPr/>
            </a:pPr>
            <a:r>
              <a:rPr lang="pl-PL" sz="2800" dirty="0">
                <a:latin typeface="Times New Roman" pitchFamily="18"/>
                <a:ea typeface="DejaVu Sans" pitchFamily="2"/>
                <a:cs typeface="Liberation Sans" pitchFamily="2"/>
              </a:rPr>
              <a:t>Indukcji nie można uzasadnić empirycznie</a:t>
            </a:r>
          </a:p>
        </p:txBody>
      </p:sp>
      <p:sp>
        <p:nvSpPr>
          <p:cNvPr id="4" name="Dowolny kształt 3"/>
          <p:cNvSpPr/>
          <p:nvPr/>
        </p:nvSpPr>
        <p:spPr>
          <a:xfrm>
            <a:off x="384175" y="2713038"/>
            <a:ext cx="7632700" cy="1860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defRPr/>
            </a:pPr>
            <a:endParaRPr lang="en-US" sz="3200" dirty="0">
              <a:latin typeface="Times New Roman" pitchFamily="18"/>
              <a:ea typeface="DejaVu Sans" pitchFamily="2"/>
              <a:cs typeface="Liberation Sans" pitchFamily="2"/>
            </a:endParaRPr>
          </a:p>
          <a:p>
            <a:pPr>
              <a:defRPr/>
            </a:pPr>
            <a:r>
              <a:rPr lang="pl-PL" sz="2800" dirty="0">
                <a:latin typeface="Times New Roman" pitchFamily="18"/>
                <a:ea typeface="DejaVu Sans" pitchFamily="2"/>
                <a:cs typeface="Liberation Sans" pitchFamily="2"/>
              </a:rPr>
              <a:t>Wiedza naukowa opiera się na indukcji</a:t>
            </a:r>
          </a:p>
          <a:p>
            <a:pPr>
              <a:defRPr/>
            </a:pPr>
            <a:endParaRPr lang="en-US" sz="2800" dirty="0">
              <a:latin typeface="Times New Roman" pitchFamily="18"/>
              <a:ea typeface="DejaVu Sans" pitchFamily="2"/>
              <a:cs typeface="Liberation Sans" pitchFamily="2"/>
            </a:endParaRPr>
          </a:p>
          <a:p>
            <a:pPr hangingPunct="0">
              <a:defRPr/>
            </a:pPr>
            <a:endParaRPr lang="en-US" sz="2800" dirty="0">
              <a:latin typeface="Times New Roman" pitchFamily="18"/>
              <a:ea typeface="DejaVu Sans" pitchFamily="2"/>
              <a:cs typeface="Liberation Sans" pitchFamily="2"/>
            </a:endParaRPr>
          </a:p>
        </p:txBody>
      </p:sp>
      <p:sp>
        <p:nvSpPr>
          <p:cNvPr id="5" name="Dowolny kształt 4"/>
          <p:cNvSpPr/>
          <p:nvPr/>
        </p:nvSpPr>
        <p:spPr>
          <a:xfrm>
            <a:off x="395288" y="4897438"/>
            <a:ext cx="7272337" cy="9461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defRPr/>
            </a:pPr>
            <a:r>
              <a:rPr lang="pl-PL" sz="2800" dirty="0">
                <a:latin typeface="Times New Roman" pitchFamily="18"/>
                <a:ea typeface="DejaVu Sans" pitchFamily="2"/>
                <a:cs typeface="Liberation Sans" pitchFamily="2"/>
              </a:rPr>
              <a:t>Wiedza naukowa opiera się na doświadczeniu (uzasadnionym empirycznie)</a:t>
            </a:r>
          </a:p>
        </p:txBody>
      </p:sp>
      <p:sp>
        <p:nvSpPr>
          <p:cNvPr id="6" name="Łącznik prostoliniowy 5"/>
          <p:cNvSpPr/>
          <p:nvPr/>
        </p:nvSpPr>
        <p:spPr>
          <a:xfrm>
            <a:off x="179388" y="3079750"/>
            <a:ext cx="6408737" cy="1008063"/>
          </a:xfrm>
          <a:prstGeom prst="line">
            <a:avLst/>
          </a:prstGeom>
          <a:noFill/>
          <a:ln w="57240">
            <a:solidFill>
              <a:srgbClr val="FF33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7" name="Łącznik prostoliniowy 6"/>
          <p:cNvSpPr/>
          <p:nvPr/>
        </p:nvSpPr>
        <p:spPr>
          <a:xfrm flipV="1">
            <a:off x="347663" y="3224213"/>
            <a:ext cx="6408737" cy="863600"/>
          </a:xfrm>
          <a:prstGeom prst="line">
            <a:avLst/>
          </a:prstGeom>
          <a:noFill/>
          <a:ln w="57240">
            <a:solidFill>
              <a:srgbClr val="FF33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10" name="Tytuł 9"/>
          <p:cNvSpPr>
            <a:spLocks noGrp="1"/>
          </p:cNvSpPr>
          <p:nvPr>
            <p:ph type="title"/>
          </p:nvPr>
        </p:nvSpPr>
        <p:spPr>
          <a:xfrm>
            <a:off x="107950" y="77788"/>
            <a:ext cx="7908925" cy="830262"/>
          </a:xfrm>
        </p:spPr>
        <p:txBody>
          <a:bodyPr/>
          <a:lstStyle/>
          <a:p>
            <a:pPr algn="ctr">
              <a:defRPr/>
            </a:pPr>
            <a:r>
              <a:rPr lang="pl-PL" sz="2800" b="1" dirty="0" err="1">
                <a:solidFill>
                  <a:srgbClr val="C00000"/>
                </a:solidFill>
                <a:latin typeface="Arial" pitchFamily="18"/>
              </a:rPr>
              <a:t>Falsyfikacjonistyczne</a:t>
            </a:r>
            <a:r>
              <a:rPr lang="pl-PL" sz="2800" b="1" dirty="0">
                <a:solidFill>
                  <a:srgbClr val="C00000"/>
                </a:solidFill>
                <a:latin typeface="Arial" pitchFamily="18"/>
              </a:rPr>
              <a:t> podejście do indukcji</a:t>
            </a:r>
            <a:endParaRPr lang="en-GB" sz="2800" dirty="0">
              <a:solidFill>
                <a:srgbClr val="C00000"/>
              </a:solidFill>
            </a:endParaRPr>
          </a:p>
        </p:txBody>
      </p:sp>
      <p:sp>
        <p:nvSpPr>
          <p:cNvPr id="12" name="Prostokąt 11"/>
          <p:cNvSpPr/>
          <p:nvPr/>
        </p:nvSpPr>
        <p:spPr>
          <a:xfrm>
            <a:off x="8012113" y="1693863"/>
            <a:ext cx="1143000" cy="461962"/>
          </a:xfrm>
          <a:prstGeom prst="rect">
            <a:avLst/>
          </a:prstGeom>
          <a:solidFill>
            <a:schemeClr val="bg1"/>
          </a:solidFill>
        </p:spPr>
        <p:txBody>
          <a:bodyPr>
            <a:spAutoFit/>
          </a:bodyPr>
          <a:lstStyle/>
          <a:p>
            <a:pPr hangingPunct="0">
              <a:spcBef>
                <a:spcPts val="1998"/>
              </a:spcBef>
              <a:spcAft>
                <a:spcPts val="0"/>
              </a:spcAft>
              <a:defRPr/>
            </a:pPr>
            <a:r>
              <a:rPr lang="en-US" sz="1200" dirty="0">
                <a:solidFill>
                  <a:prstClr val="black"/>
                </a:solidFill>
                <a:latin typeface="+mn-lt"/>
                <a:ea typeface="DejaVu Sans" pitchFamily="2"/>
                <a:cs typeface="Liberation Sans" pitchFamily="2"/>
              </a:rPr>
              <a:t>Karl Popper</a:t>
            </a:r>
            <a:r>
              <a:rPr lang="pl-PL" sz="1200" dirty="0">
                <a:solidFill>
                  <a:prstClr val="black"/>
                </a:solidFill>
                <a:latin typeface="+mn-lt"/>
                <a:ea typeface="DejaVu Sans" pitchFamily="2"/>
                <a:cs typeface="Liberation Sans" pitchFamily="2"/>
              </a:rPr>
              <a:t> </a:t>
            </a:r>
            <a:r>
              <a:rPr lang="pl-PL" sz="1200" dirty="0">
                <a:latin typeface="+mn-lt"/>
                <a:cs typeface="Arial" charset="0"/>
              </a:rPr>
              <a:t>1902 -1994</a:t>
            </a:r>
            <a:endParaRPr lang="en-US" sz="1200" dirty="0">
              <a:solidFill>
                <a:prstClr val="black"/>
              </a:solidFill>
              <a:latin typeface="+mn-lt"/>
              <a:ea typeface="DejaVu Sans" pitchFamily="2"/>
              <a:cs typeface="Liberation Sans" pitchFamily="2"/>
            </a:endParaRPr>
          </a:p>
        </p:txBody>
      </p:sp>
      <p:pic>
        <p:nvPicPr>
          <p:cNvPr id="14346" name="Picture 2" descr="https://encrypted-tbn1.gstatic.com/images?q=tbn:ANd9GcTH8_wJ_SgMSn7nR56p6kcsD0h-btwcZLCtf-Fy2ae42t8CNUt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36513"/>
            <a:ext cx="1270000" cy="173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344171"/>
            <a:ext cx="7467600" cy="492443"/>
          </a:xfrm>
        </p:spPr>
        <p:txBody>
          <a:bodyPr wrap="square">
            <a:spAutoFit/>
          </a:bodyPr>
          <a:lstStyle>
            <a:defPPr lvl="0">
              <a:buNone/>
            </a:defPPr>
            <a:lvl1pPr lvl="0">
              <a:buNone/>
            </a:lvl1pPr>
          </a:lstStyle>
          <a:p>
            <a:pPr algn="ctr">
              <a:defRPr/>
            </a:pPr>
            <a:r>
              <a:rPr lang="pl-PL" sz="2600" b="1" dirty="0">
                <a:solidFill>
                  <a:srgbClr val="C00000"/>
                </a:solidFill>
                <a:latin typeface="Arial" pitchFamily="18"/>
              </a:rPr>
              <a:t>Problemy </a:t>
            </a:r>
            <a:r>
              <a:rPr lang="pl-PL" sz="2600" b="1" dirty="0" err="1">
                <a:solidFill>
                  <a:srgbClr val="C00000"/>
                </a:solidFill>
                <a:latin typeface="Arial" pitchFamily="18"/>
              </a:rPr>
              <a:t>falsyfikacjonizmu</a:t>
            </a:r>
            <a:endParaRPr lang="pl-PL" sz="2600" b="1" dirty="0">
              <a:solidFill>
                <a:srgbClr val="C00000"/>
              </a:solidFill>
              <a:latin typeface="Arial" pitchFamily="18"/>
            </a:endParaRPr>
          </a:p>
        </p:txBody>
      </p:sp>
      <p:sp>
        <p:nvSpPr>
          <p:cNvPr id="3" name="Symbol zastępczy tekstu 2"/>
          <p:cNvSpPr txBox="1">
            <a:spLocks noGrp="1"/>
          </p:cNvSpPr>
          <p:nvPr>
            <p:ph type="body" idx="4294967295"/>
          </p:nvPr>
        </p:nvSpPr>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defRPr/>
            </a:pPr>
            <a:r>
              <a:rPr lang="pl-PL" sz="2000"/>
              <a:t>Problem z zaproponowanym przez Poppera problemem indukcji (Salmon na temat racjonalności przewidywań)</a:t>
            </a:r>
          </a:p>
          <a:p>
            <a:pPr marL="609480" indent="-609480">
              <a:buFont typeface="Wingdings" pitchFamily="2"/>
              <a:buNone/>
              <a:defRPr/>
            </a:pPr>
            <a:endParaRPr sz="2000">
              <a:latin typeface="Arial" pitchFamily="2"/>
            </a:endParaRPr>
          </a:p>
          <a:p>
            <a:pPr marL="0" indent="0">
              <a:defRPr/>
            </a:pPr>
            <a:r>
              <a:rPr lang="pl-PL" sz="2000">
                <a:solidFill>
                  <a:srgbClr val="996600"/>
                </a:solidFill>
              </a:rPr>
              <a:t>Problem hipotez pomocniczych (problem wiedzy zastanej)</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415608"/>
            <a:ext cx="7467600" cy="492443"/>
          </a:xfrm>
        </p:spPr>
        <p:txBody>
          <a:bodyPr wrap="square">
            <a:spAutoFit/>
          </a:bodyPr>
          <a:lstStyle>
            <a:defPPr lvl="0">
              <a:buNone/>
            </a:defPPr>
            <a:lvl1pPr lvl="0">
              <a:buNone/>
            </a:lvl1pPr>
          </a:lstStyle>
          <a:p>
            <a:pPr algn="ctr">
              <a:defRPr/>
            </a:pPr>
            <a:r>
              <a:rPr lang="pl-PL" sz="2600" b="1" dirty="0">
                <a:solidFill>
                  <a:srgbClr val="C00000"/>
                </a:solidFill>
              </a:rPr>
              <a:t>Problem hipotez pomocniczych</a:t>
            </a:r>
          </a:p>
        </p:txBody>
      </p:sp>
      <p:sp>
        <p:nvSpPr>
          <p:cNvPr id="3" name="Symbol zastępczy tekstu 2"/>
          <p:cNvSpPr txBox="1">
            <a:spLocks noGrp="1"/>
          </p:cNvSpPr>
          <p:nvPr>
            <p:ph type="body" idx="4294967295"/>
          </p:nvPr>
        </p:nvSpPr>
        <p:spPr>
          <a:xfrm>
            <a:off x="457200" y="1600200"/>
            <a:ext cx="8686800" cy="4525963"/>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defRPr/>
            </a:pPr>
            <a:r>
              <a:rPr lang="pl-PL"/>
              <a:t>Bez hipotez pomocniczych struktura wiedzy falsyfikacji ma charakter dedukcyjny</a:t>
            </a:r>
            <a:r>
              <a:t>:</a:t>
            </a:r>
          </a:p>
          <a:p>
            <a:pPr marL="609480" indent="-609480">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t>		H </a:t>
            </a:r>
            <a:r>
              <a:rPr>
                <a:latin typeface="Symbol" pitchFamily="18"/>
              </a:rPr>
              <a:t></a:t>
            </a:r>
            <a:r>
              <a:t> O</a:t>
            </a:r>
          </a:p>
          <a:p>
            <a:pPr marL="609480" indent="-609480">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t>		~O</a:t>
            </a:r>
          </a:p>
          <a:p>
            <a:pPr marL="609480" indent="-609480">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t>		~H</a:t>
            </a:r>
          </a:p>
          <a:p>
            <a:pPr marL="609480" indent="-609480">
              <a:buFont typeface="Wingdings" pitchFamily="2"/>
              <a:buNone/>
              <a:defRPr/>
            </a:pPr>
            <a:endParaRPr lang="pl-PL"/>
          </a:p>
          <a:p>
            <a:pPr marL="609480" indent="-609480">
              <a:buFont typeface="Wingdings" pitchFamily="2"/>
              <a:buNone/>
              <a:defRPr/>
            </a:pPr>
            <a:r>
              <a:rPr lang="pl-PL" sz="1600"/>
              <a:t>H – testowana hipoteza</a:t>
            </a:r>
          </a:p>
          <a:p>
            <a:pPr marL="609480" indent="-609480">
              <a:buFont typeface="Wingdings" pitchFamily="2"/>
              <a:buNone/>
              <a:defRPr/>
            </a:pPr>
            <a:r>
              <a:rPr lang="pl-PL" sz="1600"/>
              <a:t>O – implikacja testowa (obserwacyjna)</a:t>
            </a:r>
          </a:p>
          <a:p>
            <a:pPr marL="0" indent="0">
              <a:buFont typeface="Wingdings" pitchFamily="2"/>
              <a:buNone/>
              <a:defRPr/>
            </a:pPr>
            <a:endParaRPr lang="pl-PL" sz="1600"/>
          </a:p>
        </p:txBody>
      </p:sp>
      <p:sp>
        <p:nvSpPr>
          <p:cNvPr id="4" name="Łącznik prostoliniowy 3"/>
          <p:cNvSpPr/>
          <p:nvPr/>
        </p:nvSpPr>
        <p:spPr>
          <a:xfrm>
            <a:off x="1042988" y="3357563"/>
            <a:ext cx="2305050" cy="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5" name="Łącznik prostoliniowy 4"/>
          <p:cNvSpPr/>
          <p:nvPr/>
        </p:nvSpPr>
        <p:spPr>
          <a:xfrm flipV="1">
            <a:off x="1908175" y="3500438"/>
            <a:ext cx="0" cy="288925"/>
          </a:xfrm>
          <a:prstGeom prst="line">
            <a:avLst/>
          </a:prstGeom>
          <a:noFill/>
          <a:ln>
            <a:noFill/>
            <a:prstDash val="solid"/>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01613"/>
            <a:ext cx="7467600" cy="490537"/>
          </a:xfrm>
        </p:spPr>
        <p:txBody>
          <a:bodyPr wrap="square">
            <a:spAutoFit/>
          </a:bodyPr>
          <a:lstStyle>
            <a:defPPr lvl="0">
              <a:buNone/>
            </a:defPPr>
            <a:lvl1pPr lvl="0">
              <a:buNone/>
            </a:lvl1pPr>
          </a:lstStyle>
          <a:p>
            <a:pPr algn="ctr">
              <a:defRPr/>
            </a:pPr>
            <a:r>
              <a:rPr lang="pl-PL" sz="2600" b="1" dirty="0">
                <a:solidFill>
                  <a:srgbClr val="C00000"/>
                </a:solidFill>
              </a:rPr>
              <a:t>Problem hipotez pomocniczych</a:t>
            </a:r>
            <a:endParaRPr lang="pl-PL" sz="2600" b="1" dirty="0">
              <a:latin typeface="Arial" pitchFamily="18"/>
            </a:endParaRPr>
          </a:p>
        </p:txBody>
      </p:sp>
      <p:sp>
        <p:nvSpPr>
          <p:cNvPr id="3" name="Symbol zastępczy tekstu 2"/>
          <p:cNvSpPr txBox="1">
            <a:spLocks noGrp="1"/>
          </p:cNvSpPr>
          <p:nvPr>
            <p:ph type="body" idx="4294967295"/>
          </p:nvPr>
        </p:nvSpPr>
        <p:spPr>
          <a:xfrm>
            <a:off x="457200" y="1600200"/>
            <a:ext cx="8229600" cy="3527119"/>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90000"/>
              </a:lnSpc>
              <a:defRPr/>
            </a:pPr>
            <a:r>
              <a:rPr lang="pl-PL" sz="1800" dirty="0"/>
              <a:t> Hipotez nigdy nie testujemy w odłączeniu od hipotez pomocniczych (np. dotyczących tego, jak działa mikroskop)</a:t>
            </a:r>
          </a:p>
          <a:p>
            <a:pPr marL="0" indent="0">
              <a:lnSpc>
                <a:spcPct val="90000"/>
              </a:lnSpc>
              <a:defRPr/>
            </a:pPr>
            <a:r>
              <a:rPr lang="pl-PL" sz="1800" dirty="0"/>
              <a:t> Struktura falsyfikacji</a:t>
            </a:r>
            <a:r>
              <a:rPr sz="1800" dirty="0"/>
              <a:t>:</a:t>
            </a:r>
          </a:p>
          <a:p>
            <a:pPr marL="609480" indent="-609480">
              <a:lnSpc>
                <a:spcPct val="90000"/>
              </a:lnSpc>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1800" dirty="0"/>
              <a:t>		</a:t>
            </a:r>
            <a:r>
              <a:rPr sz="1800" dirty="0"/>
              <a:t>(H </a:t>
            </a:r>
            <a:r>
              <a:rPr sz="1800" dirty="0">
                <a:latin typeface="Symbol" pitchFamily="18"/>
              </a:rPr>
              <a:t></a:t>
            </a:r>
            <a:r>
              <a:rPr sz="1800" dirty="0"/>
              <a:t> A) </a:t>
            </a:r>
            <a:r>
              <a:rPr sz="1800" dirty="0">
                <a:latin typeface="Symbol" pitchFamily="18"/>
              </a:rPr>
              <a:t></a:t>
            </a:r>
            <a:r>
              <a:rPr sz="1800" dirty="0"/>
              <a:t> </a:t>
            </a:r>
            <a:r>
              <a:rPr lang="pl-PL" sz="1800" dirty="0"/>
              <a:t>O</a:t>
            </a:r>
          </a:p>
          <a:p>
            <a:pPr marL="609480" indent="-609480">
              <a:lnSpc>
                <a:spcPct val="90000"/>
              </a:lnSpc>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1800" dirty="0"/>
              <a:t>		</a:t>
            </a:r>
            <a:r>
              <a:rPr sz="1800" dirty="0"/>
              <a:t>~</a:t>
            </a:r>
            <a:r>
              <a:rPr lang="pl-PL" sz="1800" dirty="0"/>
              <a:t>O</a:t>
            </a:r>
          </a:p>
          <a:p>
            <a:pPr marL="609480" indent="-609480">
              <a:lnSpc>
                <a:spcPct val="90000"/>
              </a:lnSpc>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1800" dirty="0"/>
              <a:t>		</a:t>
            </a:r>
            <a:r>
              <a:rPr sz="1800" dirty="0"/>
              <a:t>~(H </a:t>
            </a:r>
            <a:r>
              <a:rPr sz="1800" dirty="0">
                <a:latin typeface="Symbol" pitchFamily="18"/>
              </a:rPr>
              <a:t></a:t>
            </a:r>
            <a:r>
              <a:rPr sz="1800" dirty="0"/>
              <a:t> A)</a:t>
            </a:r>
          </a:p>
          <a:p>
            <a:pPr marL="609480" indent="-609480">
              <a:lnSpc>
                <a:spcPct val="90000"/>
              </a:lnSpc>
              <a:buFont typeface="Wingdings" pitchFamily="2"/>
              <a:buNone/>
              <a:tabLst>
                <a:tab pos="609480" algn="l"/>
                <a:tab pos="914040" algn="l"/>
                <a:tab pos="1828440" algn="l"/>
                <a:tab pos="2742840" algn="l"/>
                <a:tab pos="3657240" algn="l"/>
                <a:tab pos="4571640" algn="l"/>
                <a:tab pos="5486040" algn="l"/>
                <a:tab pos="6400439" algn="l"/>
                <a:tab pos="7314840" algn="l"/>
                <a:tab pos="8229240" algn="l"/>
                <a:tab pos="9143640" algn="l"/>
                <a:tab pos="10058040" algn="l"/>
              </a:tabLst>
              <a:defRPr/>
            </a:pPr>
            <a:r>
              <a:rPr lang="pl-PL" sz="1800" dirty="0"/>
              <a:t>		</a:t>
            </a:r>
            <a:r>
              <a:rPr sz="1800" dirty="0"/>
              <a:t>~H </a:t>
            </a:r>
            <a:r>
              <a:rPr sz="1800" dirty="0">
                <a:latin typeface="Symbol" pitchFamily="18"/>
              </a:rPr>
              <a:t></a:t>
            </a:r>
            <a:r>
              <a:rPr sz="1800" dirty="0"/>
              <a:t> ~A</a:t>
            </a:r>
          </a:p>
          <a:p>
            <a:pPr marL="609480" indent="-609480">
              <a:lnSpc>
                <a:spcPct val="90000"/>
              </a:lnSpc>
              <a:buFont typeface="Wingdings" pitchFamily="2"/>
              <a:buNone/>
              <a:defRPr/>
            </a:pPr>
            <a:endParaRPr lang="pl-PL" sz="1800" dirty="0"/>
          </a:p>
          <a:p>
            <a:pPr marL="609480" indent="-609480">
              <a:lnSpc>
                <a:spcPct val="90000"/>
              </a:lnSpc>
              <a:buFont typeface="Wingdings" pitchFamily="2"/>
              <a:buNone/>
              <a:defRPr/>
            </a:pPr>
            <a:r>
              <a:rPr lang="pl-PL" sz="1800" dirty="0"/>
              <a:t>A – hipoteza pomocnicza (lub hipotezy)</a:t>
            </a:r>
          </a:p>
          <a:p>
            <a:pPr marL="0" indent="0">
              <a:lnSpc>
                <a:spcPct val="90000"/>
              </a:lnSpc>
              <a:buFont typeface="Wingdings" pitchFamily="2"/>
              <a:buNone/>
              <a:defRPr/>
            </a:pPr>
            <a:endParaRPr lang="pl-PL" sz="1800" dirty="0">
              <a:latin typeface="Arial" pitchFamily="2"/>
            </a:endParaRPr>
          </a:p>
          <a:p>
            <a:pPr marL="0" indent="0">
              <a:lnSpc>
                <a:spcPct val="90000"/>
              </a:lnSpc>
              <a:defRPr/>
            </a:pPr>
            <a:r>
              <a:rPr lang="pl-PL" sz="1800" dirty="0"/>
              <a:t> Naukowiec nigdy nie jest zmuszony do odrzucenia testowanej hipotezy</a:t>
            </a:r>
          </a:p>
        </p:txBody>
      </p:sp>
      <p:sp>
        <p:nvSpPr>
          <p:cNvPr id="4" name="Łącznik prostoliniowy 3"/>
          <p:cNvSpPr/>
          <p:nvPr/>
        </p:nvSpPr>
        <p:spPr>
          <a:xfrm>
            <a:off x="1547664" y="3501008"/>
            <a:ext cx="2195512" cy="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
        <p:nvSpPr>
          <p:cNvPr id="5" name="Łącznik prostoliniowy 4"/>
          <p:cNvSpPr/>
          <p:nvPr/>
        </p:nvSpPr>
        <p:spPr>
          <a:xfrm>
            <a:off x="1116013" y="3141663"/>
            <a:ext cx="2195512" cy="0"/>
          </a:xfrm>
          <a:prstGeom prst="line">
            <a:avLst/>
          </a:prstGeom>
          <a:noFill/>
          <a:ln w="9360">
            <a:solidFill>
              <a:srgbClr val="000000"/>
            </a:solidFill>
            <a:prstDash val="solid"/>
            <a:miter/>
          </a:ln>
        </p:spPr>
        <p:txBody>
          <a:bodyPr lIns="90000" tIns="46800" rIns="90000" bIns="46800" compatLnSpc="0"/>
          <a:lstStyle/>
          <a:p>
            <a:pPr hangingPunct="0">
              <a:defRPr/>
            </a:pPr>
            <a:endParaRPr lang="en-US" sz="2400">
              <a:latin typeface="Liberation Serif" pitchFamily="18"/>
              <a:ea typeface="DejaVu Sans" pitchFamily="2"/>
              <a:cs typeface="Liberation Sans" pitchFamily="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74638"/>
            <a:ext cx="7467600" cy="490537"/>
          </a:xfrm>
        </p:spPr>
        <p:txBody>
          <a:bodyPr wrap="square">
            <a:spAutoFit/>
          </a:bodyPr>
          <a:lstStyle>
            <a:defPPr lvl="0">
              <a:buNone/>
            </a:defPPr>
            <a:lvl1pPr lvl="0">
              <a:buNone/>
            </a:lvl1pPr>
          </a:lstStyle>
          <a:p>
            <a:pPr algn="ctr">
              <a:defRPr/>
            </a:pPr>
            <a:r>
              <a:rPr lang="pl-PL" sz="2600" b="1" dirty="0">
                <a:solidFill>
                  <a:srgbClr val="C00000"/>
                </a:solidFill>
              </a:rPr>
              <a:t>Problem hipotez pomocniczych</a:t>
            </a:r>
            <a:endParaRPr lang="pl-PL" sz="2600" b="1" dirty="0">
              <a:latin typeface="Arial" pitchFamily="18"/>
            </a:endParaRPr>
          </a:p>
        </p:txBody>
      </p:sp>
      <p:sp>
        <p:nvSpPr>
          <p:cNvPr id="45059" name="Symbol zastępczy tekstu 2"/>
          <p:cNvSpPr>
            <a:spLocks noGrp="1"/>
          </p:cNvSpPr>
          <p:nvPr>
            <p:ph type="body" idx="4294967295"/>
          </p:nvPr>
        </p:nvSpPr>
        <p:spPr>
          <a:xfrm>
            <a:off x="457200" y="1600200"/>
            <a:ext cx="7467600" cy="2215991"/>
          </a:xfrm>
        </p:spPr>
        <p:txBody>
          <a:bodyPr>
            <a:spAutoFit/>
          </a:bodyPr>
          <a:lstStyle/>
          <a:p>
            <a:pPr marL="0" indent="0">
              <a:lnSpc>
                <a:spcPct val="8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Można by się zastanowić, czy nie należy rozważyć, która z hipotez H, czy A jest bardziej </a:t>
            </a:r>
            <a:r>
              <a:rPr lang="pl-PL" altLang="pl-PL" sz="2000" dirty="0" err="1">
                <a:solidFill>
                  <a:srgbClr val="000000"/>
                </a:solidFill>
                <a:ea typeface="Liberation Sans"/>
                <a:cs typeface="Liberation Sans"/>
              </a:rPr>
              <a:t>skoroborowana</a:t>
            </a:r>
            <a:r>
              <a:rPr lang="pl-PL" altLang="pl-PL" sz="2000" dirty="0">
                <a:solidFill>
                  <a:srgbClr val="000000"/>
                </a:solidFill>
                <a:ea typeface="Liberation Sans"/>
                <a:cs typeface="Liberation Sans"/>
              </a:rPr>
              <a:t> i wziąć pod uwagę przyszłe testy.</a:t>
            </a:r>
          </a:p>
          <a:p>
            <a:pPr marL="0" indent="0">
              <a:lnSpc>
                <a:spcPct val="8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endParaRPr lang="pl-PL" altLang="pl-PL" sz="2000" dirty="0">
              <a:solidFill>
                <a:srgbClr val="000000"/>
              </a:solidFill>
              <a:ea typeface="Liberation Sans"/>
              <a:cs typeface="Liberation Sans"/>
            </a:endParaRPr>
          </a:p>
          <a:p>
            <a:pPr marL="0" indent="0">
              <a:lnSpc>
                <a:spcPct val="80000"/>
              </a:lnSpc>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ea typeface="Liberation Sans"/>
                <a:cs typeface="Liberation Sans"/>
              </a:rPr>
              <a:t>To nie jest rozwiązanie dla Poppera, bo wnioskowalibyśmy coś na temat przyszłości (np. że H jest fałszywa) na podstawie wiedzy na temat przeszłości (że </a:t>
            </a:r>
            <a:r>
              <a:rPr lang="en-US" altLang="pl-PL" sz="2000" dirty="0">
                <a:solidFill>
                  <a:srgbClr val="000000"/>
                </a:solidFill>
                <a:ea typeface="Liberation Sans"/>
                <a:cs typeface="Liberation Sans"/>
              </a:rPr>
              <a:t>~(H </a:t>
            </a:r>
            <a:r>
              <a:rPr lang="en-US" altLang="pl-PL" sz="2000" dirty="0">
                <a:solidFill>
                  <a:srgbClr val="000000"/>
                </a:solidFill>
                <a:latin typeface="Symbol" pitchFamily="18" charset="2"/>
                <a:ea typeface="Liberation Sans"/>
                <a:cs typeface="Liberation Sans"/>
              </a:rPr>
              <a:t></a:t>
            </a:r>
            <a:r>
              <a:rPr lang="en-US" altLang="pl-PL" sz="2000" dirty="0">
                <a:solidFill>
                  <a:srgbClr val="000000"/>
                </a:solidFill>
                <a:ea typeface="Liberation Sans"/>
                <a:cs typeface="Liberation Sans"/>
              </a:rPr>
              <a:t> A) </a:t>
            </a:r>
            <a:r>
              <a:rPr lang="pl-PL" altLang="pl-PL" sz="2000" dirty="0">
                <a:solidFill>
                  <a:srgbClr val="000000"/>
                </a:solidFill>
                <a:ea typeface="Liberation Sans"/>
                <a:cs typeface="Liberation Sans"/>
              </a:rPr>
              <a:t>oraz że A jest bardziej </a:t>
            </a:r>
            <a:r>
              <a:rPr lang="pl-PL" altLang="pl-PL" sz="2000" dirty="0" err="1">
                <a:solidFill>
                  <a:srgbClr val="000000"/>
                </a:solidFill>
                <a:ea typeface="Liberation Sans"/>
                <a:cs typeface="Liberation Sans"/>
              </a:rPr>
              <a:t>skoroborowana</a:t>
            </a:r>
            <a:r>
              <a:rPr lang="pl-PL" altLang="pl-PL" sz="2000" dirty="0">
                <a:solidFill>
                  <a:srgbClr val="000000"/>
                </a:solidFill>
                <a:ea typeface="Liberation Sans"/>
                <a:cs typeface="Liberation Sans"/>
              </a:rPr>
              <a:t> niż H)</a:t>
            </a:r>
            <a:r>
              <a:rPr lang="en-US" altLang="pl-PL" sz="2000" dirty="0">
                <a:solidFill>
                  <a:srgbClr val="000000"/>
                </a:solidFill>
                <a:ea typeface="Liberation Sans"/>
                <a:cs typeface="Liberation Sans"/>
              </a:rPr>
              <a: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74638"/>
            <a:ext cx="7467600" cy="490537"/>
          </a:xfrm>
        </p:spPr>
        <p:txBody>
          <a:bodyPr wrap="square">
            <a:spAutoFit/>
          </a:bodyPr>
          <a:lstStyle>
            <a:defPPr lvl="0">
              <a:buNone/>
            </a:defPPr>
            <a:lvl1pPr lvl="0">
              <a:buNone/>
            </a:lvl1pPr>
          </a:lstStyle>
          <a:p>
            <a:pPr algn="ctr">
              <a:defRPr/>
            </a:pPr>
            <a:r>
              <a:rPr lang="pl-PL" sz="2600" dirty="0">
                <a:solidFill>
                  <a:srgbClr val="C00000"/>
                </a:solidFill>
              </a:rPr>
              <a:t>Problemy </a:t>
            </a:r>
            <a:r>
              <a:rPr lang="pl-PL" sz="2600" dirty="0" err="1">
                <a:solidFill>
                  <a:srgbClr val="C00000"/>
                </a:solidFill>
              </a:rPr>
              <a:t>falsyfikacjonizmu</a:t>
            </a:r>
            <a:endParaRPr lang="pl-PL" sz="2600" dirty="0">
              <a:solidFill>
                <a:srgbClr val="C00000"/>
              </a:solidFill>
            </a:endParaRPr>
          </a:p>
        </p:txBody>
      </p:sp>
      <p:sp>
        <p:nvSpPr>
          <p:cNvPr id="3" name="Symbol zastępczy tekstu 2"/>
          <p:cNvSpPr txBox="1">
            <a:spLocks noGrp="1"/>
          </p:cNvSpPr>
          <p:nvPr>
            <p:ph type="body" idx="4294967295"/>
          </p:nvPr>
        </p:nvSpPr>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defRPr/>
            </a:pPr>
            <a:r>
              <a:rPr lang="pl-PL" sz="2000"/>
              <a:t>Problem z zaproponowanym przez Poppera problemem indukcji (Salmon na temat racjonalności przewidywań)</a:t>
            </a:r>
          </a:p>
          <a:p>
            <a:pPr marL="609480" indent="-609480">
              <a:buFont typeface="Wingdings" pitchFamily="2"/>
              <a:buNone/>
              <a:defRPr/>
            </a:pPr>
            <a:endParaRPr sz="2000">
              <a:latin typeface="Arial" pitchFamily="2"/>
            </a:endParaRPr>
          </a:p>
          <a:p>
            <a:pPr marL="0" indent="0">
              <a:defRPr/>
            </a:pPr>
            <a:r>
              <a:rPr lang="pl-PL" sz="2000"/>
              <a:t>Problem hipotez pomocniczych (problem wiedzy zastanej)</a:t>
            </a:r>
          </a:p>
          <a:p>
            <a:pPr marL="0" indent="0">
              <a:defRPr/>
            </a:pPr>
            <a:endParaRPr lang="pl-PL" sz="2000">
              <a:latin typeface="Arial" pitchFamily="2"/>
            </a:endParaRPr>
          </a:p>
          <a:p>
            <a:pPr marL="0" indent="0">
              <a:defRPr/>
            </a:pPr>
            <a:r>
              <a:rPr sz="2000">
                <a:solidFill>
                  <a:srgbClr val="996600"/>
                </a:solidFill>
              </a:rPr>
              <a:t>Fals</a:t>
            </a:r>
            <a:r>
              <a:rPr lang="pl-PL" sz="2000">
                <a:solidFill>
                  <a:srgbClr val="996600"/>
                </a:solidFill>
              </a:rPr>
              <a:t>yfikacja i metoda refutacji</a:t>
            </a:r>
          </a:p>
          <a:p>
            <a:pPr marL="0" indent="0">
              <a:defRPr/>
            </a:pPr>
            <a:endParaRPr lang="pl-PL" sz="2000">
              <a:solidFill>
                <a:srgbClr val="996600"/>
              </a:solidFill>
            </a:endParaRPr>
          </a:p>
          <a:p>
            <a:pPr marL="0" indent="0">
              <a:defRPr/>
            </a:pPr>
            <a:endParaRPr lang="pl-PL" sz="2000">
              <a:solidFill>
                <a:srgbClr val="996600"/>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ymbol zastępczy tekstu 1"/>
          <p:cNvSpPr>
            <a:spLocks noGrp="1"/>
          </p:cNvSpPr>
          <p:nvPr>
            <p:ph type="body" idx="4294967295"/>
          </p:nvPr>
        </p:nvSpPr>
        <p:spPr>
          <a:xfrm>
            <a:off x="457200" y="1600200"/>
            <a:ext cx="7467600" cy="3334246"/>
          </a:xfrm>
        </p:spPr>
        <p:txBody>
          <a:bodyPr>
            <a:spAutoFit/>
          </a:bodyPr>
          <a:lstStyle/>
          <a:p>
            <a:pPr marL="0" lvl="1" indent="0">
              <a:spcBef>
                <a:spcPts val="52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r>
              <a:rPr lang="pl-PL" altLang="pl-PL" dirty="0">
                <a:solidFill>
                  <a:srgbClr val="000000"/>
                </a:solidFill>
                <a:ea typeface="Liberation Sans"/>
                <a:cs typeface="Liberation Sans"/>
              </a:rPr>
              <a:t> Czy </a:t>
            </a:r>
            <a:r>
              <a:rPr lang="pl-PL" altLang="pl-PL" dirty="0" err="1">
                <a:solidFill>
                  <a:srgbClr val="000000"/>
                </a:solidFill>
                <a:ea typeface="Liberation Sans"/>
                <a:cs typeface="Liberation Sans"/>
              </a:rPr>
              <a:t>falsyfikacjonizm</a:t>
            </a:r>
            <a:r>
              <a:rPr lang="pl-PL" altLang="pl-PL" dirty="0">
                <a:solidFill>
                  <a:srgbClr val="000000"/>
                </a:solidFill>
                <a:ea typeface="Liberation Sans"/>
                <a:cs typeface="Liberation Sans"/>
              </a:rPr>
              <a:t> jest indukcyjny</a:t>
            </a:r>
            <a:r>
              <a:rPr lang="en-US" altLang="pl-PL" dirty="0">
                <a:solidFill>
                  <a:srgbClr val="000000"/>
                </a:solidFill>
                <a:ea typeface="Liberation Sans"/>
                <a:cs typeface="Liberation Sans"/>
              </a:rPr>
              <a:t>?</a:t>
            </a:r>
          </a:p>
          <a:p>
            <a:pPr marL="0" lvl="1" indent="0">
              <a:spcBef>
                <a:spcPts val="525"/>
              </a:spcBef>
              <a:buClr>
                <a:srgbClr val="FE8637"/>
              </a:buClr>
              <a:tabLst>
                <a:tab pos="273050" algn="l"/>
                <a:tab pos="1187450" algn="l"/>
                <a:tab pos="2101850" algn="l"/>
                <a:tab pos="3016250" algn="l"/>
                <a:tab pos="3930650" algn="l"/>
                <a:tab pos="4845050" algn="l"/>
                <a:tab pos="5759450" algn="l"/>
                <a:tab pos="6673850" algn="l"/>
                <a:tab pos="7588250" algn="l"/>
                <a:tab pos="8502650" algn="l"/>
                <a:tab pos="9417050" algn="l"/>
              </a:tabLst>
            </a:pPr>
            <a:r>
              <a:rPr lang="pl-PL" altLang="pl-PL" dirty="0">
                <a:solidFill>
                  <a:srgbClr val="000000"/>
                </a:solidFill>
                <a:ea typeface="Liberation Sans"/>
                <a:cs typeface="Liberation Sans"/>
              </a:rPr>
              <a:t> Jeśli falsyfikacja hipotezy zależy od koroboracji innej hipotezy, to me</a:t>
            </a:r>
            <a:r>
              <a:rPr lang="pl-PL" altLang="pl-PL" dirty="0">
                <a:solidFill>
                  <a:srgbClr val="000000"/>
                </a:solidFill>
                <a:latin typeface="Arial" pitchFamily="34" charset="0"/>
                <a:ea typeface="Liberation Sans"/>
                <a:cs typeface="Liberation Sans"/>
              </a:rPr>
              <a:t>t</a:t>
            </a:r>
            <a:r>
              <a:rPr lang="pl-PL" altLang="pl-PL" dirty="0">
                <a:solidFill>
                  <a:srgbClr val="000000"/>
                </a:solidFill>
                <a:ea typeface="Liberation Sans"/>
                <a:cs typeface="Liberation Sans"/>
              </a:rPr>
              <a:t>odologia odrzucania traci swoją podstawę.</a:t>
            </a:r>
          </a:p>
          <a:p>
            <a:pPr marL="360363" lvl="2" indent="0">
              <a:spcBef>
                <a:spcPts val="525"/>
              </a:spcBef>
              <a:tabLst>
                <a:tab pos="273050" algn="l"/>
                <a:tab pos="1187450" algn="l"/>
                <a:tab pos="2101850" algn="l"/>
                <a:tab pos="3016250" algn="l"/>
                <a:tab pos="3930650" algn="l"/>
                <a:tab pos="4845050" algn="l"/>
                <a:tab pos="5759450" algn="l"/>
                <a:tab pos="6673850" algn="l"/>
                <a:tab pos="7588250" algn="l"/>
                <a:tab pos="8502650" algn="l"/>
                <a:tab pos="9417050" algn="l"/>
              </a:tabLst>
            </a:pPr>
            <a:r>
              <a:rPr lang="pl-PL" altLang="pl-PL" sz="2100" dirty="0">
                <a:solidFill>
                  <a:srgbClr val="000000"/>
                </a:solidFill>
                <a:ea typeface="Liberation Sans"/>
                <a:cs typeface="Liberation Sans"/>
              </a:rPr>
              <a:t> nie ma jasnego postępu polegającego na odrzucaniu hipotez,</a:t>
            </a:r>
          </a:p>
          <a:p>
            <a:pPr marL="360363" lvl="2" indent="0">
              <a:spcBef>
                <a:spcPts val="525"/>
              </a:spcBef>
              <a:tabLst>
                <a:tab pos="273050" algn="l"/>
                <a:tab pos="1187450" algn="l"/>
                <a:tab pos="2101850" algn="l"/>
                <a:tab pos="3016250" algn="l"/>
                <a:tab pos="3930650" algn="l"/>
                <a:tab pos="4845050" algn="l"/>
                <a:tab pos="5759450" algn="l"/>
                <a:tab pos="6673850" algn="l"/>
                <a:tab pos="7588250" algn="l"/>
                <a:tab pos="8502650" algn="l"/>
                <a:tab pos="9417050" algn="l"/>
              </a:tabLst>
            </a:pPr>
            <a:r>
              <a:rPr lang="pl-PL" altLang="pl-PL" sz="2100" dirty="0">
                <a:solidFill>
                  <a:srgbClr val="000000"/>
                </a:solidFill>
                <a:ea typeface="Liberation Sans"/>
                <a:cs typeface="Liberation Sans"/>
              </a:rPr>
              <a:t>odrzucenie jednej hipotezy zależy od koroboracji innej, a to oznaczy, że żadnej hipotezy nie możemy odrzucić,</a:t>
            </a:r>
          </a:p>
          <a:p>
            <a:pPr marL="360363" lvl="2" indent="0">
              <a:spcBef>
                <a:spcPts val="525"/>
              </a:spcBef>
              <a:tabLst>
                <a:tab pos="273050" algn="l"/>
                <a:tab pos="1187450" algn="l"/>
                <a:tab pos="2101850" algn="l"/>
                <a:tab pos="3016250" algn="l"/>
                <a:tab pos="3930650" algn="l"/>
                <a:tab pos="4845050" algn="l"/>
                <a:tab pos="5759450" algn="l"/>
                <a:tab pos="6673850" algn="l"/>
                <a:tab pos="7588250" algn="l"/>
                <a:tab pos="8502650" algn="l"/>
                <a:tab pos="9417050" algn="l"/>
              </a:tabLst>
            </a:pPr>
            <a:r>
              <a:rPr lang="pl-PL" altLang="pl-PL" sz="2100" dirty="0">
                <a:solidFill>
                  <a:srgbClr val="000000"/>
                </a:solidFill>
                <a:ea typeface="Liberation Sans"/>
                <a:cs typeface="Liberation Sans"/>
              </a:rPr>
              <a:t>a w końcu liczy się jedynie stopień koroboracji</a:t>
            </a:r>
            <a:r>
              <a:rPr lang="en-US" altLang="pl-PL" sz="2100" dirty="0">
                <a:solidFill>
                  <a:srgbClr val="000000"/>
                </a:solidFill>
                <a:ea typeface="Liberation Sans"/>
                <a:cs typeface="Liberation Sans"/>
              </a:rPr>
              <a:t>.</a:t>
            </a:r>
          </a:p>
          <a:p>
            <a:pPr marL="0" indent="0">
              <a:buClr>
                <a:srgbClr val="FE8637"/>
              </a:buClr>
              <a:buFont typeface="Wingdings" pitchFamily="2" charset="2"/>
              <a:buNone/>
              <a:tabLst>
                <a:tab pos="273050" algn="l"/>
                <a:tab pos="1187450" algn="l"/>
                <a:tab pos="2101850" algn="l"/>
                <a:tab pos="3016250" algn="l"/>
                <a:tab pos="3930650" algn="l"/>
                <a:tab pos="4845050" algn="l"/>
                <a:tab pos="5759450" algn="l"/>
                <a:tab pos="6673850" algn="l"/>
                <a:tab pos="7588250" algn="l"/>
                <a:tab pos="8502650" algn="l"/>
                <a:tab pos="9417050" algn="l"/>
              </a:tabLst>
            </a:pPr>
            <a:endParaRPr lang="pl-PL" altLang="pl-PL" sz="2100" dirty="0">
              <a:solidFill>
                <a:srgbClr val="000000"/>
              </a:solidFill>
              <a:ea typeface="Liberation Sans"/>
              <a:cs typeface="Liberation Sans"/>
            </a:endParaRPr>
          </a:p>
        </p:txBody>
      </p:sp>
      <p:sp>
        <p:nvSpPr>
          <p:cNvPr id="3" name="Tytuł 2"/>
          <p:cNvSpPr txBox="1">
            <a:spLocks noGrp="1"/>
          </p:cNvSpPr>
          <p:nvPr>
            <p:ph type="title" idx="4294967295"/>
          </p:nvPr>
        </p:nvSpPr>
        <p:spPr>
          <a:xfrm>
            <a:off x="457200" y="369084"/>
            <a:ext cx="8435975" cy="954107"/>
          </a:xfrm>
        </p:spPr>
        <p:txBody>
          <a:bodyPr wrap="square" lIns="91440" tIns="45720" rIns="91440" bIns="45720" anchor="ctr">
            <a:spAutoFit/>
          </a:bodyPr>
          <a:lstStyle>
            <a:defPPr lvl="0">
              <a:buNone/>
            </a:defPPr>
            <a:lvl1pPr lvl="0">
              <a:buNone/>
            </a:lvl1pPr>
          </a:lstStyle>
          <a:p>
            <a:pPr algn="ctr">
              <a:defRPr/>
            </a:pPr>
            <a:r>
              <a:rPr lang="pl-PL" sz="2800" dirty="0">
                <a:solidFill>
                  <a:srgbClr val="C00000"/>
                </a:solidFill>
              </a:rPr>
              <a:t>Czy należy w ogóle odrzucać </a:t>
            </a:r>
            <a:br>
              <a:rPr lang="pl-PL" sz="2800" dirty="0">
                <a:solidFill>
                  <a:srgbClr val="C00000"/>
                </a:solidFill>
              </a:rPr>
            </a:br>
            <a:r>
              <a:rPr lang="pl-PL" sz="2800" dirty="0">
                <a:solidFill>
                  <a:srgbClr val="C00000"/>
                </a:solidFill>
              </a:rPr>
              <a:t>sfalsyfikowane hipotezy?</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14313"/>
            <a:ext cx="7467600" cy="550862"/>
          </a:xfrm>
        </p:spPr>
        <p:txBody>
          <a:bodyPr wrap="square">
            <a:spAutoFit/>
          </a:bodyPr>
          <a:lstStyle>
            <a:defPPr lvl="0">
              <a:buNone/>
            </a:defPPr>
            <a:lvl1pPr lvl="0">
              <a:buNone/>
            </a:lvl1pPr>
          </a:lstStyle>
          <a:p>
            <a:pPr algn="ctr">
              <a:defRPr/>
            </a:pPr>
            <a:r>
              <a:rPr lang="pl-PL" b="1" dirty="0">
                <a:solidFill>
                  <a:srgbClr val="C00000"/>
                </a:solidFill>
              </a:rPr>
              <a:t>Problemy </a:t>
            </a:r>
            <a:r>
              <a:rPr lang="pl-PL" b="1" dirty="0" err="1">
                <a:solidFill>
                  <a:srgbClr val="C00000"/>
                </a:solidFill>
              </a:rPr>
              <a:t>falsyfikacjonizmu</a:t>
            </a:r>
            <a:endParaRPr lang="pl-PL" b="1" dirty="0">
              <a:solidFill>
                <a:srgbClr val="C00000"/>
              </a:solidFill>
            </a:endParaRPr>
          </a:p>
        </p:txBody>
      </p:sp>
      <p:sp>
        <p:nvSpPr>
          <p:cNvPr id="3" name="Symbol zastępczy tekstu 2"/>
          <p:cNvSpPr txBox="1">
            <a:spLocks noGrp="1"/>
          </p:cNvSpPr>
          <p:nvPr>
            <p:ph type="body" idx="4294967295"/>
          </p:nvPr>
        </p:nvSpPr>
        <p:spPr>
          <a:xfrm>
            <a:off x="457200" y="1600200"/>
            <a:ext cx="7467600" cy="5456238"/>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defRPr/>
            </a:pPr>
            <a:r>
              <a:rPr lang="pl-PL"/>
              <a:t>Problem z zaproponowanym przez Poppera problemem indukcji (Salmon na temat racjonalności przewidywań)</a:t>
            </a:r>
          </a:p>
          <a:p>
            <a:pPr marL="609480" indent="-609480">
              <a:buFont typeface="Wingdings" pitchFamily="2"/>
              <a:buNone/>
              <a:defRPr/>
            </a:pPr>
            <a:endParaRPr>
              <a:latin typeface="Arial" pitchFamily="2"/>
            </a:endParaRPr>
          </a:p>
          <a:p>
            <a:pPr marL="0" indent="0">
              <a:defRPr/>
            </a:pPr>
            <a:r>
              <a:rPr lang="pl-PL"/>
              <a:t>Problem hipotez pomocniczych (problem wiedzy zastanej)</a:t>
            </a:r>
          </a:p>
          <a:p>
            <a:pPr marL="0" indent="0">
              <a:defRPr/>
            </a:pPr>
            <a:endParaRPr lang="pl-PL">
              <a:latin typeface="Arial" pitchFamily="2"/>
            </a:endParaRPr>
          </a:p>
          <a:p>
            <a:pPr marL="0" indent="0">
              <a:defRPr/>
            </a:pPr>
            <a:r>
              <a:t>Fals</a:t>
            </a:r>
            <a:r>
              <a:rPr lang="pl-PL"/>
              <a:t>yfikacja i metoda refutacji</a:t>
            </a:r>
          </a:p>
          <a:p>
            <a:pPr marL="0" indent="0">
              <a:defRPr/>
            </a:pPr>
            <a:endParaRPr lang="pl-PL">
              <a:latin typeface="Arial" pitchFamily="2"/>
            </a:endParaRPr>
          </a:p>
          <a:p>
            <a:pPr marL="0" indent="0">
              <a:defRPr/>
            </a:pPr>
            <a:r>
              <a:rPr lang="pl-PL">
                <a:solidFill>
                  <a:srgbClr val="D13217"/>
                </a:solidFill>
              </a:rPr>
              <a:t>A co jeśli nie da się uchwycić praw natury za pomocą prostych, śmiałych i ogólnych teorii?</a:t>
            </a:r>
          </a:p>
          <a:p>
            <a:pPr marL="0" indent="0">
              <a:defRPr/>
            </a:pPr>
            <a:endParaRPr lang="pl-PL">
              <a:solidFill>
                <a:srgbClr val="D13217"/>
              </a:solidFill>
            </a:endParaRPr>
          </a:p>
          <a:p>
            <a:pPr marL="0" indent="0">
              <a:defRPr/>
            </a:pPr>
            <a:endParaRPr lang="pl-PL">
              <a:solidFill>
                <a:srgbClr val="D13217"/>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57200" y="274638"/>
            <a:ext cx="7467600" cy="561975"/>
          </a:xfrm>
        </p:spPr>
        <p:txBody>
          <a:bodyPr wrap="square">
            <a:spAutoFit/>
          </a:bodyPr>
          <a:lstStyle>
            <a:defPPr lvl="0">
              <a:buNone/>
            </a:defPPr>
            <a:lvl1pPr lvl="0">
              <a:buNone/>
            </a:lvl1pPr>
          </a:lstStyle>
          <a:p>
            <a:pPr algn="ctr">
              <a:defRPr/>
            </a:pPr>
            <a:r>
              <a:rPr lang="pl-PL" dirty="0">
                <a:solidFill>
                  <a:srgbClr val="C00000"/>
                </a:solidFill>
              </a:rPr>
              <a:t>Charakter praw natury</a:t>
            </a:r>
          </a:p>
        </p:txBody>
      </p:sp>
      <p:sp>
        <p:nvSpPr>
          <p:cNvPr id="49155" name="Symbol zastępczy tekstu 2"/>
          <p:cNvSpPr>
            <a:spLocks noGrp="1"/>
          </p:cNvSpPr>
          <p:nvPr>
            <p:ph type="body" idx="4294967295"/>
          </p:nvPr>
        </p:nvSpPr>
        <p:spPr>
          <a:xfrm>
            <a:off x="457200" y="1600200"/>
            <a:ext cx="7467600" cy="3323987"/>
          </a:xfrm>
        </p:spPr>
        <p:txBody>
          <a:bodyPr>
            <a:spAutoFit/>
          </a:bodyPr>
          <a:lstStyle/>
          <a:p>
            <a:pPr marL="0" indent="0">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latin typeface="+mj-lt"/>
                <a:ea typeface="Liberation Sans"/>
                <a:cs typeface="Liberation Sans"/>
              </a:rPr>
              <a:t>Jeśli zasady rządzące przyrodą są proste i uniwersalne, to metodologia Poppera daje dobre narzędzia, by je odkrywać. Jeśli jednak prawa rządzące przyrodą mają charakter probabilistyczny i lokalny, to metodologia Poppera nie daje dobrych wskazówek, jak je </a:t>
            </a:r>
            <a:r>
              <a:rPr lang="pl-PL" altLang="pl-PL" sz="2000">
                <a:solidFill>
                  <a:srgbClr val="000000"/>
                </a:solidFill>
                <a:latin typeface="+mj-lt"/>
                <a:ea typeface="Liberation Sans"/>
                <a:cs typeface="Liberation Sans"/>
              </a:rPr>
              <a:t>odkrywać.</a:t>
            </a:r>
          </a:p>
          <a:p>
            <a:pPr marL="0" indent="0">
              <a:buClr>
                <a:srgbClr val="FE8637"/>
              </a:buClr>
              <a:buNone/>
              <a:tabLst>
                <a:tab pos="639763" algn="l"/>
                <a:tab pos="1554163" algn="l"/>
                <a:tab pos="2468563" algn="l"/>
                <a:tab pos="3382963" algn="l"/>
                <a:tab pos="4297363" algn="l"/>
                <a:tab pos="5211763" algn="l"/>
                <a:tab pos="6126163" algn="l"/>
                <a:tab pos="7040563" algn="l"/>
                <a:tab pos="7954963" algn="l"/>
                <a:tab pos="8869363" algn="l"/>
                <a:tab pos="9783763" algn="l"/>
              </a:tabLst>
            </a:pPr>
            <a:r>
              <a:rPr lang="en-US" altLang="pl-PL" sz="2000">
                <a:solidFill>
                  <a:srgbClr val="000000"/>
                </a:solidFill>
                <a:latin typeface="+mj-lt"/>
                <a:ea typeface="Liberation Sans"/>
                <a:cs typeface="Liberation Sans"/>
              </a:rPr>
              <a:t> </a:t>
            </a:r>
            <a:endParaRPr lang="en-US" altLang="pl-PL" sz="2000" dirty="0">
              <a:solidFill>
                <a:srgbClr val="000000"/>
              </a:solidFill>
              <a:latin typeface="+mj-lt"/>
              <a:ea typeface="Liberation Sans"/>
              <a:cs typeface="Liberation Sans"/>
            </a:endParaRPr>
          </a:p>
          <a:p>
            <a:pPr marL="0" indent="0">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2000" dirty="0">
                <a:solidFill>
                  <a:srgbClr val="000000"/>
                </a:solidFill>
                <a:latin typeface="+mj-lt"/>
                <a:ea typeface="Liberation Sans"/>
                <a:cs typeface="Liberation Sans"/>
              </a:rPr>
              <a:t>Nie wiemy, jakie są prawa natury. Ale może powinniśmy szukać metodologii, która nie wyklucza, że nie są proste i uniwersalne, lecz stosowałaby się, niezależnie od tego, jakie są.</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611188" y="333375"/>
            <a:ext cx="7772400" cy="792163"/>
          </a:xfrm>
        </p:spPr>
        <p:txBody>
          <a:bodyPr wrap="square">
            <a:spAutoFit/>
          </a:bodyPr>
          <a:lstStyle>
            <a:defPPr lvl="0">
              <a:buNone/>
            </a:defPPr>
            <a:lvl1pPr lvl="0">
              <a:buNone/>
            </a:lvl1pPr>
          </a:lstStyle>
          <a:p>
            <a:pPr algn="ctr">
              <a:defRPr/>
            </a:pPr>
            <a:r>
              <a:rPr lang="pl-PL" b="1"/>
              <a:t>Wiedza naukowa, indukcja i dedukcja</a:t>
            </a:r>
          </a:p>
        </p:txBody>
      </p:sp>
      <p:sp>
        <p:nvSpPr>
          <p:cNvPr id="3" name="Dowolny kształt 2"/>
          <p:cNvSpPr/>
          <p:nvPr/>
        </p:nvSpPr>
        <p:spPr>
          <a:xfrm>
            <a:off x="2209800" y="2057400"/>
            <a:ext cx="25146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lIns="90000" tIns="46800" rIns="90000" bIns="46800" compatLnSpc="0">
            <a:spAutoFit/>
          </a:bodyPr>
          <a:lstStyle/>
          <a:p>
            <a:pPr algn="ctr" hangingPunct="0">
              <a:spcBef>
                <a:spcPts val="1500"/>
              </a:spcBef>
              <a:spcAft>
                <a:spcPts val="0"/>
              </a:spcAft>
              <a:defRPr/>
            </a:pPr>
            <a:r>
              <a:rPr lang="en-US" sz="2400">
                <a:latin typeface="Times New Roman" pitchFamily="18"/>
                <a:ea typeface="DejaVu Sans" pitchFamily="2"/>
                <a:cs typeface="Liberation Sans" pitchFamily="2"/>
              </a:rPr>
              <a:t>H</a:t>
            </a:r>
            <a:r>
              <a:rPr lang="pl-PL" sz="2400">
                <a:latin typeface="Times New Roman" pitchFamily="18"/>
                <a:ea typeface="DejaVu Sans" pitchFamily="2"/>
                <a:cs typeface="Liberation Sans" pitchFamily="2"/>
              </a:rPr>
              <a:t>ipoteza</a:t>
            </a:r>
          </a:p>
        </p:txBody>
      </p:sp>
      <p:sp>
        <p:nvSpPr>
          <p:cNvPr id="4" name="Łącznik prostoliniowy 3"/>
          <p:cNvSpPr/>
          <p:nvPr/>
        </p:nvSpPr>
        <p:spPr>
          <a:xfrm flipH="1">
            <a:off x="3419475" y="1676400"/>
            <a:ext cx="9525" cy="347663"/>
          </a:xfrm>
          <a:prstGeom prst="line">
            <a:avLst/>
          </a:prstGeom>
          <a:noFill/>
          <a:ln w="28440">
            <a:solidFill>
              <a:srgbClr val="FF5050"/>
            </a:solidFill>
            <a:custDash>
              <a:ds d="100000" sp="100000"/>
            </a:custDash>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5" name="Łącznik prostoliniowy 4"/>
          <p:cNvSpPr/>
          <p:nvPr/>
        </p:nvSpPr>
        <p:spPr>
          <a:xfrm>
            <a:off x="3429000" y="2514600"/>
            <a:ext cx="0" cy="38100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6" name="Dowolny kształt 5"/>
          <p:cNvSpPr/>
          <p:nvPr/>
        </p:nvSpPr>
        <p:spPr>
          <a:xfrm>
            <a:off x="1447800" y="3505200"/>
            <a:ext cx="39624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hangingPunct="0">
              <a:spcBef>
                <a:spcPts val="1500"/>
              </a:spcBef>
              <a:spcAft>
                <a:spcPts val="0"/>
              </a:spcAft>
              <a:defRPr/>
            </a:pPr>
            <a:r>
              <a:rPr lang="en-US" sz="2400">
                <a:latin typeface="Times New Roman" pitchFamily="18"/>
                <a:ea typeface="DejaVu Sans" pitchFamily="2"/>
                <a:cs typeface="Liberation Sans" pitchFamily="2"/>
              </a:rPr>
              <a:t>Test</a:t>
            </a:r>
          </a:p>
        </p:txBody>
      </p:sp>
      <p:sp>
        <p:nvSpPr>
          <p:cNvPr id="7" name="Łącznik prostoliniowy 6"/>
          <p:cNvSpPr/>
          <p:nvPr/>
        </p:nvSpPr>
        <p:spPr>
          <a:xfrm>
            <a:off x="3429000" y="3962400"/>
            <a:ext cx="0" cy="45720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8" name="Łącznik prostoliniowy 7"/>
          <p:cNvSpPr/>
          <p:nvPr/>
        </p:nvSpPr>
        <p:spPr>
          <a:xfrm>
            <a:off x="1981200" y="4419600"/>
            <a:ext cx="2971800" cy="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9" name="Łącznik prostoliniowy 8"/>
          <p:cNvSpPr/>
          <p:nvPr/>
        </p:nvSpPr>
        <p:spPr>
          <a:xfrm>
            <a:off x="1981200" y="4419600"/>
            <a:ext cx="0" cy="457200"/>
          </a:xfrm>
          <a:prstGeom prst="line">
            <a:avLst/>
          </a:prstGeom>
          <a:noFill/>
          <a:ln w="28440">
            <a:solidFill>
              <a:srgbClr val="FF5050"/>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0" name="Łącznik prostoliniowy 9"/>
          <p:cNvSpPr/>
          <p:nvPr/>
        </p:nvSpPr>
        <p:spPr>
          <a:xfrm>
            <a:off x="4953000" y="4419600"/>
            <a:ext cx="0" cy="45720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1" name="Dowolny kształt 10"/>
          <p:cNvSpPr/>
          <p:nvPr/>
        </p:nvSpPr>
        <p:spPr>
          <a:xfrm>
            <a:off x="1524000" y="4419600"/>
            <a:ext cx="304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a:t>
            </a:r>
          </a:p>
        </p:txBody>
      </p:sp>
      <p:sp>
        <p:nvSpPr>
          <p:cNvPr id="12" name="Dowolny kształt 11"/>
          <p:cNvSpPr/>
          <p:nvPr/>
        </p:nvSpPr>
        <p:spPr>
          <a:xfrm>
            <a:off x="5105400" y="4419600"/>
            <a:ext cx="6096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a:t>
            </a:r>
          </a:p>
        </p:txBody>
      </p:sp>
      <p:sp>
        <p:nvSpPr>
          <p:cNvPr id="13" name="Dowolny kształt 12"/>
          <p:cNvSpPr/>
          <p:nvPr/>
        </p:nvSpPr>
        <p:spPr>
          <a:xfrm>
            <a:off x="1676400" y="2895600"/>
            <a:ext cx="35052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lIns="90000" tIns="46800" rIns="90000" bIns="46800" compatLnSpc="0">
            <a:spAutoFit/>
          </a:bodyPr>
          <a:lstStyle/>
          <a:p>
            <a:pPr algn="ctr" hangingPunct="0">
              <a:spcBef>
                <a:spcPts val="1500"/>
              </a:spcBef>
              <a:spcAft>
                <a:spcPts val="0"/>
              </a:spcAft>
              <a:defRPr/>
            </a:pPr>
            <a:r>
              <a:rPr lang="pl-PL" sz="2400">
                <a:latin typeface="Times New Roman" pitchFamily="18"/>
                <a:ea typeface="DejaVu Sans" pitchFamily="2"/>
                <a:cs typeface="Liberation Sans" pitchFamily="2"/>
              </a:rPr>
              <a:t>Impikacje testowe</a:t>
            </a:r>
          </a:p>
        </p:txBody>
      </p:sp>
      <p:sp>
        <p:nvSpPr>
          <p:cNvPr id="14" name="Łącznik prostoliniowy 13"/>
          <p:cNvSpPr/>
          <p:nvPr/>
        </p:nvSpPr>
        <p:spPr>
          <a:xfrm>
            <a:off x="3429000" y="3352800"/>
            <a:ext cx="0" cy="22860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5" name="Łącznik prostoliniowy 14"/>
          <p:cNvSpPr/>
          <p:nvPr/>
        </p:nvSpPr>
        <p:spPr>
          <a:xfrm>
            <a:off x="6248400" y="5562600"/>
            <a:ext cx="457200" cy="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6" name="Dowolny kształt 15"/>
          <p:cNvSpPr/>
          <p:nvPr/>
        </p:nvSpPr>
        <p:spPr>
          <a:xfrm>
            <a:off x="6781800" y="5334000"/>
            <a:ext cx="2209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dedu</a:t>
            </a:r>
            <a:r>
              <a:rPr lang="pl-PL" sz="2400">
                <a:latin typeface="Times New Roman" pitchFamily="18"/>
                <a:ea typeface="DejaVu Sans" pitchFamily="2"/>
                <a:cs typeface="Liberation Sans" pitchFamily="2"/>
              </a:rPr>
              <a:t>kcja</a:t>
            </a:r>
          </a:p>
        </p:txBody>
      </p:sp>
      <p:sp>
        <p:nvSpPr>
          <p:cNvPr id="17" name="Łącznik prostoliniowy 16"/>
          <p:cNvSpPr/>
          <p:nvPr/>
        </p:nvSpPr>
        <p:spPr>
          <a:xfrm>
            <a:off x="6248400" y="6096000"/>
            <a:ext cx="457200" cy="0"/>
          </a:xfrm>
          <a:prstGeom prst="line">
            <a:avLst/>
          </a:prstGeom>
          <a:noFill/>
          <a:ln w="38160">
            <a:solidFill>
              <a:srgbClr val="FF5050"/>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8" name="Dowolny kształt 17"/>
          <p:cNvSpPr/>
          <p:nvPr/>
        </p:nvSpPr>
        <p:spPr>
          <a:xfrm>
            <a:off x="6781800" y="5867400"/>
            <a:ext cx="2209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indu</a:t>
            </a:r>
            <a:r>
              <a:rPr lang="pl-PL" sz="2400">
                <a:latin typeface="Times New Roman" pitchFamily="18"/>
                <a:ea typeface="DejaVu Sans" pitchFamily="2"/>
                <a:cs typeface="Liberation Sans" pitchFamily="2"/>
              </a:rPr>
              <a:t>kcja</a:t>
            </a:r>
          </a:p>
        </p:txBody>
      </p:sp>
      <p:sp>
        <p:nvSpPr>
          <p:cNvPr id="19" name="Dowolny kształt 18"/>
          <p:cNvSpPr/>
          <p:nvPr/>
        </p:nvSpPr>
        <p:spPr>
          <a:xfrm>
            <a:off x="4191000" y="4876800"/>
            <a:ext cx="20574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dirty="0" err="1">
                <a:latin typeface="Times New Roman" pitchFamily="18"/>
                <a:ea typeface="DejaVu Sans" pitchFamily="2"/>
                <a:cs typeface="Liberation Sans" pitchFamily="2"/>
              </a:rPr>
              <a:t>fals</a:t>
            </a:r>
            <a:r>
              <a:rPr lang="pl-PL" sz="2400" dirty="0">
                <a:latin typeface="Times New Roman" pitchFamily="18"/>
                <a:ea typeface="DejaVu Sans" pitchFamily="2"/>
                <a:cs typeface="Liberation Sans" pitchFamily="2"/>
              </a:rPr>
              <a:t>y</a:t>
            </a:r>
            <a:r>
              <a:rPr lang="en-US" sz="2400" dirty="0">
                <a:latin typeface="Times New Roman" pitchFamily="18"/>
                <a:ea typeface="DejaVu Sans" pitchFamily="2"/>
                <a:cs typeface="Liberation Sans" pitchFamily="2"/>
              </a:rPr>
              <a:t>fi</a:t>
            </a:r>
            <a:r>
              <a:rPr lang="pl-PL" sz="2400" dirty="0" err="1">
                <a:latin typeface="Times New Roman" pitchFamily="18"/>
                <a:ea typeface="DejaVu Sans" pitchFamily="2"/>
                <a:cs typeface="Liberation Sans" pitchFamily="2"/>
              </a:rPr>
              <a:t>kacja</a:t>
            </a:r>
            <a:endParaRPr lang="pl-PL" sz="2400" dirty="0">
              <a:latin typeface="Times New Roman" pitchFamily="18"/>
              <a:ea typeface="DejaVu Sans" pitchFamily="2"/>
              <a:cs typeface="Liberation Sans" pitchFamily="2"/>
            </a:endParaRPr>
          </a:p>
        </p:txBody>
      </p:sp>
      <p:sp>
        <p:nvSpPr>
          <p:cNvPr id="20" name="Dowolny kształt 19"/>
          <p:cNvSpPr/>
          <p:nvPr/>
        </p:nvSpPr>
        <p:spPr>
          <a:xfrm>
            <a:off x="1219200" y="4876800"/>
            <a:ext cx="19812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confirmation</a:t>
            </a:r>
          </a:p>
        </p:txBody>
      </p:sp>
      <p:sp>
        <p:nvSpPr>
          <p:cNvPr id="21" name="Dowolny kształt 20"/>
          <p:cNvSpPr/>
          <p:nvPr/>
        </p:nvSpPr>
        <p:spPr>
          <a:xfrm>
            <a:off x="755650" y="4005263"/>
            <a:ext cx="2663825" cy="16557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22" name="Dowolny kształt 21"/>
          <p:cNvSpPr/>
          <p:nvPr/>
        </p:nvSpPr>
        <p:spPr>
          <a:xfrm>
            <a:off x="2195513" y="1628775"/>
            <a:ext cx="2663825"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323850" y="115888"/>
            <a:ext cx="8075613" cy="554037"/>
          </a:xfrm>
        </p:spPr>
        <p:txBody>
          <a:bodyPr wrap="square">
            <a:spAutoFit/>
          </a:bodyPr>
          <a:lstStyle>
            <a:defPPr lvl="0">
              <a:buNone/>
            </a:defPPr>
            <a:lvl1pPr lvl="0">
              <a:buNone/>
            </a:lvl1pPr>
          </a:lstStyle>
          <a:p>
            <a:pPr algn="ctr">
              <a:defRPr/>
            </a:pPr>
            <a:r>
              <a:rPr lang="pl-PL" b="1" dirty="0">
                <a:solidFill>
                  <a:srgbClr val="C00000"/>
                </a:solidFill>
              </a:rPr>
              <a:t>Wiedza naukowa, indukcja i dedukcja</a:t>
            </a:r>
          </a:p>
        </p:txBody>
      </p:sp>
      <p:pic>
        <p:nvPicPr>
          <p:cNvPr id="16387" name="Symbol zastępczy tekstu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5300663"/>
            <a:ext cx="100806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owolny kształt 3"/>
          <p:cNvSpPr/>
          <p:nvPr/>
        </p:nvSpPr>
        <p:spPr>
          <a:xfrm>
            <a:off x="2209800" y="2057400"/>
            <a:ext cx="25146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lIns="90000" tIns="46800" rIns="90000" bIns="46800" compatLnSpc="0">
            <a:spAutoFit/>
          </a:bodyPr>
          <a:lstStyle/>
          <a:p>
            <a:pPr algn="ctr" hangingPunct="0">
              <a:spcBef>
                <a:spcPts val="1500"/>
              </a:spcBef>
              <a:spcAft>
                <a:spcPts val="0"/>
              </a:spcAft>
              <a:defRPr/>
            </a:pPr>
            <a:r>
              <a:rPr lang="en-US" sz="2400">
                <a:latin typeface="Times New Roman" pitchFamily="18"/>
                <a:ea typeface="DejaVu Sans" pitchFamily="2"/>
                <a:cs typeface="Liberation Sans" pitchFamily="2"/>
              </a:rPr>
              <a:t>H</a:t>
            </a:r>
            <a:r>
              <a:rPr lang="pl-PL" sz="2400">
                <a:latin typeface="Times New Roman" pitchFamily="18"/>
                <a:ea typeface="DejaVu Sans" pitchFamily="2"/>
                <a:cs typeface="Liberation Sans" pitchFamily="2"/>
              </a:rPr>
              <a:t>ipoteza</a:t>
            </a:r>
          </a:p>
        </p:txBody>
      </p:sp>
      <p:sp>
        <p:nvSpPr>
          <p:cNvPr id="5" name="Łącznik prostoliniowy 4"/>
          <p:cNvSpPr/>
          <p:nvPr/>
        </p:nvSpPr>
        <p:spPr>
          <a:xfrm>
            <a:off x="3429000" y="1628775"/>
            <a:ext cx="0" cy="381000"/>
          </a:xfrm>
          <a:prstGeom prst="line">
            <a:avLst/>
          </a:prstGeom>
          <a:noFill/>
          <a:ln w="28440">
            <a:solidFill>
              <a:srgbClr val="FF5050"/>
            </a:solidFill>
            <a:custDash>
              <a:ds d="100000" sp="100000"/>
            </a:custDash>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6" name="Łącznik prostoliniowy 5"/>
          <p:cNvSpPr/>
          <p:nvPr/>
        </p:nvSpPr>
        <p:spPr>
          <a:xfrm>
            <a:off x="3429000" y="2514600"/>
            <a:ext cx="0" cy="38100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7" name="Dowolny kształt 6"/>
          <p:cNvSpPr/>
          <p:nvPr/>
        </p:nvSpPr>
        <p:spPr>
          <a:xfrm>
            <a:off x="1476375" y="3500438"/>
            <a:ext cx="3962400" cy="4587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hangingPunct="0">
              <a:spcBef>
                <a:spcPts val="1500"/>
              </a:spcBef>
              <a:spcAft>
                <a:spcPts val="0"/>
              </a:spcAft>
              <a:defRPr/>
            </a:pPr>
            <a:r>
              <a:rPr lang="en-US" sz="2400">
                <a:latin typeface="Times New Roman" pitchFamily="18"/>
                <a:ea typeface="DejaVu Sans" pitchFamily="2"/>
                <a:cs typeface="Liberation Sans" pitchFamily="2"/>
              </a:rPr>
              <a:t>Test</a:t>
            </a:r>
          </a:p>
        </p:txBody>
      </p:sp>
      <p:sp>
        <p:nvSpPr>
          <p:cNvPr id="8" name="Łącznik prostoliniowy 7"/>
          <p:cNvSpPr/>
          <p:nvPr/>
        </p:nvSpPr>
        <p:spPr>
          <a:xfrm>
            <a:off x="3429000" y="3962400"/>
            <a:ext cx="0" cy="45720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9" name="Łącznik prostoliniowy 8"/>
          <p:cNvSpPr/>
          <p:nvPr/>
        </p:nvSpPr>
        <p:spPr>
          <a:xfrm>
            <a:off x="1981200" y="4419600"/>
            <a:ext cx="2971800" cy="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0" name="Łącznik prostoliniowy 9"/>
          <p:cNvSpPr/>
          <p:nvPr/>
        </p:nvSpPr>
        <p:spPr>
          <a:xfrm>
            <a:off x="4953000" y="4419600"/>
            <a:ext cx="0" cy="45720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1" name="Dowolny kształt 10"/>
          <p:cNvSpPr/>
          <p:nvPr/>
        </p:nvSpPr>
        <p:spPr>
          <a:xfrm>
            <a:off x="1524000" y="4419600"/>
            <a:ext cx="304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a:t>
            </a:r>
          </a:p>
        </p:txBody>
      </p:sp>
      <p:sp>
        <p:nvSpPr>
          <p:cNvPr id="12" name="Dowolny kształt 11"/>
          <p:cNvSpPr/>
          <p:nvPr/>
        </p:nvSpPr>
        <p:spPr>
          <a:xfrm>
            <a:off x="5105400" y="4419600"/>
            <a:ext cx="6096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a:t>
            </a:r>
          </a:p>
        </p:txBody>
      </p:sp>
      <p:sp>
        <p:nvSpPr>
          <p:cNvPr id="13" name="Dowolny kształt 12"/>
          <p:cNvSpPr/>
          <p:nvPr/>
        </p:nvSpPr>
        <p:spPr>
          <a:xfrm>
            <a:off x="1676400" y="2895600"/>
            <a:ext cx="35052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lIns="90000" tIns="46800" rIns="90000" bIns="46800" compatLnSpc="0">
            <a:spAutoFit/>
          </a:bodyPr>
          <a:lstStyle/>
          <a:p>
            <a:pPr algn="ctr" hangingPunct="0">
              <a:spcBef>
                <a:spcPts val="1500"/>
              </a:spcBef>
              <a:spcAft>
                <a:spcPts val="0"/>
              </a:spcAft>
              <a:defRPr/>
            </a:pPr>
            <a:r>
              <a:rPr lang="pl-PL" sz="2400">
                <a:latin typeface="Times New Roman" pitchFamily="18"/>
                <a:ea typeface="DejaVu Sans" pitchFamily="2"/>
                <a:cs typeface="Liberation Sans" pitchFamily="2"/>
              </a:rPr>
              <a:t>Implikacje testowe</a:t>
            </a:r>
          </a:p>
        </p:txBody>
      </p:sp>
      <p:sp>
        <p:nvSpPr>
          <p:cNvPr id="14" name="Łącznik prostoliniowy 13"/>
          <p:cNvSpPr/>
          <p:nvPr/>
        </p:nvSpPr>
        <p:spPr>
          <a:xfrm>
            <a:off x="3429000" y="3352800"/>
            <a:ext cx="0" cy="228600"/>
          </a:xfrm>
          <a:prstGeom prst="line">
            <a:avLst/>
          </a:prstGeom>
          <a:noFill/>
          <a:ln w="9360">
            <a:solidFill>
              <a:srgbClr val="000000"/>
            </a:solidFill>
            <a:prstDash val="solid"/>
            <a:miter/>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5" name="Łącznik prostoliniowy 14"/>
          <p:cNvSpPr/>
          <p:nvPr/>
        </p:nvSpPr>
        <p:spPr>
          <a:xfrm>
            <a:off x="6248400" y="5562600"/>
            <a:ext cx="457200" cy="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6" name="Dowolny kształt 15"/>
          <p:cNvSpPr/>
          <p:nvPr/>
        </p:nvSpPr>
        <p:spPr>
          <a:xfrm>
            <a:off x="6781800" y="5334000"/>
            <a:ext cx="2209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dedu</a:t>
            </a:r>
            <a:r>
              <a:rPr lang="pl-PL" sz="2400">
                <a:latin typeface="Times New Roman" pitchFamily="18"/>
                <a:ea typeface="DejaVu Sans" pitchFamily="2"/>
                <a:cs typeface="Liberation Sans" pitchFamily="2"/>
              </a:rPr>
              <a:t>kcja</a:t>
            </a:r>
          </a:p>
        </p:txBody>
      </p:sp>
      <p:sp>
        <p:nvSpPr>
          <p:cNvPr id="17" name="Łącznik prostoliniowy 16"/>
          <p:cNvSpPr/>
          <p:nvPr/>
        </p:nvSpPr>
        <p:spPr>
          <a:xfrm>
            <a:off x="6248400" y="6096000"/>
            <a:ext cx="457200" cy="0"/>
          </a:xfrm>
          <a:prstGeom prst="line">
            <a:avLst/>
          </a:prstGeom>
          <a:noFill/>
          <a:ln w="38160">
            <a:solidFill>
              <a:srgbClr val="FF5050"/>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8" name="Dowolny kształt 17"/>
          <p:cNvSpPr/>
          <p:nvPr/>
        </p:nvSpPr>
        <p:spPr>
          <a:xfrm>
            <a:off x="6781800" y="5867400"/>
            <a:ext cx="220980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a:latin typeface="Times New Roman" pitchFamily="18"/>
                <a:ea typeface="DejaVu Sans" pitchFamily="2"/>
                <a:cs typeface="Liberation Sans" pitchFamily="2"/>
              </a:rPr>
              <a:t>indu</a:t>
            </a:r>
            <a:r>
              <a:rPr lang="pl-PL" sz="2400">
                <a:latin typeface="Times New Roman" pitchFamily="18"/>
                <a:ea typeface="DejaVu Sans" pitchFamily="2"/>
                <a:cs typeface="Liberation Sans" pitchFamily="2"/>
              </a:rPr>
              <a:t>kcja</a:t>
            </a:r>
          </a:p>
        </p:txBody>
      </p:sp>
      <p:sp>
        <p:nvSpPr>
          <p:cNvPr id="19" name="Dowolny kształt 18"/>
          <p:cNvSpPr/>
          <p:nvPr/>
        </p:nvSpPr>
        <p:spPr>
          <a:xfrm>
            <a:off x="4191000" y="4876800"/>
            <a:ext cx="1893888" cy="4476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hangingPunct="0">
              <a:spcBef>
                <a:spcPts val="1500"/>
              </a:spcBef>
              <a:spcAft>
                <a:spcPts val="0"/>
              </a:spcAft>
              <a:defRPr/>
            </a:pPr>
            <a:r>
              <a:rPr lang="en-US" sz="2400" dirty="0" err="1">
                <a:latin typeface="Times New Roman" pitchFamily="18"/>
                <a:ea typeface="DejaVu Sans" pitchFamily="2"/>
                <a:cs typeface="Liberation Sans" pitchFamily="2"/>
              </a:rPr>
              <a:t>fals</a:t>
            </a:r>
            <a:r>
              <a:rPr lang="pl-PL" sz="2400" dirty="0" err="1">
                <a:latin typeface="Times New Roman" pitchFamily="18"/>
                <a:ea typeface="DejaVu Sans" pitchFamily="2"/>
                <a:cs typeface="Liberation Sans" pitchFamily="2"/>
              </a:rPr>
              <a:t>yfykacja</a:t>
            </a:r>
            <a:endParaRPr lang="pl-PL" sz="2400" dirty="0">
              <a:latin typeface="Times New Roman" pitchFamily="18"/>
              <a:ea typeface="DejaVu Sans" pitchFamily="2"/>
              <a:cs typeface="Liberation Sans" pitchFamily="2"/>
            </a:endParaRPr>
          </a:p>
        </p:txBody>
      </p:sp>
      <p:sp>
        <p:nvSpPr>
          <p:cNvPr id="20" name="Dowolny kształt 19"/>
          <p:cNvSpPr/>
          <p:nvPr/>
        </p:nvSpPr>
        <p:spPr>
          <a:xfrm>
            <a:off x="323850" y="4876800"/>
            <a:ext cx="2876550" cy="460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algn="ctr" hangingPunct="0">
              <a:spcBef>
                <a:spcPts val="1500"/>
              </a:spcBef>
              <a:spcAft>
                <a:spcPts val="0"/>
              </a:spcAft>
              <a:defRPr/>
            </a:pPr>
            <a:r>
              <a:rPr lang="pl-PL" sz="2400">
                <a:latin typeface="Times New Roman" pitchFamily="18"/>
                <a:ea typeface="DejaVu Sans" pitchFamily="2"/>
                <a:cs typeface="Liberation Sans" pitchFamily="2"/>
              </a:rPr>
              <a:t>brak falsyfikacji</a:t>
            </a:r>
          </a:p>
        </p:txBody>
      </p:sp>
      <p:sp>
        <p:nvSpPr>
          <p:cNvPr id="21" name="Dowolny kształt 20"/>
          <p:cNvSpPr/>
          <p:nvPr/>
        </p:nvSpPr>
        <p:spPr>
          <a:xfrm>
            <a:off x="2303463" y="1592263"/>
            <a:ext cx="2663825"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
        <p:nvSpPr>
          <p:cNvPr id="16406" name="Obraz 21"/>
          <p:cNvSpPr>
            <a:spLocks noChangeAspect="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0000"/>
              <a:buFont typeface="Wingdings" pitchFamily="2" charset="2"/>
              <a:buChar char=""/>
              <a:defRPr sz="2400">
                <a:solidFill>
                  <a:schemeClr val="tx1"/>
                </a:solidFill>
                <a:latin typeface="Century Schoolbook"/>
              </a:defRPr>
            </a:lvl1pPr>
            <a:lvl2pPr marL="742950" indent="-285750" eaLnBrk="0" hangingPunct="0">
              <a:spcBef>
                <a:spcPct val="20000"/>
              </a:spcBef>
              <a:buClr>
                <a:schemeClr val="accent1"/>
              </a:buClr>
              <a:buSzPct val="80000"/>
              <a:buFont typeface="Wingdings 2" pitchFamily="18" charset="2"/>
              <a:buChar char=""/>
              <a:defRPr sz="2100">
                <a:solidFill>
                  <a:schemeClr val="tx1"/>
                </a:solidFill>
                <a:latin typeface="Century Schoolbook"/>
              </a:defRPr>
            </a:lvl2pPr>
            <a:lvl3pPr marL="1143000" indent="-228600" eaLnBrk="0" hangingPunct="0">
              <a:spcBef>
                <a:spcPct val="20000"/>
              </a:spcBef>
              <a:buClr>
                <a:srgbClr val="E0752F"/>
              </a:buClr>
              <a:buSzPct val="60000"/>
              <a:buFont typeface="Wingdings" pitchFamily="2" charset="2"/>
              <a:buChar char=""/>
              <a:defRPr sz="2400">
                <a:solidFill>
                  <a:schemeClr val="tx1"/>
                </a:solidFill>
                <a:latin typeface="Century Schoolbook"/>
              </a:defRPr>
            </a:lvl3pPr>
            <a:lvl4pPr marL="1600200" indent="-228600" eaLnBrk="0" hangingPunct="0">
              <a:spcBef>
                <a:spcPct val="20000"/>
              </a:spcBef>
              <a:buClr>
                <a:srgbClr val="FEC3AE"/>
              </a:buClr>
              <a:buSzPct val="60000"/>
              <a:buFont typeface="Wingdings" pitchFamily="2" charset="2"/>
              <a:buChar char=""/>
              <a:defRPr sz="2000">
                <a:solidFill>
                  <a:schemeClr val="tx1"/>
                </a:solidFill>
                <a:latin typeface="Century Schoolbook"/>
              </a:defRPr>
            </a:lvl4pPr>
            <a:lvl5pPr marL="2057400" indent="-228600" eaLnBrk="0" hangingPunct="0">
              <a:spcBef>
                <a:spcPct val="20000"/>
              </a:spcBef>
              <a:buClr>
                <a:srgbClr val="BDCAE9"/>
              </a:buClr>
              <a:buSzPct val="68000"/>
              <a:buFont typeface="Wingdings 2" pitchFamily="18" charset="2"/>
              <a:buChar char=""/>
              <a:defRPr sz="1600">
                <a:solidFill>
                  <a:schemeClr val="tx1"/>
                </a:solidFill>
                <a:latin typeface="Century Schoolbook"/>
              </a:defRPr>
            </a:lvl5pPr>
            <a:lvl6pPr marL="25146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6pPr>
            <a:lvl7pPr marL="29718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7pPr>
            <a:lvl8pPr marL="34290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8pPr>
            <a:lvl9pPr marL="38862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Century Schoolbook"/>
              </a:defRPr>
            </a:lvl9pPr>
          </a:lstStyle>
          <a:p>
            <a:pPr eaLnBrk="1" hangingPunct="1">
              <a:spcBef>
                <a:spcPct val="0"/>
              </a:spcBef>
              <a:buClrTx/>
              <a:buSzTx/>
              <a:buFontTx/>
              <a:buNone/>
            </a:pPr>
            <a:endParaRPr lang="en-GB" altLang="pl-PL" sz="1800"/>
          </a:p>
        </p:txBody>
      </p:sp>
      <p:pic>
        <p:nvPicPr>
          <p:cNvPr id="16407" name="Symbol zastępczy tekstu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5373688"/>
            <a:ext cx="960437"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Łącznik prostoliniowy 23"/>
          <p:cNvSpPr/>
          <p:nvPr/>
        </p:nvSpPr>
        <p:spPr>
          <a:xfrm>
            <a:off x="1979613" y="4437063"/>
            <a:ext cx="0" cy="457200"/>
          </a:xfrm>
          <a:prstGeom prst="line">
            <a:avLst/>
          </a:prstGeom>
          <a:noFill/>
          <a:ln w="38160">
            <a:solidFill>
              <a:srgbClr val="0066CC"/>
            </a:solidFill>
            <a:prstDash val="solid"/>
            <a:miter/>
            <a:tailEnd type="arrow"/>
          </a:ln>
        </p:spPr>
        <p:txBody>
          <a:bodyPr wrap="none" lIns="90000" tIns="46800" rIns="90000" bIns="46800" anchor="ctr" compatLnSpc="0"/>
          <a:lstStyle/>
          <a:p>
            <a:pPr hangingPunct="0">
              <a:defRPr/>
            </a:pPr>
            <a:endParaRPr lang="en-US" sz="2400">
              <a:latin typeface="Liberation Serif" pitchFamily="18"/>
              <a:ea typeface="DejaVu Sans" pitchFamily="2"/>
              <a:cs typeface="Liberation Sans" pitchFamily="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179388" y="0"/>
            <a:ext cx="8496300" cy="477838"/>
          </a:xfrm>
        </p:spPr>
        <p:txBody>
          <a:bodyPr wrap="square" lIns="91440" tIns="45720" rIns="91440" bIns="45720" anchor="ctr">
            <a:spAutoFit/>
          </a:bodyPr>
          <a:lstStyle>
            <a:defPPr lvl="0">
              <a:buNone/>
            </a:defPPr>
            <a:lvl1pPr lvl="0">
              <a:buNone/>
            </a:lvl1pPr>
          </a:lstStyle>
          <a:p>
            <a:pPr algn="ctr">
              <a:defRPr/>
            </a:pPr>
            <a:r>
              <a:rPr lang="pl-PL" sz="2500" b="1" dirty="0">
                <a:solidFill>
                  <a:srgbClr val="C00000"/>
                </a:solidFill>
                <a:latin typeface="Arial" pitchFamily="18"/>
              </a:rPr>
              <a:t>Indukcjonizm a </a:t>
            </a:r>
            <a:r>
              <a:rPr lang="pl-PL" sz="2500" b="1" dirty="0" err="1">
                <a:solidFill>
                  <a:srgbClr val="C00000"/>
                </a:solidFill>
                <a:latin typeface="Arial" pitchFamily="18"/>
              </a:rPr>
              <a:t>falsyfikacjonizm</a:t>
            </a:r>
            <a:r>
              <a:rPr lang="pl-PL" sz="2500" b="1" dirty="0">
                <a:solidFill>
                  <a:srgbClr val="C00000"/>
                </a:solidFill>
                <a:latin typeface="Arial" pitchFamily="18"/>
              </a:rPr>
              <a:t>: obraz nauki idealnej</a:t>
            </a:r>
          </a:p>
        </p:txBody>
      </p:sp>
      <p:sp>
        <p:nvSpPr>
          <p:cNvPr id="3" name="Symbol zastępczy tekstu 2"/>
          <p:cNvSpPr txBox="1">
            <a:spLocks noGrp="1"/>
          </p:cNvSpPr>
          <p:nvPr>
            <p:ph type="body" idx="4294967295"/>
          </p:nvPr>
        </p:nvSpPr>
        <p:spPr>
          <a:xfrm>
            <a:off x="468313" y="1268413"/>
            <a:ext cx="3657600" cy="4873625"/>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742680" lvl="1" indent="-285480">
              <a:lnSpc>
                <a:spcPct val="90000"/>
              </a:lnSpc>
              <a:spcBef>
                <a:spcPts val="400"/>
              </a:spcBef>
              <a:buFont typeface="Wingdings 2" pitchFamily="18"/>
              <a:buNone/>
              <a:defRPr/>
            </a:pPr>
            <a:r>
              <a:rPr lang="pl-PL" sz="1600" b="1" dirty="0"/>
              <a:t>Indukcjonizm: obraz nauki idealnej</a:t>
            </a:r>
          </a:p>
          <a:p>
            <a:pPr marL="742680" lvl="1" indent="-285480">
              <a:lnSpc>
                <a:spcPct val="90000"/>
              </a:lnSpc>
              <a:spcBef>
                <a:spcPts val="400"/>
              </a:spcBef>
              <a:buFont typeface="Wingdings 2" pitchFamily="18"/>
              <a:buNone/>
              <a:defRPr/>
            </a:pPr>
            <a:endParaRPr lang="pl-PL" sz="1600" b="1" dirty="0">
              <a:latin typeface="Arial" pitchFamily="2"/>
            </a:endParaRPr>
          </a:p>
          <a:p>
            <a:pPr marL="0" lvl="1" indent="0">
              <a:lnSpc>
                <a:spcPct val="90000"/>
              </a:lnSpc>
              <a:spcBef>
                <a:spcPts val="400"/>
              </a:spcBef>
              <a:buFont typeface="Century Schoolbook" pitchFamily="18"/>
              <a:buChar char="-"/>
              <a:defRPr/>
            </a:pPr>
            <a:r>
              <a:rPr lang="pl-PL" sz="1600" dirty="0"/>
              <a:t>idealny badacz o ponadnaturalnych władzach, dysponujący nieskończonym czasem i nieograniczonymi środkami technicznymi i fizycznymi, zbiera dane, a następnie je uogólnia</a:t>
            </a:r>
          </a:p>
          <a:p>
            <a:pPr marL="0" lvl="1" indent="0">
              <a:lnSpc>
                <a:spcPct val="90000"/>
              </a:lnSpc>
              <a:spcBef>
                <a:spcPts val="400"/>
              </a:spcBef>
              <a:buFont typeface="Century Schoolbook" pitchFamily="18"/>
              <a:buChar char="-"/>
              <a:defRPr/>
            </a:pPr>
            <a:endParaRPr lang="pl-PL" sz="1600" dirty="0"/>
          </a:p>
          <a:p>
            <a:pPr marL="0" lvl="1" indent="0">
              <a:lnSpc>
                <a:spcPct val="90000"/>
              </a:lnSpc>
              <a:spcBef>
                <a:spcPts val="400"/>
              </a:spcBef>
              <a:buFont typeface="Century Schoolbook" pitchFamily="18"/>
              <a:buChar char="-"/>
              <a:defRPr/>
            </a:pPr>
            <a:r>
              <a:rPr lang="pl-PL" sz="1600" dirty="0"/>
              <a:t>wynikiem badań jest uzyskanie jednej teorii wszystkiego (lub pewnej liczby spójnych ze sobą teorii)</a:t>
            </a:r>
          </a:p>
          <a:p>
            <a:pPr marL="0" lvl="1" indent="0">
              <a:lnSpc>
                <a:spcPct val="90000"/>
              </a:lnSpc>
              <a:spcBef>
                <a:spcPts val="400"/>
              </a:spcBef>
              <a:buFont typeface="Wingdings 2" pitchFamily="18"/>
              <a:buNone/>
              <a:defRPr/>
            </a:pPr>
            <a:endParaRPr lang="pl-PL" sz="1600" dirty="0">
              <a:latin typeface="Arial" pitchFamily="2"/>
            </a:endParaRPr>
          </a:p>
          <a:p>
            <a:pPr marL="0" lvl="1" indent="0">
              <a:lnSpc>
                <a:spcPct val="90000"/>
              </a:lnSpc>
              <a:spcBef>
                <a:spcPts val="400"/>
              </a:spcBef>
              <a:buFont typeface="Century Schoolbook" pitchFamily="18"/>
              <a:buChar char="-"/>
              <a:defRPr/>
            </a:pPr>
            <a:r>
              <a:rPr lang="pl-PL" sz="1600" dirty="0"/>
              <a:t>[niestety problematyczny obraz, szczególnie problematyczne samo rozumowanie indukcyjne]</a:t>
            </a:r>
          </a:p>
        </p:txBody>
      </p:sp>
      <p:sp>
        <p:nvSpPr>
          <p:cNvPr id="4" name="Symbol zastępczy tekstu 3"/>
          <p:cNvSpPr txBox="1">
            <a:spLocks noGrp="1"/>
          </p:cNvSpPr>
          <p:nvPr>
            <p:ph type="body" idx="4294967295"/>
          </p:nvPr>
        </p:nvSpPr>
        <p:spPr>
          <a:xfrm>
            <a:off x="4284663" y="1341438"/>
            <a:ext cx="3657600" cy="4873625"/>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lvl="1">
              <a:lnSpc>
                <a:spcPct val="90000"/>
              </a:lnSpc>
              <a:spcBef>
                <a:spcPts val="400"/>
              </a:spcBef>
              <a:buFont typeface="Wingdings 2" pitchFamily="18"/>
              <a:buNone/>
              <a:defRPr/>
            </a:pPr>
            <a:r>
              <a:rPr lang="pl-PL" sz="1600" b="1" dirty="0" err="1"/>
              <a:t>Falsyfikacjonizm</a:t>
            </a:r>
            <a:r>
              <a:rPr lang="pl-PL" sz="1600" b="1" dirty="0"/>
              <a:t>: obraz nauki idealnej</a:t>
            </a:r>
          </a:p>
          <a:p>
            <a:pPr lvl="1">
              <a:lnSpc>
                <a:spcPct val="90000"/>
              </a:lnSpc>
              <a:spcBef>
                <a:spcPts val="400"/>
              </a:spcBef>
              <a:buFont typeface="Wingdings 2" pitchFamily="18"/>
              <a:buNone/>
              <a:defRPr/>
            </a:pPr>
            <a:endParaRPr lang="pl-PL" sz="1600" b="1" dirty="0"/>
          </a:p>
          <a:p>
            <a:pPr marL="0" lvl="1" indent="0">
              <a:lnSpc>
                <a:spcPct val="90000"/>
              </a:lnSpc>
              <a:spcBef>
                <a:spcPts val="400"/>
              </a:spcBef>
              <a:buFont typeface="Century Schoolbook" pitchFamily="18"/>
              <a:buChar char="-"/>
              <a:defRPr/>
            </a:pPr>
            <a:r>
              <a:rPr lang="pl-PL" sz="1600" dirty="0"/>
              <a:t>idealny badacz wymyśla wszystkie możliwe teorie, a następnie kolejno poddaje je testom</a:t>
            </a:r>
          </a:p>
          <a:p>
            <a:pPr marL="0" lvl="1" indent="0">
              <a:lnSpc>
                <a:spcPct val="90000"/>
              </a:lnSpc>
              <a:spcBef>
                <a:spcPts val="400"/>
              </a:spcBef>
              <a:buFont typeface="Century Schoolbook" pitchFamily="18"/>
              <a:buChar char="-"/>
              <a:defRPr/>
            </a:pPr>
            <a:endParaRPr lang="pl-PL" sz="1600" dirty="0"/>
          </a:p>
          <a:p>
            <a:pPr marL="0" lvl="1" indent="0">
              <a:lnSpc>
                <a:spcPct val="90000"/>
              </a:lnSpc>
              <a:spcBef>
                <a:spcPts val="400"/>
              </a:spcBef>
              <a:buFont typeface="Century Schoolbook" pitchFamily="18"/>
              <a:buChar char="-"/>
              <a:defRPr/>
            </a:pPr>
            <a:r>
              <a:rPr lang="pl-PL" sz="1600" dirty="0"/>
              <a:t>używa się jedynie falsyfikacji (procesu dedukcyjnego)</a:t>
            </a:r>
          </a:p>
          <a:p>
            <a:pPr marL="0" lvl="1" indent="0">
              <a:lnSpc>
                <a:spcPct val="90000"/>
              </a:lnSpc>
              <a:spcBef>
                <a:spcPts val="400"/>
              </a:spcBef>
              <a:buFont typeface="Century Schoolbook" pitchFamily="18"/>
              <a:buChar char="-"/>
              <a:defRPr/>
            </a:pPr>
            <a:endParaRPr lang="pl-PL" sz="1600" dirty="0"/>
          </a:p>
          <a:p>
            <a:pPr marL="0" lvl="1" indent="0">
              <a:lnSpc>
                <a:spcPct val="90000"/>
              </a:lnSpc>
              <a:spcBef>
                <a:spcPts val="400"/>
              </a:spcBef>
              <a:buFont typeface="Century Schoolbook" pitchFamily="18"/>
              <a:buChar char="-"/>
              <a:defRPr/>
            </a:pPr>
            <a:r>
              <a:rPr lang="pl-PL" sz="1600" dirty="0"/>
              <a:t>eliminuje się wszystkie teorie, aż zostanie tylko jedna niesfalsyfikowana</a:t>
            </a:r>
          </a:p>
          <a:p>
            <a:pPr marL="0" lvl="1" indent="0">
              <a:lnSpc>
                <a:spcPct val="90000"/>
              </a:lnSpc>
              <a:spcBef>
                <a:spcPts val="400"/>
              </a:spcBef>
              <a:buFont typeface="Century Schoolbook" pitchFamily="18"/>
              <a:buChar char="-"/>
              <a:defRPr/>
            </a:pPr>
            <a:endParaRPr lang="pl-PL" sz="1600" dirty="0"/>
          </a:p>
          <a:p>
            <a:pPr marL="0" lvl="1" indent="0">
              <a:lnSpc>
                <a:spcPct val="90000"/>
              </a:lnSpc>
              <a:spcBef>
                <a:spcPts val="400"/>
              </a:spcBef>
              <a:buFont typeface="Century Schoolbook" pitchFamily="18"/>
              <a:buChar char="-"/>
              <a:defRPr/>
            </a:pPr>
            <a:r>
              <a:rPr lang="pl-PL" sz="1600" dirty="0"/>
              <a:t>w logicznej rekonstrukcji nie ma miejsca na rozumowania indukcyjne</a:t>
            </a:r>
          </a:p>
          <a:p>
            <a:pPr lvl="1">
              <a:lnSpc>
                <a:spcPct val="90000"/>
              </a:lnSpc>
              <a:spcBef>
                <a:spcPts val="400"/>
              </a:spcBef>
              <a:buFont typeface="Wingdings 2" pitchFamily="18"/>
              <a:buNone/>
              <a:defRPr/>
            </a:pPr>
            <a:endParaRPr lang="pl-PL" sz="16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tekstu 1"/>
          <p:cNvSpPr>
            <a:spLocks noGrp="1"/>
          </p:cNvSpPr>
          <p:nvPr>
            <p:ph type="body" idx="4294967295"/>
          </p:nvPr>
        </p:nvSpPr>
        <p:spPr>
          <a:xfrm>
            <a:off x="282575" y="1004888"/>
            <a:ext cx="8002588" cy="3197225"/>
          </a:xfrm>
        </p:spPr>
        <p:txBody>
          <a:bodyPr>
            <a:spAutoFit/>
          </a:bodyPr>
          <a:lstStyle/>
          <a:p>
            <a:pPr marL="0" indent="0">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b="1">
                <a:solidFill>
                  <a:srgbClr val="000000"/>
                </a:solidFill>
                <a:ea typeface="Liberation Sans"/>
                <a:cs typeface="Liberation Sans"/>
              </a:rPr>
              <a:t>Idealny naukowiec powinien</a:t>
            </a:r>
            <a:r>
              <a:rPr lang="en-US" altLang="pl-PL" sz="1900" b="1">
                <a:solidFill>
                  <a:srgbClr val="000000"/>
                </a:solidFill>
                <a:ea typeface="Liberation Sans"/>
                <a:cs typeface="Liberation Sans"/>
              </a:rPr>
              <a:t>:</a:t>
            </a:r>
          </a:p>
          <a:p>
            <a:pPr marL="0" lvl="1" indent="0">
              <a:spcBef>
                <a:spcPts val="47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a:solidFill>
                  <a:srgbClr val="000000"/>
                </a:solidFill>
                <a:ea typeface="Liberation Sans"/>
                <a:cs typeface="Liberation Sans"/>
              </a:rPr>
              <a:t>Zaproponować wszystkie możliwe teorie</a:t>
            </a:r>
          </a:p>
          <a:p>
            <a:pPr marL="0" lvl="1" indent="0">
              <a:spcBef>
                <a:spcPts val="47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a:solidFill>
                  <a:srgbClr val="000000"/>
                </a:solidFill>
                <a:ea typeface="Liberation Sans"/>
                <a:cs typeface="Liberation Sans"/>
              </a:rPr>
              <a:t>Poddać je wszystkie testom w ten sposób, by została tylko jedna niesflasyfikowana</a:t>
            </a:r>
          </a:p>
          <a:p>
            <a:pPr marL="0" indent="0">
              <a:buClr>
                <a:srgbClr val="FE8637"/>
              </a:buClr>
              <a:buFont typeface="Wingdings" pitchFamily="2"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en-US" altLang="pl-PL" sz="1900">
              <a:solidFill>
                <a:srgbClr val="000000"/>
              </a:solidFill>
              <a:ea typeface="Liberation Sans"/>
              <a:cs typeface="Liberation Sans"/>
            </a:endParaRPr>
          </a:p>
          <a:p>
            <a:pPr marL="0" indent="0">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b="1">
                <a:solidFill>
                  <a:srgbClr val="000000"/>
                </a:solidFill>
                <a:ea typeface="Liberation Sans"/>
                <a:cs typeface="Liberation Sans"/>
              </a:rPr>
              <a:t>Rzeczywisty naukowiec powinien</a:t>
            </a:r>
            <a:r>
              <a:rPr lang="en-US" altLang="pl-PL" sz="1900" b="1">
                <a:solidFill>
                  <a:srgbClr val="000000"/>
                </a:solidFill>
                <a:ea typeface="Liberation Sans"/>
                <a:cs typeface="Liberation Sans"/>
              </a:rPr>
              <a:t>:</a:t>
            </a:r>
          </a:p>
          <a:p>
            <a:pPr marL="0" lvl="1" indent="0">
              <a:spcBef>
                <a:spcPts val="47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a:solidFill>
                  <a:srgbClr val="000000"/>
                </a:solidFill>
                <a:ea typeface="Liberation Sans"/>
                <a:cs typeface="Liberation Sans"/>
              </a:rPr>
              <a:t>Postulować jak najśmielsze hipotezy</a:t>
            </a:r>
          </a:p>
          <a:p>
            <a:pPr marL="0" lvl="1" indent="0">
              <a:spcBef>
                <a:spcPts val="47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a:solidFill>
                  <a:srgbClr val="000000"/>
                </a:solidFill>
                <a:ea typeface="Liberation Sans"/>
                <a:cs typeface="Liberation Sans"/>
              </a:rPr>
              <a:t>Poszukiwać falsyfikacji dla zaproponowanych hipotez</a:t>
            </a:r>
            <a:r>
              <a:rPr lang="en-US" altLang="pl-PL" sz="1900">
                <a:solidFill>
                  <a:srgbClr val="000000"/>
                </a:solidFill>
                <a:ea typeface="Liberation Sans"/>
                <a:cs typeface="Liberation Sans"/>
              </a:rPr>
              <a:t>.</a:t>
            </a:r>
          </a:p>
          <a:p>
            <a:pPr marL="0" lvl="1" indent="0">
              <a:spcBef>
                <a:spcPts val="475"/>
              </a:spcBef>
              <a:buClr>
                <a:srgbClr val="FE8637"/>
              </a:buClr>
              <a:tabLst>
                <a:tab pos="639763" algn="l"/>
                <a:tab pos="1554163" algn="l"/>
                <a:tab pos="2468563" algn="l"/>
                <a:tab pos="3382963" algn="l"/>
                <a:tab pos="4297363" algn="l"/>
                <a:tab pos="5211763" algn="l"/>
                <a:tab pos="6126163" algn="l"/>
                <a:tab pos="7040563" algn="l"/>
                <a:tab pos="7954963" algn="l"/>
                <a:tab pos="8869363" algn="l"/>
                <a:tab pos="9783763" algn="l"/>
              </a:tabLst>
            </a:pPr>
            <a:r>
              <a:rPr lang="pl-PL" altLang="pl-PL" sz="1900">
                <a:solidFill>
                  <a:srgbClr val="000000"/>
                </a:solidFill>
                <a:ea typeface="Liberation Sans"/>
                <a:cs typeface="Liberation Sans"/>
              </a:rPr>
              <a:t>Poddawać hipotezy jak najsurowszym testom</a:t>
            </a:r>
          </a:p>
        </p:txBody>
      </p:sp>
      <p:sp>
        <p:nvSpPr>
          <p:cNvPr id="3" name="Dowolny kształt 2"/>
          <p:cNvSpPr/>
          <p:nvPr/>
        </p:nvSpPr>
        <p:spPr>
          <a:xfrm>
            <a:off x="611188" y="122238"/>
            <a:ext cx="7345362" cy="4222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spAutoFit/>
          </a:bodyPr>
          <a:lstStyle/>
          <a:p>
            <a:pPr marL="272880" indent="-272880" algn="ctr" hangingPunct="0">
              <a:lnSpc>
                <a:spcPct val="90000"/>
              </a:lnSpc>
              <a:spcBef>
                <a:spcPts val="598"/>
              </a:spcBef>
              <a:spcAft>
                <a:spcPts val="0"/>
              </a:spcAft>
              <a:defRPr/>
            </a:pPr>
            <a:r>
              <a:rPr lang="pl-PL" sz="2400" dirty="0" err="1">
                <a:solidFill>
                  <a:srgbClr val="C00000"/>
                </a:solidFill>
                <a:latin typeface="Century Schoolbook" pitchFamily="18"/>
                <a:ea typeface="DejaVu Sans" pitchFamily="2"/>
                <a:cs typeface="Liberation Sans" pitchFamily="2"/>
              </a:rPr>
              <a:t>FALSYFIKACJONIZM</a:t>
            </a:r>
            <a:r>
              <a:rPr lang="pl-PL" sz="2400" dirty="0">
                <a:solidFill>
                  <a:srgbClr val="C00000"/>
                </a:solidFill>
                <a:latin typeface="Century Schoolbook" pitchFamily="18"/>
                <a:ea typeface="DejaVu Sans" pitchFamily="2"/>
                <a:cs typeface="Liberation Sans" pitchFamily="2"/>
              </a:rPr>
              <a:t>: OBRAZ NAUKI IDEALNEJ</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323850" y="188913"/>
            <a:ext cx="7467600" cy="490537"/>
          </a:xfrm>
        </p:spPr>
        <p:txBody>
          <a:bodyPr wrap="square">
            <a:spAutoFit/>
          </a:bodyPr>
          <a:lstStyle>
            <a:defPPr lvl="0">
              <a:buNone/>
            </a:defPPr>
            <a:lvl1pPr lvl="0">
              <a:buNone/>
            </a:lvl1pPr>
          </a:lstStyle>
          <a:p>
            <a:pPr algn="ctr">
              <a:defRPr/>
            </a:pPr>
            <a:r>
              <a:rPr lang="pl-PL" sz="2600" b="1" dirty="0">
                <a:solidFill>
                  <a:srgbClr val="C00000"/>
                </a:solidFill>
                <a:latin typeface="Arial" pitchFamily="18"/>
              </a:rPr>
              <a:t>Metoda śmiałych hipotez i refutacji</a:t>
            </a:r>
          </a:p>
        </p:txBody>
      </p:sp>
      <p:sp>
        <p:nvSpPr>
          <p:cNvPr id="3" name="Symbol zastępczy tekstu 2"/>
          <p:cNvSpPr txBox="1">
            <a:spLocks noGrp="1"/>
          </p:cNvSpPr>
          <p:nvPr>
            <p:ph type="body" idx="4294967295"/>
          </p:nvPr>
        </p:nvSpPr>
        <p:spPr>
          <a:xfrm>
            <a:off x="395288" y="1268413"/>
            <a:ext cx="7529512" cy="5062537"/>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342900" indent="-342900">
              <a:lnSpc>
                <a:spcPct val="90000"/>
              </a:lnSpc>
              <a:buClr>
                <a:schemeClr val="accent1"/>
              </a:buClr>
              <a:buFont typeface="+mj-lt"/>
              <a:buAutoNum type="alphaUcPeriod"/>
              <a:defRPr/>
            </a:pPr>
            <a:r>
              <a:rPr lang="pl-PL" sz="2000" b="1" dirty="0">
                <a:solidFill>
                  <a:schemeClr val="tx1"/>
                </a:solidFill>
                <a:latin typeface="+mn-lt"/>
              </a:rPr>
              <a:t>Naukowiec idealny</a:t>
            </a:r>
          </a:p>
          <a:p>
            <a:pPr marL="0" lvl="1" indent="0">
              <a:lnSpc>
                <a:spcPct val="90000"/>
              </a:lnSpc>
              <a:spcBef>
                <a:spcPts val="448"/>
              </a:spcBef>
              <a:buClr>
                <a:schemeClr val="accent1"/>
              </a:buClr>
              <a:buFont typeface="Wingdings 2" pitchFamily="18"/>
              <a:buNone/>
              <a:defRPr/>
            </a:pPr>
            <a:r>
              <a:rPr lang="pl-PL" sz="2000" dirty="0">
                <a:solidFill>
                  <a:schemeClr val="tx1"/>
                </a:solidFill>
                <a:latin typeface="+mn-lt"/>
              </a:rPr>
              <a:t>	</a:t>
            </a:r>
            <a:r>
              <a:rPr sz="2000" dirty="0">
                <a:solidFill>
                  <a:schemeClr val="tx1"/>
                </a:solidFill>
                <a:latin typeface="+mn-lt"/>
              </a:rPr>
              <a:t>(a) </a:t>
            </a:r>
            <a:r>
              <a:rPr lang="pl-PL" sz="2000" dirty="0">
                <a:solidFill>
                  <a:schemeClr val="tx1"/>
                </a:solidFill>
                <a:latin typeface="+mn-lt"/>
              </a:rPr>
              <a:t>przedstawia wszystkie teorie</a:t>
            </a:r>
            <a:endParaRPr sz="2000" dirty="0">
              <a:solidFill>
                <a:schemeClr val="tx1"/>
              </a:solidFill>
              <a:latin typeface="+mn-lt"/>
            </a:endParaRPr>
          </a:p>
          <a:p>
            <a:pPr marL="0" lvl="1" indent="0">
              <a:lnSpc>
                <a:spcPct val="90000"/>
              </a:lnSpc>
              <a:spcBef>
                <a:spcPts val="448"/>
              </a:spcBef>
              <a:buClr>
                <a:schemeClr val="accent1"/>
              </a:buClr>
              <a:buFont typeface="Wingdings 2" pitchFamily="18"/>
              <a:buNone/>
              <a:defRPr/>
            </a:pPr>
            <a:r>
              <a:rPr lang="pl-PL" sz="2000" dirty="0">
                <a:solidFill>
                  <a:schemeClr val="tx1"/>
                </a:solidFill>
                <a:latin typeface="+mn-lt"/>
              </a:rPr>
              <a:t>	</a:t>
            </a:r>
            <a:r>
              <a:rPr sz="2000" dirty="0">
                <a:solidFill>
                  <a:schemeClr val="tx1"/>
                </a:solidFill>
                <a:latin typeface="+mn-lt"/>
              </a:rPr>
              <a:t>(b) </a:t>
            </a:r>
            <a:r>
              <a:rPr lang="pl-PL" sz="2000" dirty="0">
                <a:solidFill>
                  <a:schemeClr val="tx1"/>
                </a:solidFill>
                <a:latin typeface="+mn-lt"/>
              </a:rPr>
              <a:t>falsyfikuje je jedna po drugiej (lub grupami)</a:t>
            </a:r>
          </a:p>
          <a:p>
            <a:pPr marL="342900" lvl="1" indent="-342900">
              <a:lnSpc>
                <a:spcPct val="90000"/>
              </a:lnSpc>
              <a:spcBef>
                <a:spcPts val="448"/>
              </a:spcBef>
              <a:buClr>
                <a:schemeClr val="accent1"/>
              </a:buClr>
              <a:buFont typeface="+mj-lt"/>
              <a:buAutoNum type="alphaUcPeriod"/>
              <a:defRPr/>
            </a:pPr>
            <a:endParaRPr lang="pl-PL" sz="2000" dirty="0">
              <a:solidFill>
                <a:schemeClr val="tx1"/>
              </a:solidFill>
              <a:latin typeface="+mn-lt"/>
            </a:endParaRPr>
          </a:p>
          <a:p>
            <a:pPr marL="990360" lvl="1" indent="-533160">
              <a:lnSpc>
                <a:spcPct val="90000"/>
              </a:lnSpc>
              <a:spcBef>
                <a:spcPts val="448"/>
              </a:spcBef>
              <a:buClr>
                <a:schemeClr val="accent1"/>
              </a:buClr>
              <a:buFont typeface="+mj-lt"/>
              <a:buAutoNum type="alphaUcPeriod"/>
              <a:defRPr/>
            </a:pPr>
            <a:endParaRPr sz="2000" dirty="0">
              <a:solidFill>
                <a:schemeClr val="tx1"/>
              </a:solidFill>
              <a:latin typeface="+mn-lt"/>
            </a:endParaRPr>
          </a:p>
          <a:p>
            <a:pPr marL="342900" indent="-342900">
              <a:lnSpc>
                <a:spcPct val="90000"/>
              </a:lnSpc>
              <a:buClr>
                <a:schemeClr val="accent1"/>
              </a:buClr>
              <a:buFont typeface="+mj-lt"/>
              <a:buAutoNum type="alphaUcPeriod"/>
              <a:defRPr/>
            </a:pPr>
            <a:r>
              <a:rPr lang="pl-PL" sz="2000" b="1" dirty="0">
                <a:solidFill>
                  <a:schemeClr val="tx1"/>
                </a:solidFill>
                <a:latin typeface="+mn-lt"/>
              </a:rPr>
              <a:t>Rzeczywisty naukowiec powinien</a:t>
            </a:r>
          </a:p>
          <a:p>
            <a:pPr marL="0" lvl="1" indent="0">
              <a:lnSpc>
                <a:spcPct val="90000"/>
              </a:lnSpc>
              <a:spcBef>
                <a:spcPts val="448"/>
              </a:spcBef>
              <a:buClr>
                <a:schemeClr val="accent1"/>
              </a:buClr>
              <a:buFont typeface="Wingdings 2" pitchFamily="18"/>
              <a:buNone/>
              <a:tabLst>
                <a:tab pos="363538" algn="l"/>
                <a:tab pos="812800" algn="l"/>
                <a:tab pos="1262063" algn="l"/>
                <a:tab pos="2665413" algn="l"/>
                <a:tab pos="3579813" algn="l"/>
                <a:tab pos="4494213" algn="l"/>
                <a:tab pos="5408613" algn="l"/>
                <a:tab pos="6323013" algn="l"/>
                <a:tab pos="7237413" algn="l"/>
                <a:tab pos="8151813" algn="l"/>
                <a:tab pos="9066213" algn="l"/>
              </a:tabLst>
              <a:defRPr/>
            </a:pPr>
            <a:r>
              <a:rPr lang="pl-PL" sz="2000" dirty="0">
                <a:solidFill>
                  <a:schemeClr val="tx1"/>
                </a:solidFill>
                <a:latin typeface="+mn-lt"/>
              </a:rPr>
              <a:t>	</a:t>
            </a:r>
            <a:r>
              <a:rPr sz="2000" dirty="0">
                <a:solidFill>
                  <a:schemeClr val="tx1"/>
                </a:solidFill>
                <a:latin typeface="+mn-lt"/>
              </a:rPr>
              <a:t>(a) 	</a:t>
            </a:r>
            <a:r>
              <a:rPr lang="pl-PL" sz="2000" dirty="0">
                <a:solidFill>
                  <a:schemeClr val="tx1"/>
                </a:solidFill>
                <a:latin typeface="+mn-lt"/>
              </a:rPr>
              <a:t>proponować łatwe do sfalsyfikowania śmiałe hipotezy</a:t>
            </a:r>
          </a:p>
          <a:p>
            <a:pPr marL="0" lvl="1" indent="0">
              <a:lnSpc>
                <a:spcPct val="90000"/>
              </a:lnSpc>
              <a:spcBef>
                <a:spcPts val="448"/>
              </a:spcBef>
              <a:buClr>
                <a:schemeClr val="accent1"/>
              </a:buClr>
              <a:buFont typeface="Wingdings 2" pitchFamily="18"/>
              <a:buNone/>
              <a:tabLst>
                <a:tab pos="363538" algn="l"/>
                <a:tab pos="812800" algn="l"/>
                <a:tab pos="1262063" algn="l"/>
                <a:tab pos="2665413" algn="l"/>
                <a:tab pos="3579813" algn="l"/>
                <a:tab pos="4494213" algn="l"/>
                <a:tab pos="5408613" algn="l"/>
                <a:tab pos="6323013" algn="l"/>
                <a:tab pos="7237413" algn="l"/>
                <a:tab pos="8151813" algn="l"/>
                <a:tab pos="9066213" algn="l"/>
              </a:tabLst>
              <a:defRPr/>
            </a:pPr>
            <a:r>
              <a:rPr lang="pl-PL" sz="2000" dirty="0">
                <a:solidFill>
                  <a:schemeClr val="tx1"/>
                </a:solidFill>
                <a:latin typeface="+mn-lt"/>
              </a:rPr>
              <a:t>	</a:t>
            </a:r>
            <a:r>
              <a:rPr sz="2000" dirty="0">
                <a:solidFill>
                  <a:schemeClr val="tx1"/>
                </a:solidFill>
                <a:latin typeface="+mn-lt"/>
              </a:rPr>
              <a:t>(b) 	</a:t>
            </a:r>
            <a:r>
              <a:rPr lang="pl-PL" sz="2000" dirty="0">
                <a:solidFill>
                  <a:schemeClr val="tx1"/>
                </a:solidFill>
                <a:latin typeface="+mn-lt"/>
              </a:rPr>
              <a:t>testować je za pomocą surowych testów</a:t>
            </a:r>
          </a:p>
          <a:p>
            <a:pPr marL="890461" lvl="4" indent="-342900">
              <a:lnSpc>
                <a:spcPct val="90000"/>
              </a:lnSpc>
              <a:spcBef>
                <a:spcPts val="448"/>
              </a:spcBef>
              <a:buClr>
                <a:schemeClr val="accent1"/>
              </a:buClr>
              <a:buFont typeface="+mj-lt"/>
              <a:buAutoNum type="alphaUcPeriod"/>
              <a:tabLst>
                <a:tab pos="457200" algn="l"/>
                <a:tab pos="1371599" algn="l"/>
                <a:tab pos="2286000" algn="l"/>
                <a:tab pos="3200400" algn="l"/>
                <a:tab pos="4114800" algn="l"/>
                <a:tab pos="5029200" algn="l"/>
                <a:tab pos="5943600" algn="l"/>
                <a:tab pos="6858000" algn="l"/>
                <a:tab pos="7772400" algn="l"/>
                <a:tab pos="8686800" algn="l"/>
              </a:tabLst>
              <a:defRPr/>
            </a:pPr>
            <a:endParaRPr lang="pl-PL" sz="2000" dirty="0">
              <a:solidFill>
                <a:schemeClr val="tx1"/>
              </a:solidFill>
              <a:latin typeface="+mn-lt"/>
            </a:endParaRPr>
          </a:p>
          <a:p>
            <a:pPr marL="812800" lvl="4" indent="-266700">
              <a:lnSpc>
                <a:spcPct val="90000"/>
              </a:lnSpc>
              <a:spcBef>
                <a:spcPts val="448"/>
              </a:spcBef>
              <a:buClr>
                <a:schemeClr val="accent1"/>
              </a:buClr>
              <a:buFont typeface="Wingdings 2" pitchFamily="18"/>
              <a:buNone/>
              <a:tabLst>
                <a:tab pos="1349375" algn="l"/>
                <a:tab pos="1828800" algn="l"/>
                <a:tab pos="2741613" algn="l"/>
                <a:tab pos="3657600" algn="l"/>
                <a:tab pos="4572000" algn="l"/>
                <a:tab pos="5484813" algn="l"/>
                <a:tab pos="6399213" algn="l"/>
                <a:tab pos="7315200" algn="l"/>
                <a:tab pos="8229600" algn="l"/>
                <a:tab pos="9144000" algn="l"/>
              </a:tabLst>
              <a:defRPr/>
            </a:pPr>
            <a:r>
              <a:rPr lang="pl-PL" sz="2000" dirty="0">
                <a:solidFill>
                  <a:schemeClr val="tx1"/>
                </a:solidFill>
                <a:latin typeface="+mn-lt"/>
              </a:rPr>
              <a:t>	</a:t>
            </a:r>
            <a:r>
              <a:rPr sz="2000" dirty="0">
                <a:solidFill>
                  <a:schemeClr val="tx1"/>
                </a:solidFill>
                <a:latin typeface="+mn-lt"/>
              </a:rPr>
              <a:t>(b1) </a:t>
            </a:r>
            <a:r>
              <a:rPr lang="pl-PL" sz="2000" dirty="0">
                <a:solidFill>
                  <a:schemeClr val="tx1"/>
                </a:solidFill>
                <a:latin typeface="+mn-lt"/>
              </a:rPr>
              <a:t>niepowodzenie w falsyfikacji hipotezy: hipoteza 	wymaga dalszych prób sfalsyfikowania (stopień 		koroboracji   – to, na ile teoria nie poddała się 		surowym testom)</a:t>
            </a:r>
          </a:p>
          <a:p>
            <a:pPr marL="1349375" lvl="2" indent="-1349375">
              <a:lnSpc>
                <a:spcPct val="90000"/>
              </a:lnSpc>
              <a:spcBef>
                <a:spcPts val="448"/>
              </a:spcBef>
              <a:buClr>
                <a:schemeClr val="accent1"/>
              </a:buClr>
              <a:buFont typeface="Wingdings" pitchFamily="2"/>
              <a:buNone/>
              <a:tabLst>
                <a:tab pos="812800" algn="l"/>
                <a:tab pos="1828800" algn="l"/>
                <a:tab pos="2741613" algn="l"/>
                <a:tab pos="3657600" algn="l"/>
                <a:tab pos="4572000" algn="l"/>
                <a:tab pos="5484813" algn="l"/>
                <a:tab pos="6399213" algn="l"/>
                <a:tab pos="7315200" algn="l"/>
                <a:tab pos="8229600" algn="l"/>
                <a:tab pos="9144000" algn="l"/>
              </a:tabLst>
              <a:defRPr/>
            </a:pPr>
            <a:r>
              <a:rPr lang="pl-PL" sz="2000" dirty="0">
                <a:solidFill>
                  <a:schemeClr val="tx1"/>
                </a:solidFill>
                <a:latin typeface="+mn-lt"/>
              </a:rPr>
              <a:t>	</a:t>
            </a:r>
            <a:r>
              <a:rPr sz="2000" dirty="0">
                <a:solidFill>
                  <a:schemeClr val="tx1"/>
                </a:solidFill>
                <a:latin typeface="+mn-lt"/>
              </a:rPr>
              <a:t>(b2) </a:t>
            </a:r>
            <a:r>
              <a:rPr lang="pl-PL" sz="2000" dirty="0">
                <a:solidFill>
                  <a:schemeClr val="tx1"/>
                </a:solidFill>
                <a:latin typeface="+mn-lt"/>
              </a:rPr>
              <a:t>powodzenie przy falsyfikacji hipotezy – teorie należy odrzucić, ale </a:t>
            </a:r>
            <a:r>
              <a:rPr lang="pl-PL" sz="2000" i="1" dirty="0">
                <a:solidFill>
                  <a:schemeClr val="tx1"/>
                </a:solidFill>
                <a:latin typeface="+mn-lt"/>
              </a:rPr>
              <a:t>tylko jeśli</a:t>
            </a:r>
            <a:r>
              <a:rPr lang="pl-PL" sz="2000" dirty="0">
                <a:solidFill>
                  <a:schemeClr val="tx1"/>
                </a:solidFill>
                <a:latin typeface="+mn-lt"/>
              </a:rPr>
              <a:t> mamy inną, którą możemy zastąpić tę odrzucaną</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noGrp="1"/>
          </p:cNvSpPr>
          <p:nvPr>
            <p:ph type="title" idx="4294967295"/>
          </p:nvPr>
        </p:nvSpPr>
        <p:spPr>
          <a:xfrm>
            <a:off x="468313" y="138113"/>
            <a:ext cx="7467600" cy="554037"/>
          </a:xfrm>
        </p:spPr>
        <p:txBody>
          <a:bodyPr wrap="square">
            <a:spAutoFit/>
          </a:bodyPr>
          <a:lstStyle>
            <a:defPPr lvl="0">
              <a:buNone/>
            </a:defPPr>
            <a:lvl1pPr lvl="0">
              <a:buNone/>
            </a:lvl1pPr>
          </a:lstStyle>
          <a:p>
            <a:pPr algn="ctr">
              <a:defRPr/>
            </a:pPr>
            <a:r>
              <a:rPr lang="pl-PL" b="1" dirty="0">
                <a:solidFill>
                  <a:schemeClr val="accent1"/>
                </a:solidFill>
                <a:latin typeface="Arial" pitchFamily="18"/>
              </a:rPr>
              <a:t>Struktura </a:t>
            </a:r>
            <a:r>
              <a:rPr lang="pl-PL" b="1" dirty="0" err="1">
                <a:solidFill>
                  <a:schemeClr val="accent1"/>
                </a:solidFill>
                <a:latin typeface="Arial" pitchFamily="18"/>
              </a:rPr>
              <a:t>falsyfikacjonizmu</a:t>
            </a:r>
            <a:endParaRPr lang="pl-PL" b="1" dirty="0">
              <a:solidFill>
                <a:schemeClr val="accent1"/>
              </a:solidFill>
              <a:latin typeface="Arial" pitchFamily="18"/>
            </a:endParaRPr>
          </a:p>
        </p:txBody>
      </p:sp>
      <p:sp>
        <p:nvSpPr>
          <p:cNvPr id="3" name="Symbol zastępczy tekstu 2"/>
          <p:cNvSpPr txBox="1">
            <a:spLocks noGrp="1"/>
          </p:cNvSpPr>
          <p:nvPr>
            <p:ph type="body" idx="4294967295"/>
          </p:nvPr>
        </p:nvSpPr>
        <p:spPr>
          <a:xfrm>
            <a:off x="323850" y="981075"/>
            <a:ext cx="8362950" cy="5024438"/>
          </a:xfrm>
        </p:spPr>
        <p:txBody>
          <a:bodyPr>
            <a:spAutoFit/>
          </a:bodyPr>
          <a:lstStyle>
            <a:defPPr marL="272880" marR="0" lvl="0" indent="-272880" algn="l" rtl="0" hangingPunct="0">
              <a:lnSpc>
                <a:spcPct val="100000"/>
              </a:lnSpc>
              <a:spcBef>
                <a:spcPts val="598"/>
              </a:spcBef>
              <a:spcAft>
                <a:spcPts val="0"/>
              </a:spcAft>
              <a:buClr>
                <a:srgbClr val="FE8637"/>
              </a:buClr>
              <a:buSzPct val="70000"/>
              <a:buFont typeface="Wingdings" pitchFamily="2"/>
              <a:buNone/>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defPPr>
            <a:lvl1pPr marL="272880" marR="0" lvl="0" indent="-272880" algn="l" rtl="0" hangingPunct="0">
              <a:lnSpc>
                <a:spcPct val="100000"/>
              </a:lnSpc>
              <a:spcBef>
                <a:spcPts val="598"/>
              </a:spcBef>
              <a:spcAft>
                <a:spcPts val="0"/>
              </a:spcAft>
              <a:buClr>
                <a:srgbClr val="FE8637"/>
              </a:buClr>
              <a:buSzPct val="7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1pPr>
            <a:lvl2pPr marL="639720" marR="0" lvl="1" indent="-273240" algn="l" rtl="0" hangingPunct="0">
              <a:lnSpc>
                <a:spcPct val="100000"/>
              </a:lnSpc>
              <a:spcBef>
                <a:spcPts val="524"/>
              </a:spcBef>
              <a:spcAft>
                <a:spcPts val="0"/>
              </a:spcAft>
              <a:buClr>
                <a:srgbClr val="FE8637"/>
              </a:buClr>
              <a:buSzPct val="80000"/>
              <a:buFont typeface="Wingdings 2" pitchFamily="18"/>
              <a:buChar char=""/>
              <a:tabLst>
                <a:tab pos="274320" algn="l"/>
                <a:tab pos="1188719" algn="l"/>
                <a:tab pos="2103120" algn="l"/>
                <a:tab pos="3017520" algn="l"/>
                <a:tab pos="3931920" algn="l"/>
                <a:tab pos="4846320" algn="l"/>
                <a:tab pos="5760720" algn="l"/>
                <a:tab pos="6675119" algn="l"/>
                <a:tab pos="7589519" algn="l"/>
                <a:tab pos="8503920" algn="l"/>
                <a:tab pos="9418320" algn="l"/>
              </a:tabLst>
              <a:defRPr lang="en-US" sz="2100" b="0" i="0" u="none" strike="noStrike" kern="1200" baseline="0">
                <a:ln>
                  <a:noFill/>
                </a:ln>
                <a:solidFill>
                  <a:srgbClr val="000000"/>
                </a:solidFill>
                <a:latin typeface="Century Schoolbook" pitchFamily="18"/>
                <a:ea typeface="Liberation Sans" pitchFamily="2"/>
                <a:cs typeface="Liberation Sans" pitchFamily="2"/>
              </a:defRPr>
            </a:lvl2pPr>
            <a:lvl3pPr marL="914399" marR="0" lvl="2" indent="-182880" algn="l" rtl="0" hangingPunct="0">
              <a:lnSpc>
                <a:spcPct val="100000"/>
              </a:lnSpc>
              <a:spcBef>
                <a:spcPts val="598"/>
              </a:spcBef>
              <a:spcAft>
                <a:spcPts val="0"/>
              </a:spcAft>
              <a:buClr>
                <a:srgbClr val="E0752F"/>
              </a:buClr>
              <a:buSzPct val="60000"/>
              <a:buFont typeface="Wingdings" pitchFamily="2"/>
              <a:buChar char=""/>
              <a:tabLst>
                <a:tab pos="914400" algn="l"/>
                <a:tab pos="1828800" algn="l"/>
                <a:tab pos="2743199" algn="l"/>
                <a:tab pos="3657600" algn="l"/>
                <a:tab pos="4572000" algn="l"/>
                <a:tab pos="5486399" algn="l"/>
                <a:tab pos="6400799" algn="l"/>
                <a:tab pos="7315200" algn="l"/>
                <a:tab pos="8229600" algn="l"/>
                <a:tab pos="9144000" algn="l"/>
              </a:tabLst>
              <a:defRPr lang="en-US" sz="2400" b="0" i="0" u="none" strike="noStrike" kern="1200" baseline="0">
                <a:ln>
                  <a:noFill/>
                </a:ln>
                <a:solidFill>
                  <a:srgbClr val="000000"/>
                </a:solidFill>
                <a:latin typeface="Century Schoolbook" pitchFamily="18"/>
                <a:ea typeface="Liberation Sans" pitchFamily="2"/>
                <a:cs typeface="Liberation Sans" pitchFamily="2"/>
              </a:defRPr>
            </a:lvl3pPr>
            <a:lvl4pPr marL="1187280" marR="0" lvl="3" indent="-182520" algn="l" rtl="0" hangingPunct="0">
              <a:lnSpc>
                <a:spcPct val="100000"/>
              </a:lnSpc>
              <a:spcBef>
                <a:spcPts val="499"/>
              </a:spcBef>
              <a:spcAft>
                <a:spcPts val="0"/>
              </a:spcAft>
              <a:buClr>
                <a:srgbClr val="FEC3AE"/>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Lst>
              <a:defRPr lang="en-US" sz="2000" b="0" i="0" u="none" strike="noStrike" kern="1200" baseline="0">
                <a:ln>
                  <a:noFill/>
                </a:ln>
                <a:solidFill>
                  <a:srgbClr val="000000"/>
                </a:solidFill>
                <a:latin typeface="Century Schoolbook" pitchFamily="18"/>
                <a:ea typeface="Liberation Sans" pitchFamily="2"/>
                <a:cs typeface="Liberation Sans" pitchFamily="2"/>
              </a:defRPr>
            </a:lvl4pPr>
            <a:lvl5pPr marL="1461960" marR="0" lvl="4"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5pPr>
            <a:lvl6pPr marL="1461960" marR="0" lvl="5"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6pPr>
            <a:lvl7pPr marL="1461960" marR="0" lvl="6"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7pPr>
            <a:lvl8pPr marL="1461960" marR="0" lvl="7"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8pPr>
            <a:lvl9pPr marL="1461960" marR="0" lvl="8" indent="-182520" algn="l" rtl="0" hangingPunct="0">
              <a:lnSpc>
                <a:spcPct val="100000"/>
              </a:lnSpc>
              <a:spcBef>
                <a:spcPts val="400"/>
              </a:spcBef>
              <a:spcAft>
                <a:spcPts val="0"/>
              </a:spcAft>
              <a:buClr>
                <a:srgbClr val="BDCAE9"/>
              </a:buClr>
              <a:buSzPct val="68000"/>
              <a:buFont typeface="Wingdings 2" pitchFamily="18"/>
              <a:buChar char=""/>
              <a:tabLst>
                <a:tab pos="366480" algn="l"/>
                <a:tab pos="1280880" algn="l"/>
                <a:tab pos="2195280" algn="l"/>
                <a:tab pos="3109679" algn="l"/>
                <a:tab pos="4024079" algn="l"/>
                <a:tab pos="4938479" algn="l"/>
                <a:tab pos="5852880" algn="l"/>
                <a:tab pos="6767279" algn="l"/>
                <a:tab pos="7681680" algn="l"/>
                <a:tab pos="8596080" algn="l"/>
              </a:tabLst>
              <a:defRPr lang="en-US" sz="1600" b="0" i="0" u="none" strike="noStrike" kern="1200" baseline="0">
                <a:ln>
                  <a:noFill/>
                </a:ln>
                <a:solidFill>
                  <a:srgbClr val="000000"/>
                </a:solidFill>
                <a:latin typeface="Century Schoolbook" pitchFamily="18"/>
                <a:ea typeface="Liberation Sans" pitchFamily="2"/>
                <a:cs typeface="Liberation Sans" pitchFamily="2"/>
              </a:defRPr>
            </a:lvl9pPr>
          </a:lstStyle>
          <a:p>
            <a:pPr marL="0" indent="0">
              <a:lnSpc>
                <a:spcPct val="80000"/>
              </a:lnSpc>
              <a:defRPr/>
            </a:pPr>
            <a:r>
              <a:rPr lang="pl-PL" sz="1800" dirty="0"/>
              <a:t>Idealny naukowiec, który w idealnych warunkach przeprowadza test, odrzuca teorię, jeśli test świadczy przeciwko niej.</a:t>
            </a:r>
          </a:p>
          <a:p>
            <a:pPr marL="0" indent="0">
              <a:lnSpc>
                <a:spcPct val="80000"/>
              </a:lnSpc>
              <a:defRPr/>
            </a:pPr>
            <a:endParaRPr lang="pl-PL" sz="1800" dirty="0"/>
          </a:p>
          <a:p>
            <a:pPr marL="0" indent="0">
              <a:lnSpc>
                <a:spcPct val="80000"/>
              </a:lnSpc>
              <a:defRPr/>
            </a:pPr>
            <a:r>
              <a:rPr lang="pl-PL" sz="1800" dirty="0"/>
              <a:t>Rzeczywisty naukowiec nie może jednak zbyt szybko odrzucić hipotezy ponieważ:</a:t>
            </a:r>
          </a:p>
          <a:p>
            <a:pPr marL="0" lvl="1" indent="0">
              <a:lnSpc>
                <a:spcPct val="80000"/>
              </a:lnSpc>
              <a:spcBef>
                <a:spcPts val="374"/>
              </a:spcBef>
              <a:defRPr/>
            </a:pPr>
            <a:r>
              <a:rPr lang="pl-PL" sz="1500" dirty="0"/>
              <a:t>negatywny wynik testu może nie być powtarzalny</a:t>
            </a:r>
            <a:r>
              <a:rPr sz="1500" dirty="0"/>
              <a:t>, </a:t>
            </a:r>
            <a:r>
              <a:rPr lang="pl-PL" sz="1500" dirty="0"/>
              <a:t>mógł być przypadkowy ze względu na przykład na działanie przyrządów (por. problem hipotez pomocniczych)</a:t>
            </a:r>
          </a:p>
          <a:p>
            <a:pPr marL="0" lvl="1" indent="0">
              <a:lnSpc>
                <a:spcPct val="80000"/>
              </a:lnSpc>
              <a:spcBef>
                <a:spcPts val="374"/>
              </a:spcBef>
              <a:defRPr/>
            </a:pPr>
            <a:r>
              <a:rPr lang="pl-PL" sz="1500" dirty="0"/>
              <a:t>rzeczywisty naukowiec nie może odrzucać teorii, jeśli nie ma czym jej zastąpić</a:t>
            </a:r>
          </a:p>
          <a:p>
            <a:pPr marL="0" lvl="1" indent="0">
              <a:lnSpc>
                <a:spcPct val="80000"/>
              </a:lnSpc>
              <a:spcBef>
                <a:spcPts val="374"/>
              </a:spcBef>
              <a:defRPr/>
            </a:pPr>
            <a:endParaRPr lang="pl-PL" sz="1500" dirty="0"/>
          </a:p>
          <a:p>
            <a:pPr marL="0" lvl="1" indent="0">
              <a:lnSpc>
                <a:spcPct val="80000"/>
              </a:lnSpc>
              <a:spcBef>
                <a:spcPts val="374"/>
              </a:spcBef>
              <a:buFont typeface="Wingdings 2" pitchFamily="18"/>
              <a:buNone/>
              <a:defRPr/>
            </a:pPr>
            <a:endParaRPr lang="pl-PL" sz="1500" dirty="0"/>
          </a:p>
          <a:p>
            <a:pPr marL="0" lvl="1" indent="0">
              <a:lnSpc>
                <a:spcPct val="80000"/>
              </a:lnSpc>
              <a:spcBef>
                <a:spcPts val="374"/>
              </a:spcBef>
              <a:buFont typeface="Wingdings 2" pitchFamily="18"/>
              <a:buNone/>
              <a:defRPr/>
            </a:pPr>
            <a:r>
              <a:rPr lang="pl-PL" sz="1800" dirty="0"/>
              <a:t>Tak więc:</a:t>
            </a:r>
          </a:p>
          <a:p>
            <a:pPr marL="0" lvl="1" indent="0">
              <a:lnSpc>
                <a:spcPct val="80000"/>
              </a:lnSpc>
              <a:spcBef>
                <a:spcPts val="374"/>
              </a:spcBef>
              <a:defRPr/>
            </a:pPr>
            <a:r>
              <a:rPr lang="pl-PL" sz="1500" dirty="0"/>
              <a:t>Teoria T zostaje sfalsyfikowana wtedy tylko wtedy gdy odkryjemy powtarzalny test, który jest niespójny z T</a:t>
            </a:r>
          </a:p>
          <a:p>
            <a:pPr marL="0" lvl="1" indent="0">
              <a:lnSpc>
                <a:spcPct val="80000"/>
              </a:lnSpc>
              <a:spcBef>
                <a:spcPts val="374"/>
              </a:spcBef>
              <a:defRPr/>
            </a:pPr>
            <a:r>
              <a:rPr lang="pl-PL" sz="1500" dirty="0"/>
              <a:t>Teoria T powinna zostać odrzucona wtedy i tylko wtedy gdy istnieje teoria T’, która ma większy stopień „podobieństwa do prawdy</a:t>
            </a:r>
            <a:r>
              <a:rPr lang="pl-PL" sz="1500" dirty="0">
                <a:latin typeface="Arial" pitchFamily="2"/>
              </a:rPr>
              <a:t>*</a:t>
            </a:r>
            <a:r>
              <a:rPr lang="pl-PL" sz="1500" dirty="0"/>
              <a:t>”</a:t>
            </a:r>
          </a:p>
          <a:p>
            <a:pPr marL="0" lvl="1" indent="0">
              <a:lnSpc>
                <a:spcPct val="80000"/>
              </a:lnSpc>
              <a:spcBef>
                <a:spcPts val="374"/>
              </a:spcBef>
              <a:defRPr/>
            </a:pPr>
            <a:endParaRPr lang="pl-PL" sz="1500" dirty="0"/>
          </a:p>
          <a:p>
            <a:pPr marL="0" indent="0">
              <a:lnSpc>
                <a:spcPct val="80000"/>
              </a:lnSpc>
              <a:buFont typeface="Wingdings" pitchFamily="2"/>
              <a:buNone/>
              <a:defRPr/>
            </a:pPr>
            <a:endParaRPr lang="pl-PL" sz="1500" dirty="0"/>
          </a:p>
          <a:p>
            <a:pPr marL="0" indent="0">
              <a:lnSpc>
                <a:spcPct val="80000"/>
              </a:lnSpc>
              <a:buFont typeface="Wingdings" pitchFamily="2"/>
              <a:buNone/>
              <a:defRPr/>
            </a:pPr>
            <a:endParaRPr lang="pl-PL" sz="1800" dirty="0">
              <a:latin typeface="Arial" pitchFamily="2"/>
            </a:endParaRPr>
          </a:p>
          <a:p>
            <a:pPr marL="812520" indent="-812520">
              <a:lnSpc>
                <a:spcPct val="80000"/>
              </a:lnSpc>
              <a:buFont typeface="Wingdings" pitchFamily="2"/>
              <a:buNone/>
              <a:tabLst>
                <a:tab pos="812520" algn="l"/>
                <a:tab pos="914040" algn="l"/>
                <a:tab pos="1828439" algn="l"/>
                <a:tab pos="2742839" algn="l"/>
                <a:tab pos="3657240" algn="l"/>
                <a:tab pos="4571640" algn="l"/>
                <a:tab pos="5486040" algn="l"/>
                <a:tab pos="6400440" algn="l"/>
                <a:tab pos="7314839" algn="l"/>
                <a:tab pos="8229240" algn="l"/>
                <a:tab pos="9143640" algn="l"/>
                <a:tab pos="10058040" algn="l"/>
              </a:tabLst>
              <a:defRPr/>
            </a:pPr>
            <a:r>
              <a:rPr lang="pl-PL" sz="1500" dirty="0">
                <a:latin typeface="Arial" pitchFamily="2"/>
              </a:rPr>
              <a:t>	</a:t>
            </a:r>
            <a:r>
              <a:rPr lang="pl-PL" sz="1500" dirty="0"/>
              <a:t>*”Podobieństwo do prawdy” jest terminem technicznym. Intuicyjnie mierzy prawdziwe i fałszywe konsekwencje teorii. T1 jest bardziej podobna do prawdy niż T2, jeśli T1 ma więcej prawdziwych konsekwencji niż T2 oraz mniej fałszywych konsekwencji.</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ykusz">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Wykusz">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dlewnia metali">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12976</TotalTime>
  <Words>2592</Words>
  <Application>Microsoft Office PowerPoint</Application>
  <PresentationFormat>Pokaz na ekranie (4:3)</PresentationFormat>
  <Paragraphs>353</Paragraphs>
  <Slides>37</Slides>
  <Notes>35</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37</vt:i4>
      </vt:variant>
    </vt:vector>
  </HeadingPairs>
  <TitlesOfParts>
    <vt:vector size="48" baseType="lpstr">
      <vt:lpstr>Arial</vt:lpstr>
      <vt:lpstr>Calibri</vt:lpstr>
      <vt:lpstr>Century Schoolbook</vt:lpstr>
      <vt:lpstr>DejaVu Sans</vt:lpstr>
      <vt:lpstr>Liberation Sans</vt:lpstr>
      <vt:lpstr>Liberation Serif</vt:lpstr>
      <vt:lpstr>Symbol</vt:lpstr>
      <vt:lpstr>Times New Roman</vt:lpstr>
      <vt:lpstr>Wingdings</vt:lpstr>
      <vt:lpstr>Wingdings 2</vt:lpstr>
      <vt:lpstr>Wykusz</vt:lpstr>
      <vt:lpstr>EPISTEMOLOGIA lato 2016/2017</vt:lpstr>
      <vt:lpstr>Indukcjonizm vs. Falsyfikacjonizm: istota sporu</vt:lpstr>
      <vt:lpstr>Falsyfikacjonistyczne podejście do indukcji</vt:lpstr>
      <vt:lpstr>Wiedza naukowa, indukcja i dedukcja</vt:lpstr>
      <vt:lpstr>Wiedza naukowa, indukcja i dedukcja</vt:lpstr>
      <vt:lpstr>Indukcjonizm a falsyfikacjonizm: obraz nauki idealnej</vt:lpstr>
      <vt:lpstr>Prezentacja programu PowerPoint</vt:lpstr>
      <vt:lpstr>Metoda śmiałych hipotez i refutacji</vt:lpstr>
      <vt:lpstr>Struktura falsyfikacjonizmu</vt:lpstr>
      <vt:lpstr>Metoda śmiałych hipotez i refutacji:  status niesflasyfikowanych hipotez</vt:lpstr>
      <vt:lpstr>Status niesflasyfikowanych hipotez: koroboracja</vt:lpstr>
      <vt:lpstr>Koroboracja a konfirmacja</vt:lpstr>
      <vt:lpstr>Prezentacja programu PowerPoint</vt:lpstr>
      <vt:lpstr>Falsyfikacjonizm w skrócie</vt:lpstr>
      <vt:lpstr>Problem demarkacji</vt:lpstr>
      <vt:lpstr>Prezentacja programu PowerPoint</vt:lpstr>
      <vt:lpstr>Falsyfikowalność jako dyrektywa metodologiczna 1 </vt:lpstr>
      <vt:lpstr>Falsyfikowalność jako dyrektywa metodologiczna 2</vt:lpstr>
      <vt:lpstr>Falsyfikowalność jako dyrektywa metodologiczna 3</vt:lpstr>
      <vt:lpstr>Rozwój nauki</vt:lpstr>
      <vt:lpstr>Na czym polega rozwój nauki? </vt:lpstr>
      <vt:lpstr>Zalety metodologii Poppera</vt:lpstr>
      <vt:lpstr>Niektóre problemy z Popperowską wizją nauki</vt:lpstr>
      <vt:lpstr>Odpowiedź falsyfikacjonizmu na problem indukcji 1</vt:lpstr>
      <vt:lpstr>Odpowiedź falsyfikacjonizmu na  problem indukcji 2</vt:lpstr>
      <vt:lpstr>Prezentacja programu PowerPoint</vt:lpstr>
      <vt:lpstr>Prezentacja programu PowerPoint</vt:lpstr>
      <vt:lpstr>Dylemat postawiony przez Salmona</vt:lpstr>
      <vt:lpstr>Salmon o racjonalności wyboru teorii</vt:lpstr>
      <vt:lpstr>Problemy falsyfikacjonizmu</vt:lpstr>
      <vt:lpstr>Problem hipotez pomocniczych</vt:lpstr>
      <vt:lpstr>Problem hipotez pomocniczych</vt:lpstr>
      <vt:lpstr>Problem hipotez pomocniczych</vt:lpstr>
      <vt:lpstr>Problemy falsyfikacjonizmu</vt:lpstr>
      <vt:lpstr>Czy należy w ogóle odrzucać  sfalsyfikowane hipotezy?</vt:lpstr>
      <vt:lpstr>Problemy falsyfikacjonizmu</vt:lpstr>
      <vt:lpstr>Charakter praw natury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JoK</dc:creator>
  <cp:lastModifiedBy>Katarzyna Kuś</cp:lastModifiedBy>
  <cp:revision>494</cp:revision>
  <cp:lastPrinted>2014-03-14T08:33:24Z</cp:lastPrinted>
  <dcterms:created xsi:type="dcterms:W3CDTF">2009-04-01T11:40:49Z</dcterms:created>
  <dcterms:modified xsi:type="dcterms:W3CDTF">2017-04-03T10:10:45Z</dcterms:modified>
</cp:coreProperties>
</file>