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0"/>
  </p:notesMasterIdLst>
  <p:sldIdLst>
    <p:sldId id="256" r:id="rId3"/>
    <p:sldId id="275" r:id="rId4"/>
    <p:sldId id="268" r:id="rId5"/>
    <p:sldId id="266" r:id="rId6"/>
    <p:sldId id="274" r:id="rId7"/>
    <p:sldId id="271" r:id="rId8"/>
    <p:sldId id="27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4975" autoAdjust="0"/>
  </p:normalViewPr>
  <p:slideViewPr>
    <p:cSldViewPr>
      <p:cViewPr>
        <p:scale>
          <a:sx n="75" d="100"/>
          <a:sy n="75" d="100"/>
        </p:scale>
        <p:origin x="-2032" y="-2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E60C3-6D27-49CD-B42C-9C55EFE71288}" type="datetimeFigureOut">
              <a:rPr lang="en-GB" smtClean="0"/>
              <a:pPr/>
              <a:t>22.06.17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EF9D8-D41D-43CA-AEE4-5ED29B433F8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061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45432" y="5795886"/>
            <a:ext cx="3011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noProof="0" dirty="0" smtClean="0">
                <a:solidFill>
                  <a:schemeClr val="accent6"/>
                </a:solidFill>
              </a:rPr>
              <a:t>Courtesy of Prof. Patterson of UC</a:t>
            </a:r>
            <a:r>
              <a:rPr lang="en-US" sz="1200" b="1" baseline="0" noProof="0" dirty="0" smtClean="0">
                <a:solidFill>
                  <a:schemeClr val="accent6"/>
                </a:solidFill>
              </a:rPr>
              <a:t> Berkeley</a:t>
            </a:r>
            <a:endParaRPr lang="en-US" sz="1200" b="1" noProof="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08062" y="5795886"/>
            <a:ext cx="3011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noProof="0" dirty="0" smtClean="0">
                <a:solidFill>
                  <a:schemeClr val="accent6"/>
                </a:solidFill>
              </a:rPr>
              <a:t>Courtesy of Prof. Comer of Purdue</a:t>
            </a:r>
            <a:endParaRPr lang="en-US" sz="1200" b="1" noProof="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zuLogo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10000" y="6293693"/>
            <a:ext cx="1524000" cy="44767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42000" y="585304"/>
            <a:ext cx="8460000" cy="5580000"/>
            <a:chOff x="359532" y="692696"/>
            <a:chExt cx="8460000" cy="5580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359532" y="692696"/>
              <a:ext cx="8460000" cy="5580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449532" y="782696"/>
              <a:ext cx="8280000" cy="5400000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27770" y="181903"/>
            <a:ext cx="8687702" cy="276999"/>
            <a:chOff x="276028" y="181903"/>
            <a:chExt cx="8687702" cy="276999"/>
          </a:xfrm>
        </p:grpSpPr>
        <p:sp>
          <p:nvSpPr>
            <p:cNvPr id="14" name="TextBox 13"/>
            <p:cNvSpPr txBox="1"/>
            <p:nvPr userDrawn="1"/>
          </p:nvSpPr>
          <p:spPr>
            <a:xfrm>
              <a:off x="276028" y="181903"/>
              <a:ext cx="26160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noProof="0" dirty="0" smtClean="0">
                  <a:solidFill>
                    <a:schemeClr val="accent6"/>
                  </a:solidFill>
                </a:rPr>
                <a:t>System on Chip </a:t>
              </a:r>
              <a:r>
                <a:rPr lang="tr-TR" sz="1200" b="1" noProof="0" dirty="0" smtClean="0">
                  <a:solidFill>
                    <a:schemeClr val="accent6"/>
                  </a:solidFill>
                </a:rPr>
                <a:t>Design </a:t>
              </a:r>
              <a:r>
                <a:rPr lang="en-US" sz="1200" b="1" baseline="0" noProof="0" dirty="0" smtClean="0">
                  <a:solidFill>
                    <a:schemeClr val="accent6"/>
                  </a:solidFill>
                </a:rPr>
                <a:t>by  HFU</a:t>
              </a:r>
              <a:endParaRPr lang="en-US" sz="1200" b="1" noProof="0" dirty="0">
                <a:solidFill>
                  <a:schemeClr val="accent6"/>
                </a:solidFill>
              </a:endParaRPr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7811602" y="181903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r-TR" sz="1200" b="1" baseline="0" noProof="0" dirty="0" smtClean="0">
                  <a:solidFill>
                    <a:schemeClr val="accent6"/>
                  </a:solidFill>
                </a:rPr>
                <a:t>Spring</a:t>
              </a:r>
              <a:r>
                <a:rPr lang="en-US" sz="1200" b="1" baseline="0" noProof="0" dirty="0" smtClean="0">
                  <a:solidFill>
                    <a:schemeClr val="accent6"/>
                  </a:solidFill>
                </a:rPr>
                <a:t>  201</a:t>
              </a:r>
              <a:r>
                <a:rPr lang="tr-TR" sz="1200" b="1" baseline="0" noProof="0" dirty="0" smtClean="0">
                  <a:solidFill>
                    <a:schemeClr val="accent6"/>
                  </a:solidFill>
                </a:rPr>
                <a:t>2</a:t>
              </a:r>
              <a:endParaRPr lang="en-US" sz="1200" b="1" noProof="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27012" y="6309320"/>
            <a:ext cx="8690627" cy="276999"/>
            <a:chOff x="227012" y="6309320"/>
            <a:chExt cx="8690627" cy="276999"/>
          </a:xfrm>
        </p:grpSpPr>
        <p:sp>
          <p:nvSpPr>
            <p:cNvPr id="19" name="TextBox 18"/>
            <p:cNvSpPr txBox="1"/>
            <p:nvPr userDrawn="1"/>
          </p:nvSpPr>
          <p:spPr>
            <a:xfrm>
              <a:off x="227012" y="6309320"/>
              <a:ext cx="18120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b="1" baseline="0" noProof="0" dirty="0" smtClean="0">
                  <a:solidFill>
                    <a:schemeClr val="accent6"/>
                  </a:solidFill>
                </a:rPr>
                <a:t>Mar</a:t>
              </a:r>
              <a:r>
                <a:rPr lang="en-US" sz="1200" b="1" baseline="0" noProof="0" dirty="0" smtClean="0">
                  <a:solidFill>
                    <a:schemeClr val="accent6"/>
                  </a:solidFill>
                </a:rPr>
                <a:t>  </a:t>
              </a:r>
              <a:r>
                <a:rPr lang="tr-TR" sz="1200" b="1" baseline="0" noProof="0" dirty="0" smtClean="0">
                  <a:solidFill>
                    <a:schemeClr val="accent6"/>
                  </a:solidFill>
                </a:rPr>
                <a:t>30</a:t>
              </a:r>
              <a:r>
                <a:rPr lang="en-US" sz="1200" b="1" baseline="0" noProof="0" dirty="0" smtClean="0">
                  <a:solidFill>
                    <a:schemeClr val="accent6"/>
                  </a:solidFill>
                </a:rPr>
                <a:t>,  201</a:t>
              </a:r>
              <a:r>
                <a:rPr lang="tr-TR" sz="1200" b="1" baseline="0" noProof="0" dirty="0" smtClean="0">
                  <a:solidFill>
                    <a:schemeClr val="accent6"/>
                  </a:solidFill>
                </a:rPr>
                <a:t>2</a:t>
              </a:r>
              <a:endParaRPr lang="en-US" sz="1200" b="1" noProof="0" dirty="0">
                <a:solidFill>
                  <a:schemeClr val="accent6"/>
                </a:solidFill>
              </a:endParaRPr>
            </a:p>
          </p:txBody>
        </p:sp>
        <p:sp>
          <p:nvSpPr>
            <p:cNvPr id="20" name="TextBox 19"/>
            <p:cNvSpPr txBox="1"/>
            <p:nvPr userDrawn="1"/>
          </p:nvSpPr>
          <p:spPr>
            <a:xfrm>
              <a:off x="7765511" y="6309320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A551E796-C9F9-40FE-AF32-CA1A788070EC}" type="slidenum">
                <a:rPr lang="en-US" sz="1200" b="1" baseline="0" noProof="0" smtClean="0">
                  <a:solidFill>
                    <a:schemeClr val="accent6"/>
                  </a:solidFill>
                </a:rPr>
                <a:pPr algn="r"/>
                <a:t>‹#›</a:t>
              </a:fld>
              <a:r>
                <a:rPr lang="en-US" sz="1200" b="1" baseline="0" noProof="0" dirty="0" smtClean="0">
                  <a:solidFill>
                    <a:schemeClr val="accent6"/>
                  </a:solidFill>
                </a:rPr>
                <a:t>/</a:t>
              </a:r>
              <a:r>
                <a:rPr lang="tr-TR" sz="1200" b="1" baseline="0" noProof="0" dirty="0" smtClean="0">
                  <a:solidFill>
                    <a:schemeClr val="accent6"/>
                  </a:solidFill>
                </a:rPr>
                <a:t>4</a:t>
              </a:r>
              <a:endParaRPr lang="en-US" sz="1200" b="1" noProof="0" dirty="0">
                <a:solidFill>
                  <a:schemeClr val="accent6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5721" y="2348880"/>
            <a:ext cx="5040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err="1" smtClean="0"/>
              <a:t>VerySimpleCPU</a:t>
            </a:r>
            <a:r>
              <a:rPr lang="tr-TR" sz="4000" dirty="0"/>
              <a:t/>
            </a:r>
            <a:br>
              <a:rPr lang="tr-TR" sz="4000" dirty="0"/>
            </a:br>
            <a:r>
              <a:rPr lang="tr-TR" sz="4000" dirty="0" err="1" smtClean="0"/>
              <a:t>with</a:t>
            </a:r>
            <a:r>
              <a:rPr lang="tr-TR" sz="4000" dirty="0" smtClean="0"/>
              <a:t> RS232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570051"/>
            <a:ext cx="1549103" cy="165618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139952" y="2101999"/>
            <a:ext cx="1080120" cy="25922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Dual Port RAM</a:t>
            </a:r>
            <a:endParaRPr lang="tr-TR" dirty="0"/>
          </a:p>
        </p:txBody>
      </p:sp>
      <p:sp>
        <p:nvSpPr>
          <p:cNvPr id="5" name="Right Arrow 4"/>
          <p:cNvSpPr/>
          <p:nvPr/>
        </p:nvSpPr>
        <p:spPr>
          <a:xfrm>
            <a:off x="1979712" y="2204864"/>
            <a:ext cx="1944216" cy="365187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TextBox 5"/>
          <p:cNvSpPr txBox="1"/>
          <p:nvPr/>
        </p:nvSpPr>
        <p:spPr>
          <a:xfrm>
            <a:off x="1970943" y="1484784"/>
            <a:ext cx="2024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Address, Write and Read commands and data are entered from Hyperterminal to RAM</a:t>
            </a:r>
            <a:endParaRPr lang="tr-TR" sz="1200" dirty="0"/>
          </a:p>
        </p:txBody>
      </p:sp>
      <p:sp>
        <p:nvSpPr>
          <p:cNvPr id="7" name="Curved Up Arrow 6"/>
          <p:cNvSpPr/>
          <p:nvPr/>
        </p:nvSpPr>
        <p:spPr>
          <a:xfrm>
            <a:off x="1691680" y="4293096"/>
            <a:ext cx="6084676" cy="1224136"/>
          </a:xfrm>
          <a:prstGeom prst="curved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59832" y="5517232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Stop command to stop CPU is sent from Hyperterminal to CPU</a:t>
            </a:r>
            <a:endParaRPr lang="tr-TR" sz="1200" dirty="0"/>
          </a:p>
        </p:txBody>
      </p:sp>
      <p:sp>
        <p:nvSpPr>
          <p:cNvPr id="9" name="Rectangle 8"/>
          <p:cNvSpPr/>
          <p:nvPr/>
        </p:nvSpPr>
        <p:spPr>
          <a:xfrm>
            <a:off x="7236296" y="2678063"/>
            <a:ext cx="1080120" cy="14401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CPU</a:t>
            </a:r>
            <a:endParaRPr lang="tr-TR" dirty="0"/>
          </a:p>
        </p:txBody>
      </p:sp>
      <p:sp>
        <p:nvSpPr>
          <p:cNvPr id="10" name="Right Arrow 9"/>
          <p:cNvSpPr/>
          <p:nvPr/>
        </p:nvSpPr>
        <p:spPr>
          <a:xfrm flipH="1">
            <a:off x="2483768" y="3789040"/>
            <a:ext cx="1512168" cy="3600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2520703" y="3140968"/>
            <a:ext cx="1619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For Read command the data in the RAM address is returned</a:t>
            </a:r>
            <a:endParaRPr lang="tr-TR" sz="1200" dirty="0"/>
          </a:p>
        </p:txBody>
      </p:sp>
      <p:sp>
        <p:nvSpPr>
          <p:cNvPr id="12" name="Left-Right Arrow 11"/>
          <p:cNvSpPr/>
          <p:nvPr/>
        </p:nvSpPr>
        <p:spPr>
          <a:xfrm>
            <a:off x="5364088" y="3212976"/>
            <a:ext cx="1728192" cy="360040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TextBox 12"/>
          <p:cNvSpPr txBox="1"/>
          <p:nvPr/>
        </p:nvSpPr>
        <p:spPr>
          <a:xfrm>
            <a:off x="5436096" y="2387457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If not reset, CPU takes instructions and data from RAM and writes data back to RAM.</a:t>
            </a:r>
            <a:endParaRPr lang="tr-TR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39552" y="764704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Design Behavior: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47450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764704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Top Level: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0" y="1271587"/>
            <a:ext cx="43815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39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764704"/>
            <a:ext cx="8064896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dirty="0" smtClean="0"/>
              <a:t>Design Submodules: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87" y="1213117"/>
            <a:ext cx="7881630" cy="394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679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764704"/>
            <a:ext cx="8064896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dirty="0" smtClean="0"/>
              <a:t>Design Submodules: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1724323"/>
            <a:ext cx="806489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dirty="0" smtClean="0"/>
              <a:t>MPU is a </a:t>
            </a:r>
            <a:r>
              <a:rPr lang="tr-TR" dirty="0" err="1" smtClean="0"/>
              <a:t>VerySimpleCPU</a:t>
            </a:r>
            <a:r>
              <a:rPr lang="tr-T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dirty="0" smtClean="0"/>
              <a:t>RAM is a </a:t>
            </a:r>
            <a:r>
              <a:rPr lang="tr-TR" dirty="0" err="1" smtClean="0"/>
              <a:t>true</a:t>
            </a:r>
            <a:r>
              <a:rPr lang="tr-TR" dirty="0" smtClean="0"/>
              <a:t> </a:t>
            </a:r>
            <a:r>
              <a:rPr lang="tr-TR" dirty="0" err="1" smtClean="0"/>
              <a:t>dual</a:t>
            </a:r>
            <a:r>
              <a:rPr lang="tr-TR" dirty="0" smtClean="0"/>
              <a:t>-port RAM that has 2 </a:t>
            </a:r>
            <a:r>
              <a:rPr lang="tr-TR" dirty="0" err="1" smtClean="0"/>
              <a:t>ports</a:t>
            </a:r>
            <a:r>
              <a:rPr lang="tr-T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dirty="0" smtClean="0"/>
              <a:t>uart_rx_unit deserializes data received from RS232 port.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dirty="0"/>
              <a:t>u</a:t>
            </a:r>
            <a:r>
              <a:rPr lang="tr-TR" dirty="0" smtClean="0"/>
              <a:t>art_tx_unit serializes the data to be sent back to RS232 port.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dirty="0" smtClean="0"/>
              <a:t>baud_gen_unit handles the sampling rate of the serial data sent to or received from RS232 port.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dirty="0" smtClean="0"/>
              <a:t>RS is the port that translates the command sent from terminal to RAM and MPU.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40966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764704"/>
            <a:ext cx="8064896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dirty="0" smtClean="0"/>
              <a:t>Communication Protocol: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40152" y="859934"/>
            <a:ext cx="2736304" cy="4508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1200" dirty="0" smtClean="0"/>
              <a:t>The commands entered here: </a:t>
            </a:r>
          </a:p>
          <a:p>
            <a:pPr marL="628650" lvl="1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200" dirty="0" err="1" smtClean="0"/>
              <a:t>Sets</a:t>
            </a:r>
            <a:r>
              <a:rPr lang="tr-TR" sz="1200" dirty="0" smtClean="0"/>
              <a:t> address to 0</a:t>
            </a:r>
          </a:p>
          <a:p>
            <a:pPr marL="628650" lvl="1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200" dirty="0" smtClean="0"/>
              <a:t>Write instructions below to addresses 0, 1, 2</a:t>
            </a:r>
          </a:p>
          <a:p>
            <a:pPr marL="1085850" lvl="2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200" dirty="0" smtClean="0"/>
              <a:t>Writes number 7 to address 100</a:t>
            </a:r>
          </a:p>
          <a:p>
            <a:pPr marL="1085850" lvl="2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200" dirty="0" smtClean="0"/>
              <a:t>Multiplies 9 with the number in address 100 and writes the result back to 100</a:t>
            </a:r>
          </a:p>
          <a:p>
            <a:pPr marL="1085850" lvl="2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200" dirty="0" smtClean="0"/>
              <a:t>Loops on address 2</a:t>
            </a:r>
          </a:p>
          <a:p>
            <a:pPr marL="628650" lvl="1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200" dirty="0" smtClean="0"/>
              <a:t>Check the data on addresses 0, 1, 2, 100 (h064)</a:t>
            </a:r>
          </a:p>
          <a:p>
            <a:pPr marL="628650" lvl="1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200" dirty="0" smtClean="0"/>
              <a:t>Starts the CPU</a:t>
            </a:r>
          </a:p>
          <a:p>
            <a:pPr marL="628650" lvl="1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200" dirty="0" smtClean="0"/>
              <a:t>Reads the data on address 100 (h064) which is 7 * 9 = 63 (h3f)</a:t>
            </a:r>
            <a:endParaRPr lang="tr-TR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58055"/>
            <a:ext cx="5669199" cy="371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43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764704"/>
            <a:ext cx="8064896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dirty="0" smtClean="0"/>
              <a:t>Communication Protocol: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270996"/>
            <a:ext cx="7992888" cy="4224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dirty="0" smtClean="0"/>
              <a:t>There are four commands in total, that are </a:t>
            </a:r>
            <a:r>
              <a:rPr lang="tr-TR" dirty="0" smtClean="0">
                <a:solidFill>
                  <a:srgbClr val="FF0000"/>
                </a:solidFill>
              </a:rPr>
              <a:t>A</a:t>
            </a:r>
            <a:r>
              <a:rPr lang="tr-TR" dirty="0" smtClean="0"/>
              <a:t>ddress, </a:t>
            </a:r>
            <a:r>
              <a:rPr lang="tr-TR" dirty="0" smtClean="0">
                <a:solidFill>
                  <a:srgbClr val="FF0000"/>
                </a:solidFill>
              </a:rPr>
              <a:t>W</a:t>
            </a:r>
            <a:r>
              <a:rPr lang="tr-TR" dirty="0" smtClean="0"/>
              <a:t>rite, </a:t>
            </a:r>
            <a:r>
              <a:rPr lang="tr-TR" dirty="0" smtClean="0">
                <a:solidFill>
                  <a:srgbClr val="FF0000"/>
                </a:solidFill>
              </a:rPr>
              <a:t>R</a:t>
            </a:r>
            <a:r>
              <a:rPr lang="tr-TR" dirty="0" smtClean="0"/>
              <a:t>ead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smtClean="0">
                <a:solidFill>
                  <a:srgbClr val="FF0000"/>
                </a:solidFill>
              </a:rPr>
              <a:t>S</a:t>
            </a:r>
            <a:r>
              <a:rPr lang="tr-TR" dirty="0" smtClean="0"/>
              <a:t>tart</a:t>
            </a:r>
            <a:r>
              <a:rPr lang="tr-TR" dirty="0" smtClean="0">
                <a:solidFill>
                  <a:srgbClr val="FF0000"/>
                </a:solidFill>
              </a:rPr>
              <a:t>/S</a:t>
            </a:r>
            <a:r>
              <a:rPr lang="tr-TR" dirty="0" smtClean="0"/>
              <a:t>top </a:t>
            </a:r>
            <a:r>
              <a:rPr lang="tr-TR" dirty="0" smtClean="0"/>
              <a:t>CPU.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commands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capital</a:t>
            </a:r>
            <a:r>
              <a:rPr lang="tr-TR" dirty="0"/>
              <a:t> </a:t>
            </a:r>
            <a:r>
              <a:rPr lang="tr-TR" dirty="0" err="1" smtClean="0"/>
              <a:t>letters</a:t>
            </a:r>
            <a:r>
              <a:rPr lang="tr-T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dirty="0" smtClean="0"/>
              <a:t>All numbers should be entered in hex (0123456789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abcdef</a:t>
            </a:r>
            <a:r>
              <a:rPr lang="tr-TR" dirty="0" smtClean="0"/>
              <a:t> </a:t>
            </a:r>
            <a:r>
              <a:rPr lang="tr-TR" dirty="0" err="1" smtClean="0"/>
              <a:t>lowercase</a:t>
            </a:r>
            <a:r>
              <a:rPr lang="tr-TR" dirty="0" smtClean="0"/>
              <a:t>)</a:t>
            </a:r>
            <a:r>
              <a:rPr lang="tr-TR" dirty="0" smtClean="0"/>
              <a:t>.</a:t>
            </a:r>
            <a:endParaRPr lang="tr-T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dirty="0" smtClean="0">
                <a:solidFill>
                  <a:srgbClr val="000000"/>
                </a:solidFill>
              </a:rPr>
              <a:t>A</a:t>
            </a:r>
            <a:r>
              <a:rPr lang="tr-TR" dirty="0" smtClean="0"/>
              <a:t>ddress should be </a:t>
            </a:r>
            <a:r>
              <a:rPr lang="tr-TR" dirty="0" err="1" smtClean="0"/>
              <a:t>entered</a:t>
            </a:r>
            <a:r>
              <a:rPr lang="tr-TR" dirty="0" smtClean="0"/>
              <a:t> as </a:t>
            </a:r>
            <a:r>
              <a:rPr lang="tr-TR" dirty="0" err="1" smtClean="0"/>
              <a:t>three</a:t>
            </a:r>
            <a:r>
              <a:rPr lang="tr-TR" dirty="0" smtClean="0"/>
              <a:t> hex digits, even if it is not three digits long.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dirty="0" smtClean="0"/>
              <a:t>Data should be entered in eight hex digits, even if it is not eight digits long.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dirty="0" smtClean="0"/>
              <a:t>When data is entered to a memory address using </a:t>
            </a:r>
            <a:r>
              <a:rPr lang="tr-TR" dirty="0" smtClean="0">
                <a:solidFill>
                  <a:srgbClr val="FF0000"/>
                </a:solidFill>
              </a:rPr>
              <a:t>W</a:t>
            </a:r>
            <a:r>
              <a:rPr lang="tr-TR" dirty="0" smtClean="0"/>
              <a:t>rite, new address location will be updated to ‘address + 1’ which will enable uninterrupted data writing.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dirty="0" smtClean="0"/>
              <a:t>CPU can be </a:t>
            </a:r>
            <a:r>
              <a:rPr lang="tr-TR" dirty="0" err="1" smtClean="0"/>
              <a:t>stopped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started</a:t>
            </a:r>
            <a:r>
              <a:rPr lang="tr-TR" dirty="0" smtClean="0"/>
              <a:t> </a:t>
            </a:r>
            <a:r>
              <a:rPr lang="tr-TR" dirty="0" smtClean="0"/>
              <a:t>by 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smtClean="0">
                <a:solidFill>
                  <a:srgbClr val="FF0000"/>
                </a:solidFill>
              </a:rPr>
              <a:t>S</a:t>
            </a:r>
            <a:r>
              <a:rPr lang="tr-TR" dirty="0" smtClean="0">
                <a:solidFill>
                  <a:srgbClr val="000000"/>
                </a:solidFill>
              </a:rPr>
              <a:t>tart</a:t>
            </a:r>
            <a:r>
              <a:rPr lang="tr-TR" dirty="0" smtClean="0">
                <a:solidFill>
                  <a:srgbClr val="FF0000"/>
                </a:solidFill>
              </a:rPr>
              <a:t>/S</a:t>
            </a:r>
            <a:r>
              <a:rPr lang="tr-TR" dirty="0" smtClean="0"/>
              <a:t>top </a:t>
            </a:r>
            <a:r>
              <a:rPr lang="tr-TR" dirty="0" smtClean="0"/>
              <a:t>command. It is necessary to stop CPU while writing into RAM</a:t>
            </a:r>
            <a:r>
              <a:rPr lang="tr-TR" dirty="0" smtClean="0"/>
              <a:t>.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dirty="0" smtClean="0">
                <a:solidFill>
                  <a:srgbClr val="000000"/>
                </a:solidFill>
              </a:rPr>
              <a:t> </a:t>
            </a:r>
            <a:r>
              <a:rPr lang="tr-TR" dirty="0" smtClean="0">
                <a:solidFill>
                  <a:srgbClr val="FF0000"/>
                </a:solidFill>
              </a:rPr>
              <a:t>R</a:t>
            </a:r>
            <a:r>
              <a:rPr lang="tr-TR" dirty="0" smtClean="0"/>
              <a:t>ead </a:t>
            </a:r>
            <a:r>
              <a:rPr lang="tr-TR" dirty="0" smtClean="0"/>
              <a:t>command reads the data in </a:t>
            </a:r>
            <a:r>
              <a:rPr lang="tr-TR" dirty="0" err="1" smtClean="0"/>
              <a:t>the</a:t>
            </a:r>
            <a:r>
              <a:rPr lang="tr-TR" dirty="0" smtClean="0"/>
              <a:t> current address.</a:t>
            </a:r>
          </a:p>
        </p:txBody>
      </p:sp>
    </p:spTree>
    <p:extLst>
      <p:ext uri="{BB962C8B-B14F-4D97-AF65-F5344CB8AC3E}">
        <p14:creationId xmlns:p14="http://schemas.microsoft.com/office/powerpoint/2010/main" val="4012278541"/>
      </p:ext>
    </p:extLst>
  </p:cSld>
  <p:clrMapOvr>
    <a:masterClrMapping/>
  </p:clrMapOvr>
</p:sld>
</file>

<file path=ppt/theme/theme1.xml><?xml version="1.0" encoding="utf-8"?>
<a:theme xmlns:a="http://schemas.openxmlformats.org/drawingml/2006/main" name="OzU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7704</TotalTime>
  <Words>370</Words>
  <Application>Microsoft Macintosh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OzU</vt:lpstr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gg1070</dc:creator>
  <cp:lastModifiedBy>Furkan</cp:lastModifiedBy>
  <cp:revision>634</cp:revision>
  <dcterms:created xsi:type="dcterms:W3CDTF">2010-10-28T18:42:08Z</dcterms:created>
  <dcterms:modified xsi:type="dcterms:W3CDTF">2017-06-22T14:51:59Z</dcterms:modified>
</cp:coreProperties>
</file>