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86" r:id="rId3"/>
    <p:sldId id="263" r:id="rId4"/>
    <p:sldId id="279" r:id="rId5"/>
    <p:sldId id="278" r:id="rId6"/>
    <p:sldId id="287" r:id="rId7"/>
    <p:sldId id="280" r:id="rId8"/>
    <p:sldId id="281" r:id="rId9"/>
    <p:sldId id="282" r:id="rId10"/>
    <p:sldId id="283" r:id="rId11"/>
    <p:sldId id="276" r:id="rId12"/>
    <p:sldId id="261" r:id="rId13"/>
    <p:sldId id="268" r:id="rId14"/>
    <p:sldId id="269" r:id="rId15"/>
    <p:sldId id="270" r:id="rId16"/>
    <p:sldId id="271" r:id="rId17"/>
    <p:sldId id="272" r:id="rId18"/>
    <p:sldId id="284" r:id="rId19"/>
    <p:sldId id="267" r:id="rId20"/>
    <p:sldId id="262" r:id="rId21"/>
    <p:sldId id="26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Pushparaj" initials="RP" lastIdx="1" clrIdx="0">
    <p:extLst>
      <p:ext uri="{19B8F6BF-5375-455C-9EA6-DF929625EA0E}">
        <p15:presenceInfo xmlns:p15="http://schemas.microsoft.com/office/powerpoint/2012/main" userId="1874dfeaed5198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8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90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158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7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A74-2F49-4D77-A3D0-189B598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0" y="206895"/>
            <a:ext cx="6686550" cy="1325563"/>
          </a:xfrm>
        </p:spPr>
        <p:txBody>
          <a:bodyPr>
            <a:normAutofit fontScale="90000"/>
          </a:bodyPr>
          <a:lstStyle/>
          <a:p>
            <a:r>
              <a:rPr lang="en-GB" sz="5000" b="1" dirty="0"/>
              <a:t>Energy Optimal Control </a:t>
            </a:r>
            <a:br>
              <a:rPr lang="en-GB" sz="5000" b="1" dirty="0"/>
            </a:br>
            <a:r>
              <a:rPr lang="en-GB" sz="5000" b="1" dirty="0"/>
              <a:t>of a Towing Kite</a:t>
            </a:r>
            <a:endParaRPr lang="en-DE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3D66-CC89-4148-938C-4A90CDD2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24" y="2618827"/>
            <a:ext cx="5681976" cy="3792044"/>
          </a:xfrm>
        </p:spPr>
        <p:txBody>
          <a:bodyPr/>
          <a:lstStyle/>
          <a:p>
            <a:pPr marL="0" indent="0" algn="ctr">
              <a:buNone/>
            </a:pPr>
            <a:r>
              <a:rPr lang="en-GB" sz="3500" b="1" dirty="0"/>
              <a:t>Project Group 1.3</a:t>
            </a:r>
          </a:p>
          <a:p>
            <a:pPr marL="0" indent="0" algn="ctr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sz="2200" dirty="0"/>
              <a:t>Ashwin Nedungadi 	     - 230397</a:t>
            </a:r>
          </a:p>
          <a:p>
            <a:pPr marL="0" indent="0">
              <a:buNone/>
            </a:pPr>
            <a:r>
              <a:rPr lang="en-GB" sz="2200" dirty="0"/>
              <a:t>		Mehmet Batu Özmeteler - 230306</a:t>
            </a:r>
          </a:p>
          <a:p>
            <a:pPr marL="0" indent="0">
              <a:buNone/>
            </a:pPr>
            <a:r>
              <a:rPr lang="en-GB" sz="2200" dirty="0"/>
              <a:t>		Rajesh Pushparaj 		     - 229981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C4EF2-0698-438A-8318-FC152126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228851"/>
            <a:ext cx="3687290" cy="3369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4B76C6-DC84-4142-83B9-11A49ED2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3C463E-2489-4293-9373-0338A7D2E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GB" sz="3600" b="1" dirty="0"/>
              <a:t>OCP Formulation</a:t>
            </a:r>
            <a:endParaRPr lang="en-DE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CA3A060-8F8B-45AC-BCE2-27A63116169E}"/>
              </a:ext>
            </a:extLst>
          </p:cNvPr>
          <p:cNvGrpSpPr/>
          <p:nvPr/>
        </p:nvGrpSpPr>
        <p:grpSpPr>
          <a:xfrm>
            <a:off x="1962204" y="1347623"/>
            <a:ext cx="6029271" cy="4872202"/>
            <a:chOff x="1866954" y="1099973"/>
            <a:chExt cx="6029271" cy="48722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F6D98A-D254-4166-8E02-990242AA5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954" y="1099973"/>
              <a:ext cx="6029271" cy="48722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8D702E-DF88-4DF3-8B4C-96F47116E14F}"/>
                </a:ext>
              </a:extLst>
            </p:cNvPr>
            <p:cNvSpPr/>
            <p:nvPr/>
          </p:nvSpPr>
          <p:spPr>
            <a:xfrm>
              <a:off x="4029075" y="1438275"/>
              <a:ext cx="819150" cy="5048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068046-62AA-4FB7-8D74-4D2B6059D987}"/>
                </a:ext>
              </a:extLst>
            </p:cNvPr>
            <p:cNvSpPr/>
            <p:nvPr/>
          </p:nvSpPr>
          <p:spPr>
            <a:xfrm>
              <a:off x="5086350" y="1362075"/>
              <a:ext cx="1790700" cy="5810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BB926E-BBF8-4BB5-9F63-C61CB0E27410}"/>
                </a:ext>
              </a:extLst>
            </p:cNvPr>
            <p:cNvSpPr/>
            <p:nvPr/>
          </p:nvSpPr>
          <p:spPr>
            <a:xfrm>
              <a:off x="3419475" y="4151095"/>
              <a:ext cx="1981200" cy="79238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F59C4F-3F0D-485A-8433-505CB60346CB}"/>
                </a:ext>
              </a:extLst>
            </p:cNvPr>
            <p:cNvSpPr/>
            <p:nvPr/>
          </p:nvSpPr>
          <p:spPr>
            <a:xfrm>
              <a:off x="3419475" y="4991100"/>
              <a:ext cx="1981200" cy="4000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A336E9-048E-4379-9C3E-37739EC76CDF}"/>
                </a:ext>
              </a:extLst>
            </p:cNvPr>
            <p:cNvSpPr/>
            <p:nvPr/>
          </p:nvSpPr>
          <p:spPr>
            <a:xfrm>
              <a:off x="7096124" y="1390649"/>
              <a:ext cx="647701" cy="5810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F47EFE-F296-4B37-84D0-5DC87BDBC257}"/>
                </a:ext>
              </a:extLst>
            </p:cNvPr>
            <p:cNvSpPr/>
            <p:nvPr/>
          </p:nvSpPr>
          <p:spPr>
            <a:xfrm>
              <a:off x="3552824" y="2571750"/>
              <a:ext cx="3905251" cy="11144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3A81B7-BF2C-4D5C-8A44-83FD1F018F74}"/>
                </a:ext>
              </a:extLst>
            </p:cNvPr>
            <p:cNvSpPr/>
            <p:nvPr/>
          </p:nvSpPr>
          <p:spPr>
            <a:xfrm>
              <a:off x="3419475" y="5438774"/>
              <a:ext cx="1981200" cy="40005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noFill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F94E11-BE65-4610-A065-AF619525366B}"/>
              </a:ext>
            </a:extLst>
          </p:cNvPr>
          <p:cNvCxnSpPr>
            <a:cxnSpLocks/>
          </p:cNvCxnSpPr>
          <p:nvPr/>
        </p:nvCxnSpPr>
        <p:spPr>
          <a:xfrm flipV="1">
            <a:off x="6076950" y="1130760"/>
            <a:ext cx="619127" cy="37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65AE5D-AF85-4F8B-B341-978F155D64AC}"/>
              </a:ext>
            </a:extLst>
          </p:cNvPr>
          <p:cNvSpPr txBox="1"/>
          <p:nvPr/>
        </p:nvSpPr>
        <p:spPr>
          <a:xfrm>
            <a:off x="6631828" y="484429"/>
            <a:ext cx="211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for a smooth</a:t>
            </a: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control trajecto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ry</a:t>
            </a:r>
            <a:endParaRPr lang="en-DE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75E6D2-86ED-4335-B7A7-0EF142D6626E}"/>
              </a:ext>
            </a:extLst>
          </p:cNvPr>
          <p:cNvCxnSpPr>
            <a:cxnSpLocks/>
          </p:cNvCxnSpPr>
          <p:nvPr/>
        </p:nvCxnSpPr>
        <p:spPr>
          <a:xfrm flipH="1">
            <a:off x="2228850" y="3407226"/>
            <a:ext cx="1285876" cy="164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0F100B-76AA-4F20-9487-9365DBEC1F0D}"/>
              </a:ext>
            </a:extLst>
          </p:cNvPr>
          <p:cNvSpPr/>
          <p:nvPr/>
        </p:nvSpPr>
        <p:spPr>
          <a:xfrm>
            <a:off x="2600325" y="2008655"/>
            <a:ext cx="209550" cy="3916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FBD109-9ED1-496C-84A4-6B66030E6F17}"/>
              </a:ext>
            </a:extLst>
          </p:cNvPr>
          <p:cNvCxnSpPr>
            <a:cxnSpLocks/>
          </p:cNvCxnSpPr>
          <p:nvPr/>
        </p:nvCxnSpPr>
        <p:spPr>
          <a:xfrm flipH="1">
            <a:off x="2076450" y="2495550"/>
            <a:ext cx="590550" cy="736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8B8CFB-B436-4A70-9567-7F8B06F4FD6D}"/>
              </a:ext>
            </a:extLst>
          </p:cNvPr>
          <p:cNvSpPr txBox="1"/>
          <p:nvPr/>
        </p:nvSpPr>
        <p:spPr>
          <a:xfrm>
            <a:off x="493539" y="3287494"/>
            <a:ext cx="178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orthogonal 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collocation</a:t>
            </a:r>
            <a:endParaRPr lang="en-DE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5B8DEB-70C2-4322-8C75-E207105A9939}"/>
              </a:ext>
            </a:extLst>
          </p:cNvPr>
          <p:cNvCxnSpPr>
            <a:cxnSpLocks/>
          </p:cNvCxnSpPr>
          <p:nvPr/>
        </p:nvCxnSpPr>
        <p:spPr>
          <a:xfrm>
            <a:off x="7688752" y="2273046"/>
            <a:ext cx="740873" cy="941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3EF544-822B-4F39-B6CE-374EB8585F25}"/>
              </a:ext>
            </a:extLst>
          </p:cNvPr>
          <p:cNvCxnSpPr>
            <a:cxnSpLocks/>
          </p:cNvCxnSpPr>
          <p:nvPr/>
        </p:nvCxnSpPr>
        <p:spPr>
          <a:xfrm flipV="1">
            <a:off x="5609330" y="4367551"/>
            <a:ext cx="2717308" cy="1071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C05DF0-9A78-4996-AB5C-A1FE6D8EB4D9}"/>
              </a:ext>
            </a:extLst>
          </p:cNvPr>
          <p:cNvSpPr txBox="1"/>
          <p:nvPr/>
        </p:nvSpPr>
        <p:spPr>
          <a:xfrm>
            <a:off x="8330797" y="3214314"/>
            <a:ext cx="189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slack variable for the soft constraint implementation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C6D51A-A886-4B60-9254-F58FF2F09E88}"/>
              </a:ext>
            </a:extLst>
          </p:cNvPr>
          <p:cNvCxnSpPr>
            <a:cxnSpLocks/>
          </p:cNvCxnSpPr>
          <p:nvPr/>
        </p:nvCxnSpPr>
        <p:spPr>
          <a:xfrm>
            <a:off x="5584331" y="5886449"/>
            <a:ext cx="10995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96B70AB-C955-4344-8402-A968C092B916}"/>
              </a:ext>
            </a:extLst>
          </p:cNvPr>
          <p:cNvSpPr txBox="1"/>
          <p:nvPr/>
        </p:nvSpPr>
        <p:spPr>
          <a:xfrm>
            <a:off x="6696077" y="5549363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the minimum height constraint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A75ADA-DB13-46B0-974F-C29FA1AD5628}"/>
              </a:ext>
            </a:extLst>
          </p:cNvPr>
          <p:cNvCxnSpPr>
            <a:cxnSpLocks/>
          </p:cNvCxnSpPr>
          <p:nvPr/>
        </p:nvCxnSpPr>
        <p:spPr>
          <a:xfrm flipH="1">
            <a:off x="2228850" y="4727652"/>
            <a:ext cx="1172470" cy="511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3FC4C7B-8AB3-4B46-9BE2-71F58E52BD03}"/>
              </a:ext>
            </a:extLst>
          </p:cNvPr>
          <p:cNvSpPr txBox="1"/>
          <p:nvPr/>
        </p:nvSpPr>
        <p:spPr>
          <a:xfrm>
            <a:off x="457173" y="5216680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state and input constraints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A13879-37B1-46BF-BA10-F95924923B54}"/>
              </a:ext>
            </a:extLst>
          </p:cNvPr>
          <p:cNvCxnSpPr>
            <a:cxnSpLocks/>
          </p:cNvCxnSpPr>
          <p:nvPr/>
        </p:nvCxnSpPr>
        <p:spPr>
          <a:xfrm flipV="1">
            <a:off x="4529164" y="1148439"/>
            <a:ext cx="447675" cy="436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F3CEA-0334-4A5A-8611-F3E078754184}"/>
              </a:ext>
            </a:extLst>
          </p:cNvPr>
          <p:cNvSpPr txBox="1"/>
          <p:nvPr/>
        </p:nvSpPr>
        <p:spPr>
          <a:xfrm>
            <a:off x="4505325" y="454484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maximizes the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tether force</a:t>
            </a:r>
            <a:endParaRPr lang="en-DE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3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23D-01D8-4168-BB25-97E31EE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>
            <a:normAutofit/>
          </a:bodyPr>
          <a:lstStyle/>
          <a:p>
            <a:r>
              <a:rPr lang="en-IN" sz="3600" b="1" dirty="0"/>
              <a:t>Tuning 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AC904C-1106-4A95-88E6-2AAD9369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8A1DA5-886F-4543-ACE3-D9820D14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78E48-E7B6-447C-807E-29AA986C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9989"/>
            <a:ext cx="5700713" cy="4618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42D9BE-262E-4A66-AC68-7ECCA4BF0309}"/>
              </a:ext>
            </a:extLst>
          </p:cNvPr>
          <p:cNvSpPr/>
          <p:nvPr/>
        </p:nvSpPr>
        <p:spPr>
          <a:xfrm>
            <a:off x="1493240" y="4882393"/>
            <a:ext cx="2575421" cy="8640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15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AA552F-36A4-4208-A18A-B682B8C9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56DB6-27A5-4FA4-9132-EEA772E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C5C014-0031-4F0B-8993-02EFFC69284F}"/>
              </a:ext>
            </a:extLst>
          </p:cNvPr>
          <p:cNvSpPr txBox="1">
            <a:spLocks/>
          </p:cNvSpPr>
          <p:nvPr/>
        </p:nvSpPr>
        <p:spPr>
          <a:xfrm>
            <a:off x="1327083" y="2783790"/>
            <a:ext cx="9537834" cy="1290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Numerical Implementation</a:t>
            </a:r>
            <a:endParaRPr lang="en-DE" sz="5000" b="1" dirty="0"/>
          </a:p>
        </p:txBody>
      </p:sp>
    </p:spTree>
    <p:extLst>
      <p:ext uri="{BB962C8B-B14F-4D97-AF65-F5344CB8AC3E}">
        <p14:creationId xmlns:p14="http://schemas.microsoft.com/office/powerpoint/2010/main" val="187804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E69C-51A1-498A-B0B0-40E76F7E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/>
          <a:lstStyle/>
          <a:p>
            <a:r>
              <a:rPr lang="en-US" sz="1600" dirty="0"/>
              <a:t>Define the system and problem parameters and import the wind_model.py</a:t>
            </a:r>
          </a:p>
          <a:p>
            <a:r>
              <a:rPr lang="en-US" sz="1600" dirty="0"/>
              <a:t>Define the system dynamics as a CasADi function and create an ODE solver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00051-F434-4403-AA5D-16B5A057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6" y="2079459"/>
            <a:ext cx="7967028" cy="4042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B0D265-86F9-480A-B4B7-43DF4BA8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4D2D5-EC3B-4402-AEE7-22334516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32873F-AE54-4D02-B139-A324FA7E29A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1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783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4353-2A73-439A-B044-4823842E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643"/>
            <a:ext cx="10515600" cy="5108559"/>
          </a:xfrm>
        </p:spPr>
        <p:txBody>
          <a:bodyPr/>
          <a:lstStyle/>
          <a:p>
            <a:r>
              <a:rPr lang="en-US" sz="1600" dirty="0"/>
              <a:t>Generate collocation points, find the collocation coefficients and continuity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6D47D-BD85-4EA8-858A-37F70267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209"/>
            <a:ext cx="8052825" cy="4827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0F618-FA34-4876-9DAE-7247915F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978BF-EF66-41CA-860A-402D98B3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2A4C-2BCF-49FD-8C58-2584DF98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694"/>
            <a:ext cx="10515600" cy="5483944"/>
          </a:xfrm>
        </p:spPr>
        <p:txBody>
          <a:bodyPr/>
          <a:lstStyle/>
          <a:p>
            <a:r>
              <a:rPr lang="en-US" sz="1600" dirty="0"/>
              <a:t>Formulate the tether force and define the stage cost as a CasADi function</a:t>
            </a:r>
          </a:p>
          <a:p>
            <a:r>
              <a:rPr lang="en-US" sz="1600" dirty="0"/>
              <a:t>Define height constraint as a CasADi function</a:t>
            </a:r>
          </a:p>
          <a:p>
            <a:r>
              <a:rPr lang="en-US" sz="1600" dirty="0"/>
              <a:t>Set the lower and upper bound for states, input and slack variable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84334-EA81-4FD2-808A-160D74BC8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3"/>
          <a:stretch/>
        </p:blipFill>
        <p:spPr>
          <a:xfrm>
            <a:off x="838200" y="1647352"/>
            <a:ext cx="6819900" cy="434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252FD-FD67-434E-8FF2-00E6CC16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AA506-ACB2-4380-B96B-23DE203E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284-5785-4750-BD7C-799E0CD1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79"/>
            <a:ext cx="8724900" cy="5686075"/>
          </a:xfrm>
        </p:spPr>
        <p:txBody>
          <a:bodyPr/>
          <a:lstStyle/>
          <a:p>
            <a:r>
              <a:rPr lang="en-US" sz="1600" dirty="0"/>
              <a:t>Add the stage cost for the prediction horizon and add the discretized system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55D7E-050B-4610-9F32-D34902A8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6478"/>
            <a:ext cx="8060437" cy="4747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6261F-4BD8-46D9-B10B-EFE05D14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B85DA-A601-4B86-9E86-3EAF0185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C559-2312-40AC-82AF-EC2B7C1E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910"/>
            <a:ext cx="10515600" cy="6304547"/>
          </a:xfrm>
        </p:spPr>
        <p:txBody>
          <a:bodyPr>
            <a:normAutofit/>
          </a:bodyPr>
          <a:lstStyle/>
          <a:p>
            <a:r>
              <a:rPr lang="en-US" sz="1600" dirty="0"/>
              <a:t>Create the MPC solver using the CasADi function nlpsol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Set initial conditions and initial guesses to solve the open-loop prediction</a:t>
            </a:r>
          </a:p>
          <a:p>
            <a:r>
              <a:rPr lang="en-US" sz="1600" dirty="0"/>
              <a:t>Use the solution obtained from the open-loop prediction as the initial guess for the MPC loop</a:t>
            </a:r>
          </a:p>
          <a:p>
            <a:r>
              <a:rPr lang="en-US" sz="1600" dirty="0"/>
              <a:t>Solve the optimization problem with a receding horizon scheme</a:t>
            </a:r>
          </a:p>
          <a:p>
            <a:r>
              <a:rPr lang="en-US" sz="1600" dirty="0"/>
              <a:t>Store the states and input for each iteration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23F16-AB87-4E8A-B91D-A9E24177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536"/>
            <a:ext cx="8407414" cy="88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8EAAA-A9F1-4593-9971-68E6F41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36" y="3319088"/>
            <a:ext cx="7100150" cy="2794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D7D29-A37B-437F-A8F8-44315235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BA9BD3-BA58-4BEC-A14D-1E25247AF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AA552F-36A4-4208-A18A-B682B8C9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56DB6-27A5-4FA4-9132-EEA772E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C5C014-0031-4F0B-8993-02EFFC69284F}"/>
              </a:ext>
            </a:extLst>
          </p:cNvPr>
          <p:cNvSpPr txBox="1">
            <a:spLocks/>
          </p:cNvSpPr>
          <p:nvPr/>
        </p:nvSpPr>
        <p:spPr>
          <a:xfrm>
            <a:off x="3682966" y="2783790"/>
            <a:ext cx="2597217" cy="1290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Results</a:t>
            </a:r>
            <a:endParaRPr lang="en-DE" sz="5000" b="1" dirty="0"/>
          </a:p>
        </p:txBody>
      </p:sp>
    </p:spTree>
    <p:extLst>
      <p:ext uri="{BB962C8B-B14F-4D97-AF65-F5344CB8AC3E}">
        <p14:creationId xmlns:p14="http://schemas.microsoft.com/office/powerpoint/2010/main" val="269127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9735B2-62D7-4280-83B0-C0C4BD5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10" y="348390"/>
            <a:ext cx="10515600" cy="1031367"/>
          </a:xfrm>
        </p:spPr>
        <p:txBody>
          <a:bodyPr>
            <a:normAutofit/>
          </a:bodyPr>
          <a:lstStyle/>
          <a:p>
            <a:r>
              <a:rPr lang="en-IN" sz="3600" b="1" dirty="0"/>
              <a:t>Kite Trajectories </a:t>
            </a:r>
            <a:endParaRPr lang="en-DE" sz="3600" b="1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DF0470B-F229-4763-BB29-E90C630C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42" y="937449"/>
            <a:ext cx="6644136" cy="4983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65DE8-6891-4D54-B5DB-82EE2912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6652-F57E-49CA-8A40-AECF9A1F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AA552F-36A4-4208-A18A-B682B8C9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56DB6-27A5-4FA4-9132-EEA772E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C5C014-0031-4F0B-8993-02EFFC69284F}"/>
              </a:ext>
            </a:extLst>
          </p:cNvPr>
          <p:cNvSpPr txBox="1">
            <a:spLocks/>
          </p:cNvSpPr>
          <p:nvPr/>
        </p:nvSpPr>
        <p:spPr>
          <a:xfrm>
            <a:off x="3006691" y="2783790"/>
            <a:ext cx="8032784" cy="1290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Introduction</a:t>
            </a:r>
            <a:endParaRPr lang="en-DE" sz="5000" b="1" dirty="0"/>
          </a:p>
        </p:txBody>
      </p:sp>
    </p:spTree>
    <p:extLst>
      <p:ext uri="{BB962C8B-B14F-4D97-AF65-F5344CB8AC3E}">
        <p14:creationId xmlns:p14="http://schemas.microsoft.com/office/powerpoint/2010/main" val="31512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8379-5EF0-4731-BEB3-ED6CBF5B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85" y="377271"/>
            <a:ext cx="10515600" cy="1027180"/>
          </a:xfrm>
        </p:spPr>
        <p:txBody>
          <a:bodyPr>
            <a:normAutofit/>
          </a:bodyPr>
          <a:lstStyle/>
          <a:p>
            <a:r>
              <a:rPr lang="en-US" sz="3600" b="1" dirty="0"/>
              <a:t>Control Input</a:t>
            </a:r>
            <a:endParaRPr lang="en-DE" sz="3600" b="1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C243F4A-E31B-4F5C-89DA-451FF982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13" y="1316089"/>
            <a:ext cx="5893422" cy="442006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B65254F-A422-4BEC-8AC9-EB3E0BC5A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7" y="1404451"/>
            <a:ext cx="5657788" cy="42433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DF5BC0-E17A-44E3-80A6-7B7E56AB3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2146C0-8F06-4739-94D8-502C7AC2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1656-A616-4C45-85BF-3DB33AFE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84" y="250711"/>
            <a:ext cx="10515600" cy="1116421"/>
          </a:xfrm>
        </p:spPr>
        <p:txBody>
          <a:bodyPr>
            <a:normAutofit/>
          </a:bodyPr>
          <a:lstStyle/>
          <a:p>
            <a:r>
              <a:rPr lang="en-US" sz="3600" b="1" dirty="0"/>
              <a:t>Open-Loop vs. Closed-Loop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0F63913D-E592-41BF-8EDB-72A14D26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1" y="1126473"/>
            <a:ext cx="5469339" cy="410200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B1B6216F-926B-41EB-8062-B7D07C231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38" y="1126473"/>
            <a:ext cx="5610508" cy="4207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F39A2-821A-4344-9DC8-0767DFA63785}"/>
              </a:ext>
            </a:extLst>
          </p:cNvPr>
          <p:cNvSpPr txBox="1"/>
          <p:nvPr/>
        </p:nvSpPr>
        <p:spPr>
          <a:xfrm>
            <a:off x="772419" y="5362036"/>
            <a:ext cx="466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Kite Trajectories with Different </a:t>
            </a:r>
            <a:r>
              <a:rPr lang="en-US" b="1" dirty="0"/>
              <a:t>Constant </a:t>
            </a:r>
            <a:r>
              <a:rPr lang="en-US" dirty="0"/>
              <a:t>Relative Wind Speeds – Open-Loop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95891-E4BB-4A05-AAFA-FC9CA649D008}"/>
              </a:ext>
            </a:extLst>
          </p:cNvPr>
          <p:cNvSpPr txBox="1"/>
          <p:nvPr/>
        </p:nvSpPr>
        <p:spPr>
          <a:xfrm>
            <a:off x="6665221" y="5427598"/>
            <a:ext cx="466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Kite Trajectories with Different </a:t>
            </a:r>
            <a:r>
              <a:rPr lang="en-US" b="1" dirty="0"/>
              <a:t>Varying </a:t>
            </a:r>
            <a:r>
              <a:rPr lang="en-US" dirty="0"/>
              <a:t>Relative Wind Speeds – Closed-Loop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0E925-0F9E-4E39-849A-C4FB28B4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6CD09C-2EE9-4E90-9BF4-9259282FB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8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658615-0538-45D0-B79E-20E9E62220F7}"/>
              </a:ext>
            </a:extLst>
          </p:cNvPr>
          <p:cNvSpPr txBox="1">
            <a:spLocks/>
          </p:cNvSpPr>
          <p:nvPr/>
        </p:nvSpPr>
        <p:spPr>
          <a:xfrm>
            <a:off x="1263615" y="2783790"/>
            <a:ext cx="8099459" cy="1290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THANK YOU FOR LISTENING!</a:t>
            </a:r>
            <a:endParaRPr lang="en-DE" sz="5000" b="1" dirty="0"/>
          </a:p>
        </p:txBody>
      </p:sp>
    </p:spTree>
    <p:extLst>
      <p:ext uri="{BB962C8B-B14F-4D97-AF65-F5344CB8AC3E}">
        <p14:creationId xmlns:p14="http://schemas.microsoft.com/office/powerpoint/2010/main" val="171293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GB" sz="3600" b="1" dirty="0"/>
              <a:t>What is M</a:t>
            </a:r>
            <a:r>
              <a:rPr lang="en-US" sz="3600" b="1" dirty="0"/>
              <a:t>odel </a:t>
            </a:r>
            <a:r>
              <a:rPr lang="en-GB" sz="3600" b="1" dirty="0"/>
              <a:t>P</a:t>
            </a:r>
            <a:r>
              <a:rPr lang="en-US" sz="3600" b="1" dirty="0"/>
              <a:t>redictive </a:t>
            </a:r>
            <a:r>
              <a:rPr lang="en-GB" sz="3600" b="1" dirty="0"/>
              <a:t>C</a:t>
            </a:r>
            <a:r>
              <a:rPr lang="en-US" sz="3600" b="1" dirty="0"/>
              <a:t>ontrol (MPC)</a:t>
            </a:r>
            <a:r>
              <a:rPr lang="en-GB" sz="3600" b="1" dirty="0"/>
              <a:t>?</a:t>
            </a:r>
            <a:endParaRPr lang="en-D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5C3A-FC4D-4A62-9C69-3E3000AE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92630"/>
            <a:ext cx="8724900" cy="3272740"/>
          </a:xfrm>
        </p:spPr>
        <p:txBody>
          <a:bodyPr>
            <a:normAutofit/>
          </a:bodyPr>
          <a:lstStyle/>
          <a:p>
            <a:r>
              <a:rPr lang="en-US" sz="2400" dirty="0"/>
              <a:t>an advanced control method</a:t>
            </a:r>
          </a:p>
          <a:p>
            <a:endParaRPr lang="en-US" sz="2400" dirty="0"/>
          </a:p>
          <a:p>
            <a:r>
              <a:rPr lang="en-US" sz="2400" dirty="0"/>
              <a:t>uses a model to predict the future behavior of a controlled system over a finite time horizon </a:t>
            </a:r>
          </a:p>
          <a:p>
            <a:endParaRPr lang="en-US" sz="2400" dirty="0"/>
          </a:p>
          <a:p>
            <a:r>
              <a:rPr lang="en-US" sz="2400" dirty="0"/>
              <a:t>computes an optimal control input according to a performance criterion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GB" b="1" dirty="0"/>
              <a:t>Working Principle</a:t>
            </a:r>
            <a:endParaRPr lang="en-D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5C3A-FC4D-4A62-9C69-3E3000AE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761" y="1601985"/>
            <a:ext cx="5776914" cy="365402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Measure or estimate state information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Compute a sequence of optimal control inputs over a prediction horizon N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Apply the first part of the optimal trajectory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Shift the horizon and repeat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4D076-AF76-47FD-97F4-A3EAA338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22" y="1533690"/>
            <a:ext cx="3005987" cy="37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GB" sz="3600" b="1" dirty="0"/>
              <a:t>Pros and Cons</a:t>
            </a:r>
            <a:endParaRPr lang="en-D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5C3A-FC4D-4A62-9C69-3E3000AE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147887"/>
            <a:ext cx="8181977" cy="2562225"/>
          </a:xfrm>
        </p:spPr>
        <p:txBody>
          <a:bodyPr>
            <a:normAutofit/>
          </a:bodyPr>
          <a:lstStyle/>
          <a:p>
            <a:r>
              <a:rPr lang="en-US" sz="2400" dirty="0"/>
              <a:t>can satisfy constraints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handle MIMO systems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requires large memory and computationally expensive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AA552F-36A4-4208-A18A-B682B8C9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56DB6-27A5-4FA4-9132-EEA772E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C5C014-0031-4F0B-8993-02EFFC69284F}"/>
              </a:ext>
            </a:extLst>
          </p:cNvPr>
          <p:cNvSpPr txBox="1">
            <a:spLocks/>
          </p:cNvSpPr>
          <p:nvPr/>
        </p:nvSpPr>
        <p:spPr>
          <a:xfrm>
            <a:off x="2079608" y="2783790"/>
            <a:ext cx="8032784" cy="1290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Problem Formulation</a:t>
            </a:r>
            <a:endParaRPr lang="en-DE" sz="5000" b="1" dirty="0"/>
          </a:p>
        </p:txBody>
      </p:sp>
    </p:spTree>
    <p:extLst>
      <p:ext uri="{BB962C8B-B14F-4D97-AF65-F5344CB8AC3E}">
        <p14:creationId xmlns:p14="http://schemas.microsoft.com/office/powerpoint/2010/main" val="117138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GB" b="1" dirty="0"/>
              <a:t>Problem Statement</a:t>
            </a:r>
            <a:endParaRPr lang="en-DE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078DD-7FE3-4AA7-B0D3-5E5022325ADD}"/>
              </a:ext>
            </a:extLst>
          </p:cNvPr>
          <p:cNvSpPr txBox="1">
            <a:spLocks/>
          </p:cNvSpPr>
          <p:nvPr/>
        </p:nvSpPr>
        <p:spPr>
          <a:xfrm>
            <a:off x="590550" y="2275572"/>
            <a:ext cx="8543925" cy="23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Dynam</a:t>
            </a:r>
            <a:r>
              <a:rPr lang="en-GB" sz="2400" b="1" dirty="0"/>
              <a:t>ic System: </a:t>
            </a:r>
            <a:r>
              <a:rPr lang="en-US" sz="2400" dirty="0"/>
              <a:t>a towing kite that is to be used to save the fuel of seagoing vessels</a:t>
            </a:r>
          </a:p>
          <a:p>
            <a:endParaRPr lang="en-US" sz="2400" dirty="0"/>
          </a:p>
          <a:p>
            <a:r>
              <a:rPr lang="en-US" sz="2400" b="1" dirty="0"/>
              <a:t>Goal of the Controller: </a:t>
            </a:r>
            <a:r>
              <a:rPr lang="en-US" sz="2400" dirty="0"/>
              <a:t>maximize the harvested wind energy while satisfying the minimum height constraint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199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Overview</a:t>
            </a:r>
            <a:endParaRPr lang="en-DE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26DA14-C0E0-4F4D-94CC-3D6CFBC2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83639"/>
            <a:ext cx="8866790" cy="5106137"/>
          </a:xfrm>
        </p:spPr>
        <p:txBody>
          <a:bodyPr/>
          <a:lstStyle/>
          <a:p>
            <a:r>
              <a:rPr lang="en-US" sz="2400" dirty="0"/>
              <a:t>Simplified System Vectors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Non-linear Dynamic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9F101-5951-46EE-B5F2-8D6F7D02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898704"/>
            <a:ext cx="3892295" cy="2251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460DD-6B6E-4C38-B32C-5CBBEAEC0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18" y="1939266"/>
            <a:ext cx="6037232" cy="14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BE7-C396-45D4-8DCD-E6CC749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9537834" cy="129042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Overview</a:t>
            </a:r>
            <a:endParaRPr lang="en-DE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7ACDF-90B1-4162-AABB-770FA630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6122254"/>
            <a:ext cx="3343275" cy="7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D9168-5FB9-4BE4-B613-4C888FDD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1554"/>
            <a:ext cx="3419475" cy="736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22B84-80BC-4A71-8F06-73B8E7A9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75" y="1952565"/>
            <a:ext cx="2419750" cy="1132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C15E2B-FC0B-4707-ACC7-791EE9430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75" y="3936707"/>
            <a:ext cx="4770008" cy="133172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8A5AE0-50CB-41F7-A2E7-62DE7044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83639"/>
            <a:ext cx="8866790" cy="5106137"/>
          </a:xfrm>
        </p:spPr>
        <p:txBody>
          <a:bodyPr/>
          <a:lstStyle/>
          <a:p>
            <a:r>
              <a:rPr lang="en-US" sz="2400" dirty="0"/>
              <a:t>Glide Ratio and Relative Wind Speed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Tether Force and Kite Height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269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395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Energy Optimal Control  of a Towing Kite</vt:lpstr>
      <vt:lpstr>PowerPoint Presentation</vt:lpstr>
      <vt:lpstr>What is Model Predictive Control (MPC)?</vt:lpstr>
      <vt:lpstr>Working Principle</vt:lpstr>
      <vt:lpstr>Pros and Cons</vt:lpstr>
      <vt:lpstr>PowerPoint Presentation</vt:lpstr>
      <vt:lpstr>Problem Statement</vt:lpstr>
      <vt:lpstr>System Overview</vt:lpstr>
      <vt:lpstr>System Overview</vt:lpstr>
      <vt:lpstr>OCP Formulation</vt:lpstr>
      <vt:lpstr>Tuning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Kite Trajectories </vt:lpstr>
      <vt:lpstr>Control Input</vt:lpstr>
      <vt:lpstr>Open-Loop vs. Closed-Loop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Optimal Control of a Towing Kite</dc:title>
  <dc:creator>Mehmet Batu Ozmeteler</dc:creator>
  <cp:lastModifiedBy>Mehmet Batu Ozmeteler</cp:lastModifiedBy>
  <cp:revision>51</cp:revision>
  <dcterms:created xsi:type="dcterms:W3CDTF">2022-01-23T21:36:36Z</dcterms:created>
  <dcterms:modified xsi:type="dcterms:W3CDTF">2022-01-25T11:42:12Z</dcterms:modified>
</cp:coreProperties>
</file>