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1" r:id="rId3"/>
    <p:sldId id="257" r:id="rId4"/>
    <p:sldId id="258" r:id="rId5"/>
    <p:sldId id="269" r:id="rId6"/>
    <p:sldId id="267" r:id="rId7"/>
    <p:sldId id="268"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53"/>
  </p:normalViewPr>
  <p:slideViewPr>
    <p:cSldViewPr snapToGrid="0">
      <p:cViewPr>
        <p:scale>
          <a:sx n="105" d="100"/>
          <a:sy n="105" d="100"/>
        </p:scale>
        <p:origin x="304"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74181E-9717-5F4F-87CE-F891026E5AD0}" type="datetimeFigureOut">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36FE4-7145-C646-84C7-88FA729CED98}" type="slidenum">
              <a:rPr lang="en-US" smtClean="0"/>
              <a:t>‹#›</a:t>
            </a:fld>
            <a:endParaRPr lang="en-US"/>
          </a:p>
        </p:txBody>
      </p:sp>
    </p:spTree>
    <p:extLst>
      <p:ext uri="{BB962C8B-B14F-4D97-AF65-F5344CB8AC3E}">
        <p14:creationId xmlns:p14="http://schemas.microsoft.com/office/powerpoint/2010/main" val="301940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4181E-9717-5F4F-87CE-F891026E5AD0}" type="datetimeFigureOut">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36FE4-7145-C646-84C7-88FA729CED98}" type="slidenum">
              <a:rPr lang="en-US" smtClean="0"/>
              <a:t>‹#›</a:t>
            </a:fld>
            <a:endParaRPr lang="en-US"/>
          </a:p>
        </p:txBody>
      </p:sp>
    </p:spTree>
    <p:extLst>
      <p:ext uri="{BB962C8B-B14F-4D97-AF65-F5344CB8AC3E}">
        <p14:creationId xmlns:p14="http://schemas.microsoft.com/office/powerpoint/2010/main" val="4121969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4181E-9717-5F4F-87CE-F891026E5AD0}" type="datetimeFigureOut">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36FE4-7145-C646-84C7-88FA729CED9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916209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4181E-9717-5F4F-87CE-F891026E5AD0}" type="datetimeFigureOut">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36FE4-7145-C646-84C7-88FA729CED98}" type="slidenum">
              <a:rPr lang="en-US" smtClean="0"/>
              <a:t>‹#›</a:t>
            </a:fld>
            <a:endParaRPr lang="en-US"/>
          </a:p>
        </p:txBody>
      </p:sp>
    </p:spTree>
    <p:extLst>
      <p:ext uri="{BB962C8B-B14F-4D97-AF65-F5344CB8AC3E}">
        <p14:creationId xmlns:p14="http://schemas.microsoft.com/office/powerpoint/2010/main" val="3438346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4181E-9717-5F4F-87CE-F891026E5AD0}" type="datetimeFigureOut">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36FE4-7145-C646-84C7-88FA729CED9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744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4181E-9717-5F4F-87CE-F891026E5AD0}" type="datetimeFigureOut">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36FE4-7145-C646-84C7-88FA729CED98}" type="slidenum">
              <a:rPr lang="en-US" smtClean="0"/>
              <a:t>‹#›</a:t>
            </a:fld>
            <a:endParaRPr lang="en-US"/>
          </a:p>
        </p:txBody>
      </p:sp>
    </p:spTree>
    <p:extLst>
      <p:ext uri="{BB962C8B-B14F-4D97-AF65-F5344CB8AC3E}">
        <p14:creationId xmlns:p14="http://schemas.microsoft.com/office/powerpoint/2010/main" val="589486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4181E-9717-5F4F-87CE-F891026E5AD0}" type="datetimeFigureOut">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36FE4-7145-C646-84C7-88FA729CED98}" type="slidenum">
              <a:rPr lang="en-US" smtClean="0"/>
              <a:t>‹#›</a:t>
            </a:fld>
            <a:endParaRPr lang="en-US"/>
          </a:p>
        </p:txBody>
      </p:sp>
    </p:spTree>
    <p:extLst>
      <p:ext uri="{BB962C8B-B14F-4D97-AF65-F5344CB8AC3E}">
        <p14:creationId xmlns:p14="http://schemas.microsoft.com/office/powerpoint/2010/main" val="872856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4181E-9717-5F4F-87CE-F891026E5AD0}" type="datetimeFigureOut">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36FE4-7145-C646-84C7-88FA729CED98}" type="slidenum">
              <a:rPr lang="en-US" smtClean="0"/>
              <a:t>‹#›</a:t>
            </a:fld>
            <a:endParaRPr lang="en-US"/>
          </a:p>
        </p:txBody>
      </p:sp>
    </p:spTree>
    <p:extLst>
      <p:ext uri="{BB962C8B-B14F-4D97-AF65-F5344CB8AC3E}">
        <p14:creationId xmlns:p14="http://schemas.microsoft.com/office/powerpoint/2010/main" val="2016173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4181E-9717-5F4F-87CE-F891026E5AD0}" type="datetimeFigureOut">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36FE4-7145-C646-84C7-88FA729CED98}" type="slidenum">
              <a:rPr lang="en-US" smtClean="0"/>
              <a:t>‹#›</a:t>
            </a:fld>
            <a:endParaRPr lang="en-US"/>
          </a:p>
        </p:txBody>
      </p:sp>
    </p:spTree>
    <p:extLst>
      <p:ext uri="{BB962C8B-B14F-4D97-AF65-F5344CB8AC3E}">
        <p14:creationId xmlns:p14="http://schemas.microsoft.com/office/powerpoint/2010/main" val="26119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4181E-9717-5F4F-87CE-F891026E5AD0}" type="datetimeFigureOut">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36FE4-7145-C646-84C7-88FA729CED98}" type="slidenum">
              <a:rPr lang="en-US" smtClean="0"/>
              <a:t>‹#›</a:t>
            </a:fld>
            <a:endParaRPr lang="en-US"/>
          </a:p>
        </p:txBody>
      </p:sp>
    </p:spTree>
    <p:extLst>
      <p:ext uri="{BB962C8B-B14F-4D97-AF65-F5344CB8AC3E}">
        <p14:creationId xmlns:p14="http://schemas.microsoft.com/office/powerpoint/2010/main" val="372902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74181E-9717-5F4F-87CE-F891026E5AD0}" type="datetimeFigureOut">
              <a:rPr lang="en-US" smtClean="0"/>
              <a:t>3/11/23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36FE4-7145-C646-84C7-88FA729CED98}" type="slidenum">
              <a:rPr lang="en-US" smtClean="0"/>
              <a:t>‹#›</a:t>
            </a:fld>
            <a:endParaRPr lang="en-US"/>
          </a:p>
        </p:txBody>
      </p:sp>
    </p:spTree>
    <p:extLst>
      <p:ext uri="{BB962C8B-B14F-4D97-AF65-F5344CB8AC3E}">
        <p14:creationId xmlns:p14="http://schemas.microsoft.com/office/powerpoint/2010/main" val="123930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74181E-9717-5F4F-87CE-F891026E5AD0}" type="datetimeFigureOut">
              <a:rPr lang="en-US" smtClean="0"/>
              <a:t>3/11/23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936FE4-7145-C646-84C7-88FA729CED98}" type="slidenum">
              <a:rPr lang="en-US" smtClean="0"/>
              <a:t>‹#›</a:t>
            </a:fld>
            <a:endParaRPr lang="en-US"/>
          </a:p>
        </p:txBody>
      </p:sp>
    </p:spTree>
    <p:extLst>
      <p:ext uri="{BB962C8B-B14F-4D97-AF65-F5344CB8AC3E}">
        <p14:creationId xmlns:p14="http://schemas.microsoft.com/office/powerpoint/2010/main" val="348291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74181E-9717-5F4F-87CE-F891026E5AD0}" type="datetimeFigureOut">
              <a:rPr lang="en-US" smtClean="0"/>
              <a:t>3/11/23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936FE4-7145-C646-84C7-88FA729CED98}" type="slidenum">
              <a:rPr lang="en-US" smtClean="0"/>
              <a:t>‹#›</a:t>
            </a:fld>
            <a:endParaRPr lang="en-US"/>
          </a:p>
        </p:txBody>
      </p:sp>
    </p:spTree>
    <p:extLst>
      <p:ext uri="{BB962C8B-B14F-4D97-AF65-F5344CB8AC3E}">
        <p14:creationId xmlns:p14="http://schemas.microsoft.com/office/powerpoint/2010/main" val="335593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4181E-9717-5F4F-87CE-F891026E5AD0}" type="datetimeFigureOut">
              <a:rPr lang="en-US" smtClean="0"/>
              <a:t>3/11/23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936FE4-7145-C646-84C7-88FA729CED98}" type="slidenum">
              <a:rPr lang="en-US" smtClean="0"/>
              <a:t>‹#›</a:t>
            </a:fld>
            <a:endParaRPr lang="en-US"/>
          </a:p>
        </p:txBody>
      </p:sp>
    </p:spTree>
    <p:extLst>
      <p:ext uri="{BB962C8B-B14F-4D97-AF65-F5344CB8AC3E}">
        <p14:creationId xmlns:p14="http://schemas.microsoft.com/office/powerpoint/2010/main" val="760202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74181E-9717-5F4F-87CE-F891026E5AD0}" type="datetimeFigureOut">
              <a:rPr lang="en-US" smtClean="0"/>
              <a:t>3/11/23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36FE4-7145-C646-84C7-88FA729CED98}" type="slidenum">
              <a:rPr lang="en-US" smtClean="0"/>
              <a:t>‹#›</a:t>
            </a:fld>
            <a:endParaRPr lang="en-US"/>
          </a:p>
        </p:txBody>
      </p:sp>
    </p:spTree>
    <p:extLst>
      <p:ext uri="{BB962C8B-B14F-4D97-AF65-F5344CB8AC3E}">
        <p14:creationId xmlns:p14="http://schemas.microsoft.com/office/powerpoint/2010/main" val="91694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74181E-9717-5F4F-87CE-F891026E5AD0}" type="datetimeFigureOut">
              <a:rPr lang="en-US" smtClean="0"/>
              <a:t>3/11/23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36FE4-7145-C646-84C7-88FA729CED98}" type="slidenum">
              <a:rPr lang="en-US" smtClean="0"/>
              <a:t>‹#›</a:t>
            </a:fld>
            <a:endParaRPr lang="en-US"/>
          </a:p>
        </p:txBody>
      </p:sp>
    </p:spTree>
    <p:extLst>
      <p:ext uri="{BB962C8B-B14F-4D97-AF65-F5344CB8AC3E}">
        <p14:creationId xmlns:p14="http://schemas.microsoft.com/office/powerpoint/2010/main" val="34309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74181E-9717-5F4F-87CE-F891026E5AD0}" type="datetimeFigureOut">
              <a:rPr lang="en-US" smtClean="0"/>
              <a:t>3/11/23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936FE4-7145-C646-84C7-88FA729CED98}" type="slidenum">
              <a:rPr lang="en-US" smtClean="0"/>
              <a:t>‹#›</a:t>
            </a:fld>
            <a:endParaRPr lang="en-US"/>
          </a:p>
        </p:txBody>
      </p:sp>
    </p:spTree>
    <p:extLst>
      <p:ext uri="{BB962C8B-B14F-4D97-AF65-F5344CB8AC3E}">
        <p14:creationId xmlns:p14="http://schemas.microsoft.com/office/powerpoint/2010/main" val="10745758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065E7-7F90-5C85-3887-798E03715CC6}"/>
              </a:ext>
            </a:extLst>
          </p:cNvPr>
          <p:cNvSpPr>
            <a:spLocks noGrp="1"/>
          </p:cNvSpPr>
          <p:nvPr>
            <p:ph type="ctrTitle"/>
          </p:nvPr>
        </p:nvSpPr>
        <p:spPr/>
        <p:txBody>
          <a:bodyPr anchor="ctr"/>
          <a:lstStyle/>
          <a:p>
            <a:pPr algn="ctr"/>
            <a:r>
              <a:rPr lang="en-US" dirty="0"/>
              <a:t>Unicorn Sales Data Analysis</a:t>
            </a:r>
          </a:p>
        </p:txBody>
      </p:sp>
    </p:spTree>
    <p:extLst>
      <p:ext uri="{BB962C8B-B14F-4D97-AF65-F5344CB8AC3E}">
        <p14:creationId xmlns:p14="http://schemas.microsoft.com/office/powerpoint/2010/main" val="34670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2EC8-D4FB-EFCF-1B09-40CB6F2C2FD8}"/>
              </a:ext>
            </a:extLst>
          </p:cNvPr>
          <p:cNvSpPr>
            <a:spLocks noGrp="1"/>
          </p:cNvSpPr>
          <p:nvPr>
            <p:ph type="title"/>
          </p:nvPr>
        </p:nvSpPr>
        <p:spPr/>
        <p:txBody>
          <a:bodyPr anchor="ctr"/>
          <a:lstStyle/>
          <a:p>
            <a:pPr algn="ctr"/>
            <a:r>
              <a:rPr lang="en-US" dirty="0"/>
              <a:t>Audience and Dataset</a:t>
            </a:r>
          </a:p>
        </p:txBody>
      </p:sp>
      <p:sp>
        <p:nvSpPr>
          <p:cNvPr id="3" name="Content Placeholder 2">
            <a:extLst>
              <a:ext uri="{FF2B5EF4-FFF2-40B4-BE49-F238E27FC236}">
                <a16:creationId xmlns:a16="http://schemas.microsoft.com/office/drawing/2014/main" id="{38E35F22-0D05-FA3D-078D-97AFDF0DD329}"/>
              </a:ext>
            </a:extLst>
          </p:cNvPr>
          <p:cNvSpPr>
            <a:spLocks noGrp="1"/>
          </p:cNvSpPr>
          <p:nvPr>
            <p:ph sz="half" idx="1"/>
          </p:nvPr>
        </p:nvSpPr>
        <p:spPr/>
        <p:txBody>
          <a:bodyPr/>
          <a:lstStyle/>
          <a:p>
            <a:r>
              <a:rPr lang="en-US" dirty="0"/>
              <a:t>Data analytics and sales team leads.</a:t>
            </a:r>
          </a:p>
        </p:txBody>
      </p:sp>
      <p:sp>
        <p:nvSpPr>
          <p:cNvPr id="4" name="Content Placeholder 3">
            <a:extLst>
              <a:ext uri="{FF2B5EF4-FFF2-40B4-BE49-F238E27FC236}">
                <a16:creationId xmlns:a16="http://schemas.microsoft.com/office/drawing/2014/main" id="{52FB5EEE-C8CC-CFED-CFFA-F5509E543C47}"/>
              </a:ext>
            </a:extLst>
          </p:cNvPr>
          <p:cNvSpPr>
            <a:spLocks noGrp="1"/>
          </p:cNvSpPr>
          <p:nvPr>
            <p:ph sz="half" idx="2"/>
          </p:nvPr>
        </p:nvSpPr>
        <p:spPr/>
        <p:txBody>
          <a:bodyPr/>
          <a:lstStyle/>
          <a:p>
            <a:r>
              <a:rPr lang="en-US" dirty="0"/>
              <a:t>Unicorn sales data</a:t>
            </a:r>
          </a:p>
        </p:txBody>
      </p:sp>
    </p:spTree>
    <p:extLst>
      <p:ext uri="{BB962C8B-B14F-4D97-AF65-F5344CB8AC3E}">
        <p14:creationId xmlns:p14="http://schemas.microsoft.com/office/powerpoint/2010/main" val="356451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4476-66DB-A99F-9F05-442E6E334CA7}"/>
              </a:ext>
            </a:extLst>
          </p:cNvPr>
          <p:cNvSpPr>
            <a:spLocks noGrp="1"/>
          </p:cNvSpPr>
          <p:nvPr>
            <p:ph type="title"/>
          </p:nvPr>
        </p:nvSpPr>
        <p:spPr/>
        <p:txBody>
          <a:bodyPr anchor="ctr"/>
          <a:lstStyle/>
          <a:p>
            <a:pPr algn="ctr"/>
            <a:r>
              <a:rPr lang="en-US" dirty="0"/>
              <a:t>Leading Questions</a:t>
            </a:r>
          </a:p>
        </p:txBody>
      </p:sp>
      <p:sp>
        <p:nvSpPr>
          <p:cNvPr id="3" name="Content Placeholder 2">
            <a:extLst>
              <a:ext uri="{FF2B5EF4-FFF2-40B4-BE49-F238E27FC236}">
                <a16:creationId xmlns:a16="http://schemas.microsoft.com/office/drawing/2014/main" id="{3C919C29-EDDF-894A-226B-BB3B96194C38}"/>
              </a:ext>
            </a:extLst>
          </p:cNvPr>
          <p:cNvSpPr>
            <a:spLocks noGrp="1"/>
          </p:cNvSpPr>
          <p:nvPr>
            <p:ph idx="1"/>
          </p:nvPr>
        </p:nvSpPr>
        <p:spPr/>
        <p:txBody>
          <a:bodyPr/>
          <a:lstStyle/>
          <a:p>
            <a:r>
              <a:rPr lang="en-US" sz="2400" dirty="0"/>
              <a:t>Primary Question:</a:t>
            </a:r>
          </a:p>
          <a:p>
            <a:pPr marL="0" indent="0">
              <a:buNone/>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How can we grow the business according to the analysis of sales data?</a:t>
            </a:r>
          </a:p>
          <a:p>
            <a:pPr marL="0" indent="0">
              <a:buNone/>
            </a:pPr>
            <a:endParaRPr lang="en-US" dirty="0"/>
          </a:p>
          <a:p>
            <a:r>
              <a:rPr lang="en-US" sz="2400" dirty="0"/>
              <a:t> Secondary Question:</a:t>
            </a:r>
          </a:p>
          <a:p>
            <a:pPr marL="0" indent="0">
              <a:buClr>
                <a:srgbClr val="90C226"/>
              </a:buClr>
              <a:buNone/>
              <a:defRPr/>
            </a:pPr>
            <a:r>
              <a:rPr lang="en-US" dirty="0">
                <a:solidFill>
                  <a:prstClr val="black">
                    <a:lumMod val="75000"/>
                    <a:lumOff val="25000"/>
                  </a:prstClr>
                </a:solidFill>
                <a:latin typeface="Trebuchet MS" panose="020B0603020202020204"/>
              </a:rPr>
              <a:t>	</a:t>
            </a:r>
            <a:r>
              <a:rPr kumimoji="0" lang="en-US" sz="18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Times New Roman" panose="02020603050405020304" pitchFamily="18" charset="0"/>
              </a:rPr>
              <a:t>What key trends and patterns can be identified from analyzing sales data, including the timing of sales, the categories, states, manufacturers, products, and customers in terms of sales, profits, discounts, and losses?</a:t>
            </a:r>
          </a:p>
          <a:p>
            <a:pPr marL="0" indent="0">
              <a:buClr>
                <a:srgbClr val="90C226"/>
              </a:buClr>
              <a:buNone/>
              <a:defRPr/>
            </a:pPr>
            <a:br>
              <a:rPr kumimoji="0" lang="en-US" sz="18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Tree>
    <p:extLst>
      <p:ext uri="{BB962C8B-B14F-4D97-AF65-F5344CB8AC3E}">
        <p14:creationId xmlns:p14="http://schemas.microsoft.com/office/powerpoint/2010/main" val="88566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FE3F-E491-3DD5-19BE-AF2CC1DA7A5F}"/>
              </a:ext>
            </a:extLst>
          </p:cNvPr>
          <p:cNvSpPr>
            <a:spLocks noGrp="1"/>
          </p:cNvSpPr>
          <p:nvPr>
            <p:ph type="title"/>
          </p:nvPr>
        </p:nvSpPr>
        <p:spPr/>
        <p:txBody>
          <a:bodyPr anchor="ctr"/>
          <a:lstStyle/>
          <a:p>
            <a:pPr algn="ctr"/>
            <a:r>
              <a:rPr lang="en-US" dirty="0"/>
              <a:t>Data Processing Steps</a:t>
            </a:r>
          </a:p>
        </p:txBody>
      </p:sp>
      <p:sp>
        <p:nvSpPr>
          <p:cNvPr id="3" name="Content Placeholder 2">
            <a:extLst>
              <a:ext uri="{FF2B5EF4-FFF2-40B4-BE49-F238E27FC236}">
                <a16:creationId xmlns:a16="http://schemas.microsoft.com/office/drawing/2014/main" id="{D2C95954-562E-B85E-A0E5-4D7525064BCB}"/>
              </a:ext>
            </a:extLst>
          </p:cNvPr>
          <p:cNvSpPr>
            <a:spLocks noGrp="1"/>
          </p:cNvSpPr>
          <p:nvPr>
            <p:ph idx="1"/>
          </p:nvPr>
        </p:nvSpPr>
        <p:spPr/>
        <p:txBody>
          <a:bodyPr anchor="t">
            <a:normAutofit/>
          </a:bodyPr>
          <a:lstStyle/>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Duplicate rows are removed.</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Capitalization is standardized.</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types are converted.</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Relevant columns are created for the analysis.</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545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FE3F-E491-3DD5-19BE-AF2CC1DA7A5F}"/>
              </a:ext>
            </a:extLst>
          </p:cNvPr>
          <p:cNvSpPr>
            <a:spLocks noGrp="1"/>
          </p:cNvSpPr>
          <p:nvPr>
            <p:ph type="title"/>
          </p:nvPr>
        </p:nvSpPr>
        <p:spPr/>
        <p:txBody>
          <a:bodyPr anchor="ctr"/>
          <a:lstStyle/>
          <a:p>
            <a:pPr algn="ctr"/>
            <a:r>
              <a:rPr lang="en-US" dirty="0"/>
              <a:t>Findings and Suggestions</a:t>
            </a:r>
          </a:p>
        </p:txBody>
      </p:sp>
      <p:sp>
        <p:nvSpPr>
          <p:cNvPr id="3" name="Content Placeholder 2">
            <a:extLst>
              <a:ext uri="{FF2B5EF4-FFF2-40B4-BE49-F238E27FC236}">
                <a16:creationId xmlns:a16="http://schemas.microsoft.com/office/drawing/2014/main" id="{D2C95954-562E-B85E-A0E5-4D7525064BCB}"/>
              </a:ext>
            </a:extLst>
          </p:cNvPr>
          <p:cNvSpPr>
            <a:spLocks noGrp="1"/>
          </p:cNvSpPr>
          <p:nvPr>
            <p:ph idx="1"/>
          </p:nvPr>
        </p:nvSpPr>
        <p:spPr/>
        <p:txBody>
          <a:bodyPr anchor="t">
            <a:normAutofit/>
          </a:bodyPr>
          <a:lstStyle/>
          <a:p>
            <a:pPr>
              <a:spcAft>
                <a:spcPts val="1000"/>
              </a:spcAft>
              <a:buClr>
                <a:schemeClr val="accent2"/>
              </a:buClr>
              <a:buSzPct val="100000"/>
              <a:buFont typeface="+mj-lt"/>
              <a:buAutoNum type="arabicPeriod"/>
            </a:pPr>
            <a:r>
              <a:rPr lang="en-GB" i="0" dirty="0">
                <a:solidFill>
                  <a:schemeClr val="tx1"/>
                </a:solidFill>
                <a:effectLst/>
                <a:latin typeface="Calibri" panose="020F0502020204030204" pitchFamily="34" charset="0"/>
                <a:cs typeface="Calibri" panose="020F0502020204030204" pitchFamily="34" charset="0"/>
              </a:rPr>
              <a:t>Sales increase in Q4 with discounts and decrease in Q1. We can offer discounts or run marketing campaigns in Q1 to boost sales.</a:t>
            </a:r>
            <a:endParaRPr lang="en-US" i="0" dirty="0">
              <a:solidFill>
                <a:schemeClr val="tx1"/>
              </a:solidFill>
              <a:effectLst/>
              <a:latin typeface="Calibri" panose="020F0502020204030204" pitchFamily="34" charset="0"/>
              <a:cs typeface="Calibri" panose="020F0502020204030204" pitchFamily="34" charset="0"/>
            </a:endParaRPr>
          </a:p>
          <a:p>
            <a:pPr>
              <a:spcAft>
                <a:spcPts val="1000"/>
              </a:spcAft>
              <a:buClr>
                <a:schemeClr val="accent2"/>
              </a:buClr>
              <a:buSzPct val="100000"/>
              <a:buFont typeface="+mj-lt"/>
              <a:buAutoNum type="arabicPeriod"/>
            </a:pPr>
            <a:r>
              <a:rPr lang="en-US" i="0" dirty="0">
                <a:solidFill>
                  <a:schemeClr val="tx1"/>
                </a:solidFill>
                <a:effectLst/>
                <a:latin typeface="Calibri" panose="020F0502020204030204" pitchFamily="34" charset="0"/>
                <a:cs typeface="Calibri" panose="020F0502020204030204" pitchFamily="34" charset="0"/>
              </a:rPr>
              <a:t>Successful</a:t>
            </a:r>
            <a:r>
              <a:rPr lang="en-GB" i="0" dirty="0">
                <a:solidFill>
                  <a:schemeClr val="tx1"/>
                </a:solidFill>
                <a:effectLst/>
                <a:latin typeface="Calibri" panose="020F0502020204030204" pitchFamily="34" charset="0"/>
                <a:cs typeface="Calibri" panose="020F0502020204030204" pitchFamily="34" charset="0"/>
              </a:rPr>
              <a:t> discount campaigns for chairs and phones have driven sales. We can expand discounts to other subcategories to increase sales across multiple product lines.</a:t>
            </a:r>
          </a:p>
          <a:p>
            <a:pPr>
              <a:spcAft>
                <a:spcPts val="1000"/>
              </a:spcAft>
              <a:buClr>
                <a:schemeClr val="accent2"/>
              </a:buClr>
              <a:buSzPct val="100000"/>
              <a:buFont typeface="+mj-lt"/>
              <a:buAutoNum type="arabicPeriod"/>
            </a:pPr>
            <a:r>
              <a:rPr lang="en-GB" dirty="0">
                <a:solidFill>
                  <a:schemeClr val="tx1"/>
                </a:solidFill>
                <a:latin typeface="Calibri" panose="020F0502020204030204" pitchFamily="34" charset="0"/>
                <a:cs typeface="Calibri" panose="020F0502020204030204" pitchFamily="34" charset="0"/>
              </a:rPr>
              <a:t>The Canon Image Class 2200 Advanced Copier is our top-selling and most profitable product. We can promote this product in different states and customers aggressively to attract more orders and maximize revenue and profit potential.</a:t>
            </a:r>
          </a:p>
        </p:txBody>
      </p:sp>
    </p:spTree>
    <p:extLst>
      <p:ext uri="{BB962C8B-B14F-4D97-AF65-F5344CB8AC3E}">
        <p14:creationId xmlns:p14="http://schemas.microsoft.com/office/powerpoint/2010/main" val="173068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FE3F-E491-3DD5-19BE-AF2CC1DA7A5F}"/>
              </a:ext>
            </a:extLst>
          </p:cNvPr>
          <p:cNvSpPr>
            <a:spLocks noGrp="1"/>
          </p:cNvSpPr>
          <p:nvPr>
            <p:ph type="title"/>
          </p:nvPr>
        </p:nvSpPr>
        <p:spPr/>
        <p:txBody>
          <a:bodyPr anchor="ctr"/>
          <a:lstStyle/>
          <a:p>
            <a:pPr algn="ctr"/>
            <a:r>
              <a:rPr lang="en-US" dirty="0"/>
              <a:t>Findings and Suggestions</a:t>
            </a:r>
          </a:p>
        </p:txBody>
      </p:sp>
      <p:sp>
        <p:nvSpPr>
          <p:cNvPr id="3" name="Content Placeholder 2">
            <a:extLst>
              <a:ext uri="{FF2B5EF4-FFF2-40B4-BE49-F238E27FC236}">
                <a16:creationId xmlns:a16="http://schemas.microsoft.com/office/drawing/2014/main" id="{D2C95954-562E-B85E-A0E5-4D7525064BCB}"/>
              </a:ext>
            </a:extLst>
          </p:cNvPr>
          <p:cNvSpPr>
            <a:spLocks noGrp="1"/>
          </p:cNvSpPr>
          <p:nvPr>
            <p:ph idx="1"/>
          </p:nvPr>
        </p:nvSpPr>
        <p:spPr/>
        <p:txBody>
          <a:bodyPr anchor="t">
            <a:normAutofit/>
          </a:bodyPr>
          <a:lstStyle/>
          <a:p>
            <a:pPr marL="342000" indent="-342000">
              <a:spcAft>
                <a:spcPts val="1000"/>
              </a:spcAft>
              <a:buClr>
                <a:schemeClr val="accent2"/>
              </a:buClr>
              <a:buSzPct val="100000"/>
              <a:buFont typeface="+mj-lt"/>
              <a:buAutoNum type="arabicPeriod" startAt="4"/>
            </a:pPr>
            <a:r>
              <a:rPr lang="en-GB" sz="1800" dirty="0">
                <a:solidFill>
                  <a:schemeClr val="tx1"/>
                </a:solidFill>
                <a:latin typeface="Calibri" panose="020F0502020204030204" pitchFamily="34" charset="0"/>
                <a:cs typeface="Calibri" panose="020F0502020204030204" pitchFamily="34" charset="0"/>
              </a:rPr>
              <a:t>The technology category, especially copiers, phones, and accessories, represents our most profitable product segment. We can promote these categories in penetrable states and customers to enhance our revenue and profitability.</a:t>
            </a:r>
          </a:p>
          <a:p>
            <a:pPr marL="342000" indent="-342000">
              <a:spcAft>
                <a:spcPts val="1000"/>
              </a:spcAft>
              <a:buClr>
                <a:schemeClr val="accent2"/>
              </a:buClr>
              <a:buSzPct val="100000"/>
              <a:buFont typeface="+mj-lt"/>
              <a:buAutoNum type="arabicPeriod" startAt="4"/>
            </a:pPr>
            <a:r>
              <a:rPr lang="en-GB" sz="1800" b="0" i="0" dirty="0">
                <a:solidFill>
                  <a:schemeClr val="tx1"/>
                </a:solidFill>
                <a:effectLst/>
                <a:latin typeface="Calibri" panose="020F0502020204030204" pitchFamily="34" charset="0"/>
                <a:cs typeface="Calibri" panose="020F0502020204030204" pitchFamily="34" charset="0"/>
              </a:rPr>
              <a:t>Tables and Bookcases, despite generating high sales volumes, have a negative impact on our overall profitability. We can explore more profitable products or phase out these subcategories </a:t>
            </a:r>
            <a:r>
              <a:rPr lang="en-GB" sz="1800" dirty="0">
                <a:solidFill>
                  <a:schemeClr val="tx1"/>
                </a:solidFill>
                <a:latin typeface="Calibri" panose="020F0502020204030204" pitchFamily="34" charset="0"/>
                <a:cs typeface="Calibri" panose="020F0502020204030204" pitchFamily="34" charset="0"/>
              </a:rPr>
              <a:t>t</a:t>
            </a:r>
            <a:r>
              <a:rPr lang="en-GB" sz="1800" b="0" i="0" dirty="0">
                <a:solidFill>
                  <a:schemeClr val="tx1"/>
                </a:solidFill>
                <a:effectLst/>
                <a:latin typeface="Calibri" panose="020F0502020204030204" pitchFamily="34" charset="0"/>
                <a:cs typeface="Calibri" panose="020F0502020204030204" pitchFamily="34" charset="0"/>
              </a:rPr>
              <a:t>o optimize our product mix and enhance business performance.</a:t>
            </a:r>
            <a:endParaRPr lang="en-US" sz="1800" b="0" i="0" dirty="0">
              <a:solidFill>
                <a:schemeClr val="tx1"/>
              </a:solidFill>
              <a:effectLst/>
              <a:latin typeface="Calibri" panose="020F0502020204030204" pitchFamily="34" charset="0"/>
              <a:cs typeface="Calibri" panose="020F0502020204030204" pitchFamily="34" charset="0"/>
            </a:endParaRPr>
          </a:p>
          <a:p>
            <a:pPr marL="342000" indent="-342000">
              <a:spcAft>
                <a:spcPts val="1000"/>
              </a:spcAft>
              <a:buClr>
                <a:schemeClr val="accent2"/>
              </a:buClr>
              <a:buSzPct val="100000"/>
              <a:buFont typeface="+mj-lt"/>
              <a:buAutoNum type="arabicPeriod" startAt="4"/>
            </a:pPr>
            <a:r>
              <a:rPr lang="en-US" sz="1800" b="0" i="0" dirty="0">
                <a:solidFill>
                  <a:schemeClr val="tx1"/>
                </a:solidFill>
                <a:effectLst/>
                <a:latin typeface="Calibri" panose="020F0502020204030204" pitchFamily="34" charset="0"/>
                <a:cs typeface="Calibri" panose="020F0502020204030204" pitchFamily="34" charset="0"/>
              </a:rPr>
              <a:t>Binder sales in Texas have negatively impacted our profitability possibly due to the high amount of discounts, while California and New York have been highly profitable. We can align our Texas strategy with the successful approach in California and New York to improve profitability and drive growth.</a:t>
            </a:r>
            <a:endParaRPr lang="en-GB" sz="1800" b="0" i="0" dirty="0">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08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FE3F-E491-3DD5-19BE-AF2CC1DA7A5F}"/>
              </a:ext>
            </a:extLst>
          </p:cNvPr>
          <p:cNvSpPr>
            <a:spLocks noGrp="1"/>
          </p:cNvSpPr>
          <p:nvPr>
            <p:ph type="title"/>
          </p:nvPr>
        </p:nvSpPr>
        <p:spPr/>
        <p:txBody>
          <a:bodyPr anchor="ctr"/>
          <a:lstStyle/>
          <a:p>
            <a:pPr algn="ctr"/>
            <a:r>
              <a:rPr lang="en-US" dirty="0"/>
              <a:t>Findings and Suggestions</a:t>
            </a:r>
          </a:p>
        </p:txBody>
      </p:sp>
      <p:sp>
        <p:nvSpPr>
          <p:cNvPr id="3" name="Content Placeholder 2">
            <a:extLst>
              <a:ext uri="{FF2B5EF4-FFF2-40B4-BE49-F238E27FC236}">
                <a16:creationId xmlns:a16="http://schemas.microsoft.com/office/drawing/2014/main" id="{D2C95954-562E-B85E-A0E5-4D7525064BCB}"/>
              </a:ext>
            </a:extLst>
          </p:cNvPr>
          <p:cNvSpPr>
            <a:spLocks noGrp="1"/>
          </p:cNvSpPr>
          <p:nvPr>
            <p:ph idx="1"/>
          </p:nvPr>
        </p:nvSpPr>
        <p:spPr/>
        <p:txBody>
          <a:bodyPr anchor="t">
            <a:normAutofit/>
          </a:bodyPr>
          <a:lstStyle/>
          <a:p>
            <a:pPr>
              <a:spcAft>
                <a:spcPts val="1000"/>
              </a:spcAft>
              <a:buClr>
                <a:schemeClr val="accent2"/>
              </a:buClr>
              <a:buSzPct val="100000"/>
              <a:buFont typeface="+mj-lt"/>
              <a:buAutoNum type="arabicPeriod" startAt="7"/>
            </a:pPr>
            <a:r>
              <a:rPr lang="en-GB" dirty="0">
                <a:solidFill>
                  <a:schemeClr val="tx1"/>
                </a:solidFill>
                <a:latin typeface="Calibri" panose="020F0502020204030204" pitchFamily="34" charset="0"/>
                <a:cs typeface="Calibri" panose="020F0502020204030204" pitchFamily="34" charset="0"/>
              </a:rPr>
              <a:t>Tables, binders, and machines are causing the most total losses. We can explore more profitable products or phase out these underperforming subcategories to improve profitability.</a:t>
            </a:r>
          </a:p>
          <a:p>
            <a:pPr>
              <a:spcAft>
                <a:spcPts val="1000"/>
              </a:spcAft>
              <a:buClr>
                <a:schemeClr val="accent2"/>
              </a:buClr>
              <a:buSzPct val="100000"/>
              <a:buFont typeface="+mj-lt"/>
              <a:buAutoNum type="arabicPeriod" startAt="7"/>
            </a:pP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Cubify</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CubeX</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3D Printer Double Head Print and GBC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DocuBind</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P400 Electric binding systems are the products with the most losses. We can replace these with more profitable products.</a:t>
            </a:r>
          </a:p>
          <a:p>
            <a:pPr>
              <a:spcAft>
                <a:spcPts val="1000"/>
              </a:spcAft>
              <a:buClr>
                <a:schemeClr val="accent2"/>
              </a:buClr>
              <a:buSzPct val="100000"/>
              <a:buFont typeface="+mj-lt"/>
              <a:buAutoNum type="arabicPeriod" startAt="7"/>
            </a:pP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Cindy Stewart has the highest losses caused by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Cubify</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CubeX</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3D Printer Double Head Print sales. We can suggest alternative, </a:t>
            </a:r>
            <a:r>
              <a:rPr lang="en-US">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profitable products.</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092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9345-E176-692C-2333-69BE571FE9BF}"/>
              </a:ext>
            </a:extLst>
          </p:cNvPr>
          <p:cNvSpPr>
            <a:spLocks noGrp="1"/>
          </p:cNvSpPr>
          <p:nvPr>
            <p:ph type="ctrTitle"/>
          </p:nvPr>
        </p:nvSpPr>
        <p:spPr/>
        <p:txBody>
          <a:bodyPr anchor="ctr"/>
          <a:lstStyle/>
          <a:p>
            <a:pPr algn="ctr"/>
            <a:r>
              <a:rPr lang="en-US" dirty="0"/>
              <a:t>Q </a:t>
            </a:r>
            <a:r>
              <a:rPr lang="en-US" dirty="0">
                <a:latin typeface="Calibri" panose="020F0502020204030204" pitchFamily="34" charset="0"/>
                <a:cs typeface="Calibri" panose="020F0502020204030204" pitchFamily="34" charset="0"/>
              </a:rPr>
              <a:t>&amp;</a:t>
            </a:r>
            <a:r>
              <a:rPr lang="en-US" dirty="0"/>
              <a:t> A</a:t>
            </a:r>
          </a:p>
        </p:txBody>
      </p:sp>
    </p:spTree>
    <p:extLst>
      <p:ext uri="{BB962C8B-B14F-4D97-AF65-F5344CB8AC3E}">
        <p14:creationId xmlns:p14="http://schemas.microsoft.com/office/powerpoint/2010/main" val="2937517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9345-E176-692C-2333-69BE571FE9BF}"/>
              </a:ext>
            </a:extLst>
          </p:cNvPr>
          <p:cNvSpPr>
            <a:spLocks noGrp="1"/>
          </p:cNvSpPr>
          <p:nvPr>
            <p:ph type="ctrTitle"/>
          </p:nvPr>
        </p:nvSpPr>
        <p:spPr/>
        <p:txBody>
          <a:bodyPr anchor="ctr"/>
          <a:lstStyle/>
          <a:p>
            <a:pPr algn="ctr"/>
            <a:r>
              <a:rPr lang="en-US" dirty="0"/>
              <a:t>Thank you for listening!</a:t>
            </a:r>
          </a:p>
        </p:txBody>
      </p:sp>
    </p:spTree>
    <p:extLst>
      <p:ext uri="{BB962C8B-B14F-4D97-AF65-F5344CB8AC3E}">
        <p14:creationId xmlns:p14="http://schemas.microsoft.com/office/powerpoint/2010/main" val="33590947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{6E068217-CDE2-7849-BFC3-174E5C35682D}tf10001060_mac</Template>
  <TotalTime>476</TotalTime>
  <Words>426</Words>
  <Application>Microsoft Macintosh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Symbol</vt:lpstr>
      <vt:lpstr>Trebuchet MS</vt:lpstr>
      <vt:lpstr>Wingdings 3</vt:lpstr>
      <vt:lpstr>Facet</vt:lpstr>
      <vt:lpstr>Unicorn Sales Data Analysis</vt:lpstr>
      <vt:lpstr>Audience and Dataset</vt:lpstr>
      <vt:lpstr>Leading Questions</vt:lpstr>
      <vt:lpstr>Data Processing Steps</vt:lpstr>
      <vt:lpstr>Findings and Suggestions</vt:lpstr>
      <vt:lpstr>Findings and Suggestions</vt:lpstr>
      <vt:lpstr>Findings and Suggestions</vt:lpstr>
      <vt:lpstr>Q &amp; A</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Batuhan Sengezer</dc:creator>
  <cp:lastModifiedBy>Batuhan Sengezer</cp:lastModifiedBy>
  <cp:revision>19</cp:revision>
  <dcterms:created xsi:type="dcterms:W3CDTF">2023-03-10T10:18:29Z</dcterms:created>
  <dcterms:modified xsi:type="dcterms:W3CDTF">2023-03-11T14:02:34Z</dcterms:modified>
</cp:coreProperties>
</file>