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3"/>
  </p:normalViewPr>
  <p:slideViewPr>
    <p:cSldViewPr snapToGrid="0" snapToObjects="1">
      <p:cViewPr>
        <p:scale>
          <a:sx n="100" d="100"/>
          <a:sy n="100" d="100"/>
        </p:scale>
        <p:origin x="2200"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BCAD085-E8A6-8845-BD4E-CB4CCA059FC4}" type="datetimeFigureOut">
              <a:rPr lang="en-US" smtClean="0"/>
              <a:t>5/11/25</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C1FF6DA9-008F-8B48-92A6-B652298478BF}"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03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94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201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420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BCAD085-E8A6-8845-BD4E-CB4CCA059FC4}" type="datetimeFigureOut">
              <a:rPr lang="en-US" smtClean="0"/>
              <a:t>5/11/25</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C1FF6DA9-008F-8B48-92A6-B652298478BF}"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675382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70274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6288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745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041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BCAD085-E8A6-8845-BD4E-CB4CCA059FC4}" type="datetimeFigureOut">
              <a:rPr lang="en-US" smtClean="0"/>
              <a:t>5/11/25</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C1FF6DA9-008F-8B48-92A6-B652298478BF}"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58403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BCAD085-E8A6-8845-BD4E-CB4CCA059FC4}" type="datetimeFigureOut">
              <a:rPr lang="en-US" smtClean="0"/>
              <a:t>5/11/25</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C1FF6DA9-008F-8B48-92A6-B652298478BF}"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252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BCAD085-E8A6-8845-BD4E-CB4CCA059FC4}" type="datetimeFigureOut">
              <a:rPr lang="en-US" smtClean="0"/>
              <a:t>5/11/25</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C1FF6DA9-008F-8B48-92A6-B652298478BF}"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56456855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69" y="1141931"/>
            <a:ext cx="9303937" cy="4394988"/>
          </a:xfrm>
        </p:spPr>
        <p:txBody>
          <a:bodyPr>
            <a:normAutofit/>
          </a:bodyPr>
          <a:lstStyle/>
          <a:p>
            <a:r>
              <a:rPr sz="6000" dirty="0"/>
              <a:t>ABCD Smart Home Automation System</a:t>
            </a:r>
          </a:p>
        </p:txBody>
      </p:sp>
      <p:sp>
        <p:nvSpPr>
          <p:cNvPr id="3" name="Subtitle 2"/>
          <p:cNvSpPr>
            <a:spLocks noGrp="1"/>
          </p:cNvSpPr>
          <p:nvPr>
            <p:ph type="subTitle" idx="1"/>
          </p:nvPr>
        </p:nvSpPr>
        <p:spPr>
          <a:xfrm>
            <a:off x="1554984" y="4524499"/>
            <a:ext cx="6034030" cy="2090057"/>
          </a:xfrm>
        </p:spPr>
        <p:txBody>
          <a:bodyPr>
            <a:normAutofit fontScale="85000" lnSpcReduction="20000"/>
          </a:bodyPr>
          <a:lstStyle/>
          <a:p>
            <a:r>
              <a:rPr dirty="0"/>
              <a:t>CTIS 417 – Software Design Patterns</a:t>
            </a:r>
          </a:p>
          <a:p>
            <a:r>
              <a:rPr dirty="0"/>
              <a:t>Spring 2024–25</a:t>
            </a:r>
            <a:endParaRPr lang="tr-TR" dirty="0"/>
          </a:p>
          <a:p>
            <a:endParaRPr dirty="0"/>
          </a:p>
          <a:p>
            <a:r>
              <a:rPr dirty="0"/>
              <a:t>Team 1</a:t>
            </a:r>
          </a:p>
          <a:p>
            <a:r>
              <a:rPr dirty="0"/>
              <a:t>Alper Çelik</a:t>
            </a:r>
            <a:r>
              <a:rPr lang="tr-TR" dirty="0"/>
              <a:t> 21903022</a:t>
            </a:r>
          </a:p>
          <a:p>
            <a:r>
              <a:rPr dirty="0"/>
              <a:t> Batu Uzun</a:t>
            </a:r>
            <a:r>
              <a:rPr lang="tr-TR" dirty="0"/>
              <a:t> 22103810</a:t>
            </a:r>
          </a:p>
          <a:p>
            <a:r>
              <a:rPr dirty="0"/>
              <a:t>Doruk Akabay</a:t>
            </a:r>
            <a:r>
              <a:rPr lang="tr-TR" dirty="0"/>
              <a:t> 22001714</a:t>
            </a:r>
          </a:p>
          <a:p>
            <a:r>
              <a:rPr dirty="0"/>
              <a:t> Zeynep Yıldız</a:t>
            </a:r>
            <a:r>
              <a:rPr lang="tr-TR" dirty="0"/>
              <a:t> 22101745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Observer Pattern</a:t>
            </a:r>
            <a:br>
              <a:rPr lang="tr-TR" dirty="0"/>
            </a:br>
            <a:r>
              <a:rPr dirty="0"/>
              <a:t> – Code &amp; Output</a:t>
            </a:r>
          </a:p>
        </p:txBody>
      </p:sp>
      <p:sp>
        <p:nvSpPr>
          <p:cNvPr id="3" name="Content Placeholder 2"/>
          <p:cNvSpPr>
            <a:spLocks noGrp="1"/>
          </p:cNvSpPr>
          <p:nvPr>
            <p:ph idx="1"/>
          </p:nvPr>
        </p:nvSpPr>
        <p:spPr/>
        <p:txBody>
          <a:bodyPr>
            <a:normAutofit/>
          </a:bodyPr>
          <a:lstStyle/>
          <a:p>
            <a:pPr marL="0" indent="0">
              <a:buNone/>
            </a:pPr>
            <a:r>
              <a:rPr sz="1400" b="1" dirty="0">
                <a:solidFill>
                  <a:srgbClr val="2E75B6"/>
                </a:solidFill>
                <a:latin typeface="Courier New"/>
              </a:rPr>
              <a:t>[Code]
// </a:t>
            </a:r>
            <a:r>
              <a:rPr sz="1400" b="1" dirty="0" err="1">
                <a:solidFill>
                  <a:srgbClr val="2E75B6"/>
                </a:solidFill>
                <a:latin typeface="Courier New"/>
              </a:rPr>
              <a:t>SubjectInterface.java</a:t>
            </a:r>
            <a:r>
              <a:rPr sz="1400" b="1" dirty="0">
                <a:solidFill>
                  <a:srgbClr val="2E75B6"/>
                </a:solidFill>
                <a:latin typeface="Courier New"/>
              </a:rPr>
              <a:t>
public interface </a:t>
            </a:r>
            <a:r>
              <a:rPr sz="1400" b="1" dirty="0" err="1">
                <a:solidFill>
                  <a:srgbClr val="2E75B6"/>
                </a:solidFill>
                <a:latin typeface="Courier New"/>
              </a:rPr>
              <a:t>SubjectInterface</a:t>
            </a:r>
            <a:r>
              <a:rPr sz="1400" b="1" dirty="0">
                <a:solidFill>
                  <a:srgbClr val="2E75B6"/>
                </a:solidFill>
                <a:latin typeface="Courier New"/>
              </a:rPr>
              <a:t> {
    void register(User user);
    void unregister(User user);
    void </a:t>
            </a:r>
            <a:r>
              <a:rPr sz="1400" b="1" dirty="0" err="1">
                <a:solidFill>
                  <a:srgbClr val="2E75B6"/>
                </a:solidFill>
                <a:latin typeface="Courier New"/>
              </a:rPr>
              <a:t>notifyUsers</a:t>
            </a:r>
            <a:r>
              <a:rPr sz="1400" b="1" dirty="0">
                <a:solidFill>
                  <a:srgbClr val="2E75B6"/>
                </a:solidFill>
                <a:latin typeface="Courier New"/>
              </a:rPr>
              <a:t>();
}</a:t>
            </a:r>
          </a:p>
          <a:p>
            <a:pPr marL="0" indent="0">
              <a:buNone/>
            </a:pPr>
            <a:endParaRPr sz="1300" dirty="0">
              <a:solidFill>
                <a:srgbClr val="444444"/>
              </a:solidFill>
              <a:latin typeface="Courier New"/>
            </a:endParaRPr>
          </a:p>
        </p:txBody>
      </p:sp>
      <p:sp>
        <p:nvSpPr>
          <p:cNvPr id="4" name="TextBox 3">
            <a:extLst>
              <a:ext uri="{FF2B5EF4-FFF2-40B4-BE49-F238E27FC236}">
                <a16:creationId xmlns:a16="http://schemas.microsoft.com/office/drawing/2014/main" id="{4493CE7A-6260-B30E-A0FF-E4D10596FCDF}"/>
              </a:ext>
            </a:extLst>
          </p:cNvPr>
          <p:cNvSpPr txBox="1"/>
          <p:nvPr/>
        </p:nvSpPr>
        <p:spPr>
          <a:xfrm>
            <a:off x="938758" y="5013805"/>
            <a:ext cx="6341424" cy="1277273"/>
          </a:xfrm>
          <a:prstGeom prst="rect">
            <a:avLst/>
          </a:prstGeom>
          <a:noFill/>
        </p:spPr>
        <p:txBody>
          <a:bodyPr wrap="square" rtlCol="0">
            <a:spAutoFit/>
          </a:bodyPr>
          <a:lstStyle/>
          <a:p>
            <a:r>
              <a:rPr lang="en-US" sz="1100" dirty="0">
                <a:solidFill>
                  <a:srgbClr val="444444"/>
                </a:solidFill>
                <a:latin typeface="Courier New"/>
              </a:rPr>
              <a:t>[Console Output]
--- Demonstrating Observer Pattern (User Registration) ---
Registering users with the </a:t>
            </a:r>
            <a:r>
              <a:rPr lang="en-US" sz="1100" dirty="0" err="1">
                <a:solidFill>
                  <a:srgbClr val="444444"/>
                </a:solidFill>
                <a:latin typeface="Courier New"/>
              </a:rPr>
              <a:t>MainControlPanel</a:t>
            </a:r>
            <a:r>
              <a:rPr lang="en-US" sz="1100" dirty="0">
                <a:solidFill>
                  <a:srgbClr val="444444"/>
                </a:solidFill>
                <a:latin typeface="Courier New"/>
              </a:rPr>
              <a:t> to receive notifications. (Charlie is not registered as an observer since he is a child)
Alice is registered as an observer.
Bob is registered as an observer.
Charlie is a child and is not registered as an observer.</a:t>
            </a:r>
            <a:endParaRPr lang="en-T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Command Pattern </a:t>
            </a:r>
            <a:br>
              <a:rPr lang="tr-TR" dirty="0"/>
            </a:br>
            <a:r>
              <a:rPr dirty="0"/>
              <a:t>– Usage &amp; Implementation</a:t>
            </a:r>
          </a:p>
        </p:txBody>
      </p:sp>
      <p:sp>
        <p:nvSpPr>
          <p:cNvPr id="3" name="Content Placeholder 2"/>
          <p:cNvSpPr>
            <a:spLocks noGrp="1"/>
          </p:cNvSpPr>
          <p:nvPr>
            <p:ph idx="1"/>
          </p:nvPr>
        </p:nvSpPr>
        <p:spPr/>
        <p:txBody>
          <a:bodyPr>
            <a:normAutofit/>
          </a:bodyPr>
          <a:lstStyle/>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User actions like turning all devices on/off or adjusting specific device settings (e.g., changing thermostat interval) are handled using command objects.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a:t>
            </a:r>
            <a:r>
              <a:rPr lang="en-US" sz="1600" b="1" dirty="0">
                <a:latin typeface="Calibri" panose="020F0502020204030204" pitchFamily="34" charset="0"/>
                <a:cs typeface="Calibri" panose="020F0502020204030204" pitchFamily="34" charset="0"/>
              </a:rPr>
              <a:t>encapsulate actions</a:t>
            </a:r>
            <a:r>
              <a:rPr lang="en-US" sz="1600" dirty="0">
                <a:latin typeface="Calibri" panose="020F0502020204030204" pitchFamily="34" charset="0"/>
                <a:cs typeface="Calibri" panose="020F0502020204030204" pitchFamily="34" charset="0"/>
              </a:rPr>
              <a:t> as objects, allowing for clear separation between the requester and executor of an action.</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Command interface defines an execute() method.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Concrete command classes (</a:t>
            </a:r>
            <a:r>
              <a:rPr lang="en-US" sz="1600" dirty="0" err="1">
                <a:latin typeface="Calibri" panose="020F0502020204030204" pitchFamily="34" charset="0"/>
                <a:cs typeface="Calibri" panose="020F0502020204030204" pitchFamily="34" charset="0"/>
              </a:rPr>
              <a:t>TurnAllOnCommand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TurnAllOffCommand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DeviceSpecificCommand</a:t>
            </a:r>
            <a:r>
              <a:rPr lang="en-US" sz="1600" dirty="0">
                <a:latin typeface="Calibri" panose="020F0502020204030204" pitchFamily="34" charset="0"/>
                <a:cs typeface="Calibri" panose="020F0502020204030204" pitchFamily="34" charset="0"/>
              </a:rPr>
              <a:t>) implement specific device </a:t>
            </a:r>
            <a:r>
              <a:rPr lang="en-US" sz="1600">
                <a:latin typeface="Calibri" panose="020F0502020204030204" pitchFamily="34" charset="0"/>
                <a:cs typeface="Calibri" panose="020F0502020204030204" pitchFamily="34" charset="0"/>
              </a:rPr>
              <a:t>operations.</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Command Pattern </a:t>
            </a:r>
            <a:br>
              <a:rPr lang="tr-TR" dirty="0"/>
            </a:br>
            <a:r>
              <a:rPr lang="en-TR" dirty="0"/>
              <a:t>–</a:t>
            </a:r>
            <a:r>
              <a:rPr dirty="0"/>
              <a:t> Code &amp; Output</a:t>
            </a:r>
          </a:p>
        </p:txBody>
      </p:sp>
      <p:sp>
        <p:nvSpPr>
          <p:cNvPr id="3" name="Content Placeholder 2"/>
          <p:cNvSpPr>
            <a:spLocks noGrp="1"/>
          </p:cNvSpPr>
          <p:nvPr>
            <p:ph idx="1"/>
          </p:nvPr>
        </p:nvSpPr>
        <p:spPr>
          <a:xfrm>
            <a:off x="938758" y="1909348"/>
            <a:ext cx="8229600" cy="4778829"/>
          </a:xfrm>
        </p:spPr>
        <p:txBody>
          <a:bodyPr>
            <a:normAutofit fontScale="70000" lnSpcReduction="20000"/>
          </a:bodyPr>
          <a:lstStyle/>
          <a:p>
            <a:pPr marL="0" indent="0">
              <a:buNone/>
            </a:pPr>
            <a:r>
              <a:rPr lang="en-US" sz="1400" b="1" dirty="0">
                <a:solidFill>
                  <a:srgbClr val="2E75B6"/>
                </a:solidFill>
                <a:latin typeface="Courier New"/>
              </a:rPr>
              <a:t>[Code]
// </a:t>
            </a:r>
            <a:r>
              <a:rPr lang="en-US" sz="1400" b="1" dirty="0" err="1">
                <a:solidFill>
                  <a:srgbClr val="2E75B6"/>
                </a:solidFill>
                <a:latin typeface="Courier New"/>
              </a:rPr>
              <a:t>TurnAllOnCommand.java</a:t>
            </a:r>
            <a:r>
              <a:rPr lang="en-US" sz="1400" b="1" dirty="0">
                <a:solidFill>
                  <a:srgbClr val="2E75B6"/>
                </a:solidFill>
                <a:latin typeface="Courier New"/>
              </a:rPr>
              <a:t>
public void execute() {
    </a:t>
            </a:r>
            <a:r>
              <a:rPr lang="en-US" sz="1400" b="1" dirty="0" err="1">
                <a:solidFill>
                  <a:srgbClr val="2E75B6"/>
                </a:solidFill>
                <a:latin typeface="Courier New"/>
              </a:rPr>
              <a:t>MainControlPanel.getInstance</a:t>
            </a:r>
            <a:r>
              <a:rPr lang="en-US" sz="1400" b="1" dirty="0">
                <a:solidFill>
                  <a:srgbClr val="2E75B6"/>
                </a:solidFill>
                <a:latin typeface="Courier New"/>
              </a:rPr>
              <a:t>().</a:t>
            </a:r>
            <a:r>
              <a:rPr lang="en-US" sz="1400" b="1" dirty="0" err="1">
                <a:solidFill>
                  <a:srgbClr val="2E75B6"/>
                </a:solidFill>
                <a:latin typeface="Courier New"/>
              </a:rPr>
              <a:t>turnAllDevicesOn</a:t>
            </a:r>
            <a:r>
              <a:rPr lang="en-US" sz="1400" b="1" dirty="0">
                <a:solidFill>
                  <a:srgbClr val="2E75B6"/>
                </a:solidFill>
                <a:latin typeface="Courier New"/>
              </a:rPr>
              <a:t>();
}</a:t>
            </a:r>
          </a:p>
          <a:p>
            <a:pPr marL="0" indent="0">
              <a:buNone/>
            </a:pPr>
            <a:endParaRPr lang="en-US" sz="1300" dirty="0">
              <a:solidFill>
                <a:srgbClr val="444444"/>
              </a:solidFill>
              <a:latin typeface="Courier New"/>
            </a:endParaRPr>
          </a:p>
          <a:p>
            <a:pPr marL="0" indent="0">
              <a:buNone/>
            </a:pPr>
            <a:r>
              <a:rPr lang="en-US" sz="1300" dirty="0">
                <a:solidFill>
                  <a:srgbClr val="444444"/>
                </a:solidFill>
                <a:latin typeface="Courier New"/>
              </a:rPr>
              <a:t>[Console Output]
--- Demonstrating Command Pattern (Bulk Operations) ---
Executing 'Turn All Devices ON' Command:
Living Room Thermostat is turned ON.
Kitchen Light is turned ON.
Bedroom AC is turned ON.
Hall Camera is turned ON.
--- Demonstrating Command Pattern (Device-Specific Operations) ---
Executing 'Set Temperature' Command for Living Room Thermostat:
Living Room Thermostat set temperature check interval to 5
'</a:t>
            </a:r>
            <a:r>
              <a:rPr lang="en-US" sz="1300" dirty="0" err="1">
                <a:solidFill>
                  <a:srgbClr val="444444"/>
                </a:solidFill>
                <a:latin typeface="Courier New"/>
              </a:rPr>
              <a:t>changeCheckInterval</a:t>
            </a:r>
            <a:r>
              <a:rPr lang="en-US" sz="1300" dirty="0">
                <a:solidFill>
                  <a:srgbClr val="444444"/>
                </a:solidFill>
                <a:latin typeface="Courier New"/>
              </a:rPr>
              <a:t>' Command executed.
Executing 'Set Resolution' Command for Hall Camera:
Hall Camera resolution set to 1080p
'Set Resolution' Command executed.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Strategy Pattern </a:t>
            </a:r>
            <a:br>
              <a:rPr lang="tr-TR" dirty="0"/>
            </a:br>
            <a:r>
              <a:rPr dirty="0"/>
              <a:t>– Usage &amp; Implementation</a:t>
            </a:r>
          </a:p>
        </p:txBody>
      </p:sp>
      <p:sp>
        <p:nvSpPr>
          <p:cNvPr id="3" name="Content Placeholder 2"/>
          <p:cNvSpPr>
            <a:spLocks noGrp="1"/>
          </p:cNvSpPr>
          <p:nvPr>
            <p:ph idx="1"/>
          </p:nvPr>
        </p:nvSpPr>
        <p:spPr/>
        <p:txBody>
          <a:bodyPr>
            <a:normAutofit lnSpcReduction="10000"/>
          </a:bodyPr>
          <a:lstStyle/>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Notification logic changes based on the active smart mode: </a:t>
            </a:r>
            <a:r>
              <a:rPr lang="en-US" sz="1600" b="1" dirty="0">
                <a:latin typeface="Calibri" panose="020F0502020204030204" pitchFamily="34" charset="0"/>
                <a:cs typeface="Calibri" panose="020F0502020204030204" pitchFamily="34" charset="0"/>
              </a:rPr>
              <a:t>Active</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Away</a:t>
            </a:r>
            <a:r>
              <a:rPr lang="en-US" sz="1600" dirty="0">
                <a:latin typeface="Calibri" panose="020F0502020204030204" pitchFamily="34" charset="0"/>
                <a:cs typeface="Calibri" panose="020F0502020204030204" pitchFamily="34" charset="0"/>
              </a:rPr>
              <a:t>, or </a:t>
            </a:r>
            <a:r>
              <a:rPr lang="en-US" sz="1600" b="1" dirty="0">
                <a:latin typeface="Calibri" panose="020F0502020204030204" pitchFamily="34" charset="0"/>
                <a:cs typeface="Calibri" panose="020F0502020204030204" pitchFamily="34" charset="0"/>
              </a:rPr>
              <a:t>Pet</a:t>
            </a:r>
            <a:r>
              <a:rPr lang="en-US" sz="1600" dirty="0">
                <a:latin typeface="Calibri" panose="020F0502020204030204" pitchFamily="34" charset="0"/>
                <a:cs typeface="Calibri" panose="020F0502020204030204" pitchFamily="34" charset="0"/>
              </a:rPr>
              <a:t>. Each mode defines its own strategy for sending notifications.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a:t>
            </a:r>
            <a:r>
              <a:rPr lang="en-US" sz="1600" b="1" dirty="0">
                <a:latin typeface="Calibri" panose="020F0502020204030204" pitchFamily="34" charset="0"/>
                <a:cs typeface="Calibri" panose="020F0502020204030204" pitchFamily="34" charset="0"/>
              </a:rPr>
              <a:t>swap notification behaviors dynamically at runtime</a:t>
            </a:r>
            <a:r>
              <a:rPr lang="en-US" sz="1600" dirty="0">
                <a:latin typeface="Calibri" panose="020F0502020204030204" pitchFamily="34" charset="0"/>
                <a:cs typeface="Calibri" panose="020F0502020204030204" pitchFamily="34" charset="0"/>
              </a:rPr>
              <a:t> depending on the selected home mode, without modifying the control panel logic.</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a:t>
            </a:r>
            <a:r>
              <a:rPr lang="en-US" sz="1600" dirty="0" err="1">
                <a:latin typeface="Calibri" panose="020F0502020204030204" pitchFamily="34" charset="0"/>
                <a:cs typeface="Calibri" panose="020F0502020204030204" pitchFamily="34" charset="0"/>
              </a:rPr>
              <a:t>NotificationStrategy</a:t>
            </a:r>
            <a:r>
              <a:rPr lang="en-US" sz="1600" dirty="0">
                <a:latin typeface="Calibri" panose="020F0502020204030204" pitchFamily="34" charset="0"/>
                <a:cs typeface="Calibri" panose="020F0502020204030204" pitchFamily="34" charset="0"/>
              </a:rPr>
              <a:t> interface defines </a:t>
            </a:r>
            <a:r>
              <a:rPr lang="en-US" sz="1600" dirty="0" err="1">
                <a:latin typeface="Calibri" panose="020F0502020204030204" pitchFamily="34" charset="0"/>
                <a:cs typeface="Calibri" panose="020F0502020204030204" pitchFamily="34" charset="0"/>
              </a:rPr>
              <a:t>sendNotification</a:t>
            </a:r>
            <a:r>
              <a:rPr lang="en-US" sz="1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Concrete classes (</a:t>
            </a:r>
            <a:r>
              <a:rPr lang="en-US" sz="1600" dirty="0" err="1">
                <a:latin typeface="Calibri" panose="020F0502020204030204" pitchFamily="34" charset="0"/>
                <a:cs typeface="Calibri" panose="020F0502020204030204" pitchFamily="34" charset="0"/>
              </a:rPr>
              <a:t>ActiveMode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AwayMode</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PetMode</a:t>
            </a:r>
            <a:r>
              <a:rPr lang="en-US" sz="1600" dirty="0">
                <a:latin typeface="Calibri" panose="020F0502020204030204" pitchFamily="34" charset="0"/>
                <a:cs typeface="Calibri" panose="020F0502020204030204" pitchFamily="34" charset="0"/>
              </a:rPr>
              <a:t>) implement the interface with different behaviors.</a:t>
            </a:r>
          </a:p>
          <a:p>
            <a:pPr>
              <a:buFont typeface="Arial" panose="020B0604020202020204" pitchFamily="34" charset="0"/>
              <a:buChar char="•"/>
            </a:pPr>
            <a:r>
              <a:rPr lang="en-US" sz="1600" dirty="0" err="1">
                <a:latin typeface="Calibri" panose="020F0502020204030204" pitchFamily="34" charset="0"/>
                <a:cs typeface="Calibri" panose="020F0502020204030204" pitchFamily="34" charset="0"/>
              </a:rPr>
              <a:t>MainControlPanel</a:t>
            </a:r>
            <a:r>
              <a:rPr lang="en-US" sz="1600" dirty="0">
                <a:latin typeface="Calibri" panose="020F0502020204030204" pitchFamily="34" charset="0"/>
                <a:cs typeface="Calibri" panose="020F0502020204030204" pitchFamily="34" charset="0"/>
              </a:rPr>
              <a:t> holds a reference to the current strategy and delegates </a:t>
            </a:r>
            <a:r>
              <a:rPr lang="en-US" sz="1600" dirty="0" err="1">
                <a:latin typeface="Calibri" panose="020F0502020204030204" pitchFamily="34" charset="0"/>
                <a:cs typeface="Calibri" panose="020F0502020204030204" pitchFamily="34" charset="0"/>
              </a:rPr>
              <a:t>notifyUsers</a:t>
            </a:r>
            <a:r>
              <a:rPr lang="en-US" sz="1600" dirty="0">
                <a:latin typeface="Calibri" panose="020F0502020204030204" pitchFamily="34" charset="0"/>
                <a:cs typeface="Calibri" panose="020F0502020204030204" pitchFamily="34" charset="0"/>
              </a:rPr>
              <a:t>() calls to the strategy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129" y="406136"/>
            <a:ext cx="7633742" cy="1492132"/>
          </a:xfrm>
        </p:spPr>
        <p:txBody>
          <a:bodyPr/>
          <a:lstStyle/>
          <a:p>
            <a:r>
              <a:rPr dirty="0"/>
              <a:t>Strategy Pattern</a:t>
            </a:r>
            <a:br>
              <a:rPr lang="tr-TR" dirty="0"/>
            </a:br>
            <a:r>
              <a:rPr dirty="0"/>
              <a:t>– Code &amp; Output</a:t>
            </a:r>
          </a:p>
        </p:txBody>
      </p:sp>
      <p:sp>
        <p:nvSpPr>
          <p:cNvPr id="3" name="Content Placeholder 2"/>
          <p:cNvSpPr>
            <a:spLocks noGrp="1"/>
          </p:cNvSpPr>
          <p:nvPr>
            <p:ph idx="1"/>
          </p:nvPr>
        </p:nvSpPr>
        <p:spPr>
          <a:xfrm>
            <a:off x="846943" y="2000995"/>
            <a:ext cx="7450113" cy="3975313"/>
          </a:xfrm>
        </p:spPr>
        <p:txBody>
          <a:bodyPr>
            <a:normAutofit/>
          </a:bodyPr>
          <a:lstStyle/>
          <a:p>
            <a:pPr marL="0" indent="0">
              <a:buNone/>
            </a:pPr>
            <a:r>
              <a:rPr sz="1000" b="1" dirty="0">
                <a:solidFill>
                  <a:srgbClr val="2E75B6"/>
                </a:solidFill>
                <a:latin typeface="Courier New"/>
              </a:rPr>
              <a:t>[Code]
// </a:t>
            </a:r>
            <a:r>
              <a:rPr sz="1000" b="1" dirty="0" err="1">
                <a:solidFill>
                  <a:srgbClr val="2E75B6"/>
                </a:solidFill>
                <a:latin typeface="Courier New"/>
              </a:rPr>
              <a:t>AwayMode.java</a:t>
            </a:r>
            <a:r>
              <a:rPr sz="1000" b="1" dirty="0">
                <a:solidFill>
                  <a:srgbClr val="2E75B6"/>
                </a:solidFill>
                <a:latin typeface="Courier New"/>
              </a:rPr>
              <a:t>
public void </a:t>
            </a:r>
            <a:r>
              <a:rPr sz="1000" b="1" dirty="0" err="1">
                <a:solidFill>
                  <a:srgbClr val="2E75B6"/>
                </a:solidFill>
                <a:latin typeface="Courier New"/>
              </a:rPr>
              <a:t>sendNotification</a:t>
            </a:r>
            <a:r>
              <a:rPr sz="1000" b="1" dirty="0">
                <a:solidFill>
                  <a:srgbClr val="2E75B6"/>
                </a:solidFill>
                <a:latin typeface="Courier New"/>
              </a:rPr>
              <a:t>() {
    for (User user : </a:t>
            </a:r>
            <a:r>
              <a:rPr sz="1000" b="1" dirty="0" err="1">
                <a:solidFill>
                  <a:srgbClr val="2E75B6"/>
                </a:solidFill>
                <a:latin typeface="Courier New"/>
              </a:rPr>
              <a:t>panel.getRegisteredUsers</a:t>
            </a:r>
            <a:r>
              <a:rPr sz="1000" b="1" dirty="0">
                <a:solidFill>
                  <a:srgbClr val="2E75B6"/>
                </a:solidFill>
                <a:latin typeface="Courier New"/>
              </a:rPr>
              <a:t>()) {
        </a:t>
            </a:r>
            <a:r>
              <a:rPr sz="1000" b="1" dirty="0" err="1">
                <a:solidFill>
                  <a:srgbClr val="2E75B6"/>
                </a:solidFill>
                <a:latin typeface="Courier New"/>
              </a:rPr>
              <a:t>user.update</a:t>
            </a:r>
            <a:r>
              <a:rPr sz="1000" b="1" dirty="0">
                <a:solidFill>
                  <a:srgbClr val="2E75B6"/>
                </a:solidFill>
                <a:latin typeface="Courier New"/>
              </a:rPr>
              <a:t>("Notification(Away Mode): Someone is detected in your home!");
    }
    </a:t>
            </a:r>
            <a:r>
              <a:rPr sz="1000" b="1" dirty="0" err="1">
                <a:solidFill>
                  <a:srgbClr val="2E75B6"/>
                </a:solidFill>
                <a:latin typeface="Courier New"/>
              </a:rPr>
              <a:t>Admin.getInstance</a:t>
            </a:r>
            <a:r>
              <a:rPr sz="1000" b="1" dirty="0">
                <a:solidFill>
                  <a:srgbClr val="2E75B6"/>
                </a:solidFill>
                <a:latin typeface="Courier New"/>
              </a:rPr>
              <a:t>().update("Notification(Away Mode -&gt; Admin Only): ...");
}</a:t>
            </a:r>
          </a:p>
        </p:txBody>
      </p:sp>
      <p:sp>
        <p:nvSpPr>
          <p:cNvPr id="4" name="TextBox 3">
            <a:extLst>
              <a:ext uri="{FF2B5EF4-FFF2-40B4-BE49-F238E27FC236}">
                <a16:creationId xmlns:a16="http://schemas.microsoft.com/office/drawing/2014/main" id="{491A3AE2-F121-54B1-759F-7E8F749B237A}"/>
              </a:ext>
            </a:extLst>
          </p:cNvPr>
          <p:cNvSpPr txBox="1"/>
          <p:nvPr/>
        </p:nvSpPr>
        <p:spPr>
          <a:xfrm>
            <a:off x="962508" y="4369152"/>
            <a:ext cx="6626544" cy="2215991"/>
          </a:xfrm>
          <a:prstGeom prst="rect">
            <a:avLst/>
          </a:prstGeom>
          <a:noFill/>
        </p:spPr>
        <p:txBody>
          <a:bodyPr wrap="square" rtlCol="0">
            <a:spAutoFit/>
          </a:bodyPr>
          <a:lstStyle/>
          <a:p>
            <a:r>
              <a:rPr lang="en-US" sz="600" dirty="0">
                <a:solidFill>
                  <a:srgbClr val="444444"/>
                </a:solidFill>
                <a:latin typeface="Courier New"/>
              </a:rPr>
              <a:t>[Console Output]
--- Demonstrating Strategy Pattern (Control Panel Modes) ---
Switching to AWAY MODE:
</a:t>
            </a:r>
            <a:r>
              <a:rPr lang="en-US" sz="600" dirty="0" err="1">
                <a:solidFill>
                  <a:srgbClr val="444444"/>
                </a:solidFill>
                <a:latin typeface="Courier New"/>
              </a:rPr>
              <a:t>AwayMode</a:t>
            </a:r>
            <a:r>
              <a:rPr lang="en-US" sz="600" dirty="0">
                <a:solidFill>
                  <a:srgbClr val="444444"/>
                </a:solidFill>
                <a:latin typeface="Courier New"/>
              </a:rPr>
              <a:t> Strategy: Full notifications for registered users if camera detects movement. Admin always notified.
</a:t>
            </a:r>
            <a:r>
              <a:rPr lang="en-US" sz="600" dirty="0" err="1">
                <a:solidFill>
                  <a:srgbClr val="444444"/>
                </a:solidFill>
                <a:latin typeface="Courier New"/>
              </a:rPr>
              <a:t>MainControlPanel</a:t>
            </a:r>
            <a:r>
              <a:rPr lang="en-US" sz="600" dirty="0">
                <a:solidFill>
                  <a:srgbClr val="444444"/>
                </a:solidFill>
                <a:latin typeface="Courier New"/>
              </a:rPr>
              <a:t> System Update: Away mode activated!
Alice (User): Away mode activated!
Bob (User): Away mode activated!
Camera is detecting movement.
Alice (User): Notification(Away Mode): Someone is detected in your home!
Bob (User): Notification(Away Mode): Someone is detected in your home!
admin (Admin): Notification(Away Mode -&gt; Admin Only): Someone is detected in your home!
Switching to PET MODE:
Camera is detecting movement of a pet.
admin (Admin): Notification(Pet Mode -&gt; Admin Only): Someone is detected in your home!
Camera is detecting movement of something other than a pet.
Alice (User): Notification(Pet Mode): Someone is detected in your home!
Bob (User): Notification(Pet Mode): Someone is detected in your home!
admin (Admin): Notification(Pet Mode -&gt; Admin Only): Someone is detected in your home!
Switching to ACTIVE MODE:
admin (Admin): Notification(Active Mode -&gt; Admin Only): Something is detected in your home!</a:t>
            </a:r>
            <a:endParaRPr lang="en-TR" sz="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Iterator Pattern </a:t>
            </a:r>
            <a:br>
              <a:rPr lang="tr-TR" dirty="0"/>
            </a:br>
            <a:r>
              <a:rPr dirty="0"/>
              <a:t>– Usage &amp; Implementation</a:t>
            </a:r>
          </a:p>
        </p:txBody>
      </p:sp>
      <p:sp>
        <p:nvSpPr>
          <p:cNvPr id="3" name="Content Placeholder 2"/>
          <p:cNvSpPr>
            <a:spLocks noGrp="1"/>
          </p:cNvSpPr>
          <p:nvPr>
            <p:ph idx="1"/>
          </p:nvPr>
        </p:nvSpPr>
        <p:spPr/>
        <p:txBody>
          <a:bodyPr>
            <a:normAutofit fontScale="92500" lnSpcReduction="20000"/>
          </a:bodyPr>
          <a:lstStyle/>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MainControlPanel</a:t>
            </a:r>
            <a:r>
              <a:rPr lang="en-US" sz="1600" dirty="0">
                <a:latin typeface="Calibri" panose="020F0502020204030204" pitchFamily="34" charset="0"/>
                <a:cs typeface="Calibri" panose="020F0502020204030204" pitchFamily="34" charset="0"/>
              </a:rPr>
              <a:t> needs to </a:t>
            </a:r>
            <a:r>
              <a:rPr lang="en-US" sz="1600" b="1" dirty="0">
                <a:latin typeface="Calibri" panose="020F0502020204030204" pitchFamily="34" charset="0"/>
                <a:cs typeface="Calibri" panose="020F0502020204030204" pitchFamily="34" charset="0"/>
              </a:rPr>
              <a:t>perform bulk operations</a:t>
            </a:r>
            <a:r>
              <a:rPr lang="en-US" sz="1600" dirty="0">
                <a:latin typeface="Calibri" panose="020F0502020204030204" pitchFamily="34" charset="0"/>
                <a:cs typeface="Calibri" panose="020F0502020204030204" pitchFamily="34" charset="0"/>
              </a:rPr>
              <a:t> on a collection of smart devices — such as turning them all on or off, or reporting their current statuses.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a:t>
            </a:r>
            <a:r>
              <a:rPr lang="en-US" sz="1600" b="1" dirty="0">
                <a:latin typeface="Calibri" panose="020F0502020204030204" pitchFamily="34" charset="0"/>
                <a:cs typeface="Calibri" panose="020F0502020204030204" pitchFamily="34" charset="0"/>
              </a:rPr>
              <a:t>traverse a list of devices</a:t>
            </a:r>
            <a:r>
              <a:rPr lang="en-US" sz="1600" dirty="0">
                <a:latin typeface="Calibri" panose="020F0502020204030204" pitchFamily="34" charset="0"/>
                <a:cs typeface="Calibri" panose="020F0502020204030204" pitchFamily="34" charset="0"/>
              </a:rPr>
              <a:t> (or users) without exposing the underlying data structure (like List&lt;</a:t>
            </a:r>
            <a:r>
              <a:rPr lang="en-US" sz="1600" dirty="0" err="1">
                <a:latin typeface="Calibri" panose="020F0502020204030204" pitchFamily="34" charset="0"/>
                <a:cs typeface="Calibri" panose="020F0502020204030204" pitchFamily="34" charset="0"/>
              </a:rPr>
              <a:t>SmartDevice</a:t>
            </a:r>
            <a:r>
              <a:rPr lang="en-US" sz="1600" dirty="0">
                <a:latin typeface="Calibri" panose="020F0502020204030204" pitchFamily="34" charset="0"/>
                <a:cs typeface="Calibri" panose="020F0502020204030204" pitchFamily="34" charset="0"/>
              </a:rPr>
              <a:t>&gt;).</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It keeps the loop logic clean and encapsulated, and makes the system easier to extend if the internal collection changes.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custom </a:t>
            </a:r>
            <a:r>
              <a:rPr lang="en-US" sz="1600" dirty="0" err="1">
                <a:latin typeface="Calibri" panose="020F0502020204030204" pitchFamily="34" charset="0"/>
                <a:cs typeface="Calibri" panose="020F0502020204030204" pitchFamily="34" charset="0"/>
              </a:rPr>
              <a:t>DeviceIterator</a:t>
            </a:r>
            <a:r>
              <a:rPr lang="en-US" sz="1600" dirty="0">
                <a:latin typeface="Calibri" panose="020F0502020204030204" pitchFamily="34" charset="0"/>
                <a:cs typeface="Calibri" panose="020F0502020204030204" pitchFamily="34" charset="0"/>
              </a:rPr>
              <a:t> class is created, which </a:t>
            </a:r>
            <a:r>
              <a:rPr lang="en-US" sz="1600" b="1" dirty="0">
                <a:latin typeface="Calibri" panose="020F0502020204030204" pitchFamily="34" charset="0"/>
                <a:cs typeface="Calibri" panose="020F0502020204030204" pitchFamily="34" charset="0"/>
              </a:rPr>
              <a:t>implements </a:t>
            </a:r>
            <a:r>
              <a:rPr lang="en-US" sz="1600" b="1" dirty="0" err="1">
                <a:latin typeface="Calibri" panose="020F0502020204030204" pitchFamily="34" charset="0"/>
                <a:cs typeface="Calibri" panose="020F0502020204030204" pitchFamily="34" charset="0"/>
              </a:rPr>
              <a:t>Iterable</a:t>
            </a:r>
            <a:r>
              <a:rPr lang="en-US" sz="1600" b="1" dirty="0">
                <a:latin typeface="Calibri" panose="020F0502020204030204" pitchFamily="34" charset="0"/>
                <a:cs typeface="Calibri" panose="020F0502020204030204" pitchFamily="34" charset="0"/>
              </a:rPr>
              <a:t>&lt;</a:t>
            </a:r>
            <a:r>
              <a:rPr lang="en-US" sz="1600" b="1" dirty="0" err="1">
                <a:latin typeface="Calibri" panose="020F0502020204030204" pitchFamily="34" charset="0"/>
                <a:cs typeface="Calibri" panose="020F0502020204030204" pitchFamily="34" charset="0"/>
              </a:rPr>
              <a:t>SmartDevice</a:t>
            </a:r>
            <a:r>
              <a:rPr lang="en-US" sz="1600" b="1" dirty="0">
                <a:latin typeface="Calibri" panose="020F0502020204030204" pitchFamily="34" charset="0"/>
                <a:cs typeface="Calibri" panose="020F0502020204030204" pitchFamily="34" charset="0"/>
              </a:rPr>
              <a:t>&gt;</a:t>
            </a:r>
            <a:r>
              <a:rPr lang="en-US" sz="1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It wraps the internal list of devices.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This allows the use of enhanced </a:t>
            </a:r>
            <a:r>
              <a:rPr lang="en-US" sz="1600" b="1" dirty="0">
                <a:latin typeface="Calibri" panose="020F0502020204030204" pitchFamily="34" charset="0"/>
                <a:cs typeface="Calibri" panose="020F0502020204030204" pitchFamily="34" charset="0"/>
              </a:rPr>
              <a:t>for-each loops</a:t>
            </a:r>
            <a:r>
              <a:rPr lang="en-US" sz="1600" dirty="0">
                <a:latin typeface="Calibri" panose="020F0502020204030204" pitchFamily="34" charset="0"/>
                <a:cs typeface="Calibri" panose="020F0502020204030204" pitchFamily="34" charset="0"/>
              </a:rPr>
              <a:t> in a clean, abstracted way.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MainControlPanel</a:t>
            </a:r>
            <a:r>
              <a:rPr lang="en-US" sz="1600" dirty="0">
                <a:latin typeface="Calibri" panose="020F0502020204030204" pitchFamily="34" charset="0"/>
                <a:cs typeface="Calibri" panose="020F0502020204030204" pitchFamily="34" charset="0"/>
              </a:rPr>
              <a:t> uses for (</a:t>
            </a:r>
            <a:r>
              <a:rPr lang="en-US" sz="1600" dirty="0" err="1">
                <a:latin typeface="Calibri" panose="020F0502020204030204" pitchFamily="34" charset="0"/>
                <a:cs typeface="Calibri" panose="020F0502020204030204" pitchFamily="34" charset="0"/>
              </a:rPr>
              <a:t>SmartDevice</a:t>
            </a:r>
            <a:r>
              <a:rPr lang="en-US" sz="1600" dirty="0">
                <a:latin typeface="Calibri" panose="020F0502020204030204" pitchFamily="34" charset="0"/>
                <a:cs typeface="Calibri" panose="020F0502020204030204" pitchFamily="34" charset="0"/>
              </a:rPr>
              <a:t> d : new </a:t>
            </a:r>
            <a:r>
              <a:rPr lang="en-US" sz="1600" dirty="0" err="1">
                <a:latin typeface="Calibri" panose="020F0502020204030204" pitchFamily="34" charset="0"/>
                <a:cs typeface="Calibri" panose="020F0502020204030204" pitchFamily="34" charset="0"/>
              </a:rPr>
              <a:t>DeviceIterator</a:t>
            </a:r>
            <a:r>
              <a:rPr lang="en-US" sz="1600" dirty="0">
                <a:latin typeface="Calibri" panose="020F0502020204030204" pitchFamily="34" charset="0"/>
                <a:cs typeface="Calibri" panose="020F0502020204030204" pitchFamily="34" charset="0"/>
              </a:rPr>
              <a:t>(devices)) instead of handling raw indexing or iterators directly.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Iterator Pattern </a:t>
            </a:r>
            <a:br>
              <a:rPr lang="tr-TR" dirty="0"/>
            </a:br>
            <a:r>
              <a:rPr dirty="0"/>
              <a:t>– Code &amp; Output</a:t>
            </a:r>
          </a:p>
        </p:txBody>
      </p:sp>
      <p:sp>
        <p:nvSpPr>
          <p:cNvPr id="3" name="Content Placeholder 2"/>
          <p:cNvSpPr>
            <a:spLocks noGrp="1"/>
          </p:cNvSpPr>
          <p:nvPr>
            <p:ph idx="1"/>
          </p:nvPr>
        </p:nvSpPr>
        <p:spPr>
          <a:xfrm>
            <a:off x="938758" y="2286002"/>
            <a:ext cx="3977626" cy="3593591"/>
          </a:xfrm>
        </p:spPr>
        <p:txBody>
          <a:bodyPr>
            <a:normAutofit/>
          </a:bodyPr>
          <a:lstStyle/>
          <a:p>
            <a:pPr marL="0" indent="0">
              <a:buNone/>
            </a:pPr>
            <a:r>
              <a:rPr sz="1400" b="1" dirty="0">
                <a:solidFill>
                  <a:srgbClr val="2E75B6"/>
                </a:solidFill>
                <a:latin typeface="Courier New"/>
              </a:rPr>
              <a:t>[Code]
// </a:t>
            </a:r>
            <a:r>
              <a:rPr sz="1400" b="1" dirty="0" err="1">
                <a:solidFill>
                  <a:srgbClr val="2E75B6"/>
                </a:solidFill>
                <a:latin typeface="Courier New"/>
              </a:rPr>
              <a:t>DeviceIterator.java</a:t>
            </a:r>
            <a:r>
              <a:rPr sz="1400" b="1" dirty="0">
                <a:solidFill>
                  <a:srgbClr val="2E75B6"/>
                </a:solidFill>
                <a:latin typeface="Courier New"/>
              </a:rPr>
              <a:t>
public class </a:t>
            </a:r>
            <a:r>
              <a:rPr sz="1400" b="1" dirty="0" err="1">
                <a:solidFill>
                  <a:srgbClr val="2E75B6"/>
                </a:solidFill>
                <a:latin typeface="Courier New"/>
              </a:rPr>
              <a:t>DeviceIterator</a:t>
            </a:r>
            <a:r>
              <a:rPr sz="1400" b="1" dirty="0">
                <a:solidFill>
                  <a:srgbClr val="2E75B6"/>
                </a:solidFill>
                <a:latin typeface="Courier New"/>
              </a:rPr>
              <a:t> implements </a:t>
            </a:r>
            <a:r>
              <a:rPr sz="1400" b="1" dirty="0" err="1">
                <a:solidFill>
                  <a:srgbClr val="2E75B6"/>
                </a:solidFill>
                <a:latin typeface="Courier New"/>
              </a:rPr>
              <a:t>Iterable</a:t>
            </a:r>
            <a:r>
              <a:rPr sz="1400" b="1" dirty="0">
                <a:solidFill>
                  <a:srgbClr val="2E75B6"/>
                </a:solidFill>
                <a:latin typeface="Courier New"/>
              </a:rPr>
              <a:t>&lt;</a:t>
            </a:r>
            <a:r>
              <a:rPr sz="1400" b="1" dirty="0" err="1">
                <a:solidFill>
                  <a:srgbClr val="2E75B6"/>
                </a:solidFill>
                <a:latin typeface="Courier New"/>
              </a:rPr>
              <a:t>SmartDevice</a:t>
            </a:r>
            <a:r>
              <a:rPr sz="1400" b="1" dirty="0">
                <a:solidFill>
                  <a:srgbClr val="2E75B6"/>
                </a:solidFill>
                <a:latin typeface="Courier New"/>
              </a:rPr>
              <a:t>&gt; {
    public Iterator&lt;</a:t>
            </a:r>
            <a:r>
              <a:rPr sz="1400" b="1" dirty="0" err="1">
                <a:solidFill>
                  <a:srgbClr val="2E75B6"/>
                </a:solidFill>
                <a:latin typeface="Courier New"/>
              </a:rPr>
              <a:t>SmartDevice</a:t>
            </a:r>
            <a:r>
              <a:rPr sz="1400" b="1" dirty="0">
                <a:solidFill>
                  <a:srgbClr val="2E75B6"/>
                </a:solidFill>
                <a:latin typeface="Courier New"/>
              </a:rPr>
              <a:t>&gt; iterator() {
        return </a:t>
            </a:r>
            <a:r>
              <a:rPr sz="1400" b="1" dirty="0" err="1">
                <a:solidFill>
                  <a:srgbClr val="2E75B6"/>
                </a:solidFill>
                <a:latin typeface="Courier New"/>
              </a:rPr>
              <a:t>devices.iterator</a:t>
            </a:r>
            <a:r>
              <a:rPr sz="1400" b="1" dirty="0">
                <a:solidFill>
                  <a:srgbClr val="2E75B6"/>
                </a:solidFill>
                <a:latin typeface="Courier New"/>
              </a:rPr>
              <a:t>();
    }
}</a:t>
            </a:r>
            <a:endParaRPr lang="en-TR" sz="1400" b="1" dirty="0">
              <a:solidFill>
                <a:srgbClr val="2E75B6"/>
              </a:solidFill>
              <a:latin typeface="Courier New"/>
            </a:endParaRPr>
          </a:p>
          <a:p>
            <a:pPr marL="0" indent="0">
              <a:buNone/>
            </a:pPr>
            <a:endParaRPr lang="en-TR" sz="1300" dirty="0">
              <a:solidFill>
                <a:srgbClr val="444444"/>
              </a:solidFill>
              <a:latin typeface="Courier New"/>
            </a:endParaRPr>
          </a:p>
        </p:txBody>
      </p:sp>
      <p:sp>
        <p:nvSpPr>
          <p:cNvPr id="4" name="TextBox 3">
            <a:extLst>
              <a:ext uri="{FF2B5EF4-FFF2-40B4-BE49-F238E27FC236}">
                <a16:creationId xmlns:a16="http://schemas.microsoft.com/office/drawing/2014/main" id="{4268B3E5-1227-80DC-8DA3-878A763AAE2F}"/>
              </a:ext>
            </a:extLst>
          </p:cNvPr>
          <p:cNvSpPr txBox="1"/>
          <p:nvPr/>
        </p:nvSpPr>
        <p:spPr>
          <a:xfrm>
            <a:off x="5236411" y="1797329"/>
            <a:ext cx="2968831" cy="4278094"/>
          </a:xfrm>
          <a:prstGeom prst="rect">
            <a:avLst/>
          </a:prstGeom>
          <a:noFill/>
        </p:spPr>
        <p:txBody>
          <a:bodyPr wrap="square" rtlCol="0">
            <a:spAutoFit/>
          </a:bodyPr>
          <a:lstStyle/>
          <a:p>
            <a:r>
              <a:rPr lang="en-US" sz="800" dirty="0">
                <a:solidFill>
                  <a:srgbClr val="444444"/>
                </a:solidFill>
                <a:latin typeface="Courier New"/>
              </a:rPr>
              <a:t>[Console Output]
--- Demonstrating Iterator Pattern (Listing Devices) ---
Turning off smart light:
Kitchen Light is turned OFF.
Iterating through all registered devices to display their status/info:
Device: </a:t>
            </a:r>
            <a:r>
              <a:rPr lang="en-US" sz="800" dirty="0" err="1">
                <a:solidFill>
                  <a:srgbClr val="444444"/>
                </a:solidFill>
                <a:latin typeface="Courier New"/>
              </a:rPr>
              <a:t>SmartThermostat</a:t>
            </a:r>
            <a:r>
              <a:rPr lang="en-US" sz="800" dirty="0">
                <a:solidFill>
                  <a:srgbClr val="444444"/>
                </a:solidFill>
                <a:latin typeface="Courier New"/>
              </a:rPr>
              <a:t> - Living Room Thermostat | Status: ON
Device: </a:t>
            </a:r>
            <a:r>
              <a:rPr lang="en-US" sz="800" dirty="0" err="1">
                <a:solidFill>
                  <a:srgbClr val="444444"/>
                </a:solidFill>
                <a:latin typeface="Courier New"/>
              </a:rPr>
              <a:t>SmartLight</a:t>
            </a:r>
            <a:r>
              <a:rPr lang="en-US" sz="800" dirty="0">
                <a:solidFill>
                  <a:srgbClr val="444444"/>
                </a:solidFill>
                <a:latin typeface="Courier New"/>
              </a:rPr>
              <a:t> - Kitchen Light | Status: OFF
Device: </a:t>
            </a:r>
            <a:r>
              <a:rPr lang="en-US" sz="800" dirty="0" err="1">
                <a:solidFill>
                  <a:srgbClr val="444444"/>
                </a:solidFill>
                <a:latin typeface="Courier New"/>
              </a:rPr>
              <a:t>SmartAirConditioner</a:t>
            </a:r>
            <a:r>
              <a:rPr lang="en-US" sz="800" dirty="0">
                <a:solidFill>
                  <a:srgbClr val="444444"/>
                </a:solidFill>
                <a:latin typeface="Courier New"/>
              </a:rPr>
              <a:t> - Bedroom AC | Status: ON
Device: </a:t>
            </a:r>
            <a:r>
              <a:rPr lang="en-US" sz="800" dirty="0" err="1">
                <a:solidFill>
                  <a:srgbClr val="444444"/>
                </a:solidFill>
                <a:latin typeface="Courier New"/>
              </a:rPr>
              <a:t>SmartCamera</a:t>
            </a:r>
            <a:r>
              <a:rPr lang="en-US" sz="800" dirty="0">
                <a:solidFill>
                  <a:srgbClr val="444444"/>
                </a:solidFill>
                <a:latin typeface="Courier New"/>
              </a:rPr>
              <a:t> - Hall Camera | Status: ON
Total devices iterated: 4
Turning off all devices:
Living Room Thermostat is turned OFF.
Kitchen Light is turned OFF.
Bedroom AC is turned OFF.
Hall Camera is turned OFF.
Iterating through all registered devices to display their status/info:
Device: </a:t>
            </a:r>
            <a:r>
              <a:rPr lang="en-US" sz="800" dirty="0" err="1">
                <a:solidFill>
                  <a:srgbClr val="444444"/>
                </a:solidFill>
                <a:latin typeface="Courier New"/>
              </a:rPr>
              <a:t>SmartThermostat</a:t>
            </a:r>
            <a:r>
              <a:rPr lang="en-US" sz="800" dirty="0">
                <a:solidFill>
                  <a:srgbClr val="444444"/>
                </a:solidFill>
                <a:latin typeface="Courier New"/>
              </a:rPr>
              <a:t> - Living Room Thermostat | Status: OFF
Device: </a:t>
            </a:r>
            <a:r>
              <a:rPr lang="en-US" sz="800" dirty="0" err="1">
                <a:solidFill>
                  <a:srgbClr val="444444"/>
                </a:solidFill>
                <a:latin typeface="Courier New"/>
              </a:rPr>
              <a:t>SmartLight</a:t>
            </a:r>
            <a:r>
              <a:rPr lang="en-US" sz="800" dirty="0">
                <a:solidFill>
                  <a:srgbClr val="444444"/>
                </a:solidFill>
                <a:latin typeface="Courier New"/>
              </a:rPr>
              <a:t> - Kitchen Light | Status: OFF
Device: </a:t>
            </a:r>
            <a:r>
              <a:rPr lang="en-US" sz="800" dirty="0" err="1">
                <a:solidFill>
                  <a:srgbClr val="444444"/>
                </a:solidFill>
                <a:latin typeface="Courier New"/>
              </a:rPr>
              <a:t>SmartAirConditioner</a:t>
            </a:r>
            <a:r>
              <a:rPr lang="en-US" sz="800" dirty="0">
                <a:solidFill>
                  <a:srgbClr val="444444"/>
                </a:solidFill>
                <a:latin typeface="Courier New"/>
              </a:rPr>
              <a:t> - Bedroom AC | Status: OFF
Device: </a:t>
            </a:r>
            <a:r>
              <a:rPr lang="en-US" sz="800" dirty="0" err="1">
                <a:solidFill>
                  <a:srgbClr val="444444"/>
                </a:solidFill>
                <a:latin typeface="Courier New"/>
              </a:rPr>
              <a:t>SmartCamera</a:t>
            </a:r>
            <a:r>
              <a:rPr lang="en-US" sz="800" dirty="0">
                <a:solidFill>
                  <a:srgbClr val="444444"/>
                </a:solidFill>
                <a:latin typeface="Courier New"/>
              </a:rPr>
              <a:t> - Hall Camera | Status: OFF
Total devices iterated: 4</a:t>
            </a:r>
            <a:endParaRPr lang="en-TR"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5CF-925F-1454-1CB3-FA0C0E5AD182}"/>
              </a:ext>
            </a:extLst>
          </p:cNvPr>
          <p:cNvSpPr>
            <a:spLocks noGrp="1"/>
          </p:cNvSpPr>
          <p:nvPr>
            <p:ph type="title"/>
          </p:nvPr>
        </p:nvSpPr>
        <p:spPr/>
        <p:txBody>
          <a:bodyPr/>
          <a:lstStyle/>
          <a:p>
            <a:r>
              <a:rPr lang="en-US" dirty="0"/>
              <a:t>Mode Behavior Descriptions</a:t>
            </a:r>
            <a:endParaRPr lang="en-TR" dirty="0"/>
          </a:p>
        </p:txBody>
      </p:sp>
      <p:sp>
        <p:nvSpPr>
          <p:cNvPr id="3" name="Content Placeholder 2">
            <a:extLst>
              <a:ext uri="{FF2B5EF4-FFF2-40B4-BE49-F238E27FC236}">
                <a16:creationId xmlns:a16="http://schemas.microsoft.com/office/drawing/2014/main" id="{ACC60BD3-3FCF-AD1B-FE4D-B0718D592C45}"/>
              </a:ext>
            </a:extLst>
          </p:cNvPr>
          <p:cNvSpPr>
            <a:spLocks noGrp="1"/>
          </p:cNvSpPr>
          <p:nvPr>
            <p:ph idx="1"/>
          </p:nvPr>
        </p:nvSpPr>
        <p:spPr>
          <a:xfrm>
            <a:off x="938758" y="2286002"/>
            <a:ext cx="7633742" cy="4189613"/>
          </a:xfrm>
        </p:spPr>
        <p:txBody>
          <a:bodyPr>
            <a:normAutofit fontScale="62500" lnSpcReduction="20000"/>
          </a:bodyPr>
          <a:lstStyle/>
          <a:p>
            <a:pPr>
              <a:buNone/>
            </a:pPr>
            <a:r>
              <a:rPr lang="en-TR"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Active Mode (Do Not Disturb)</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Designed for when the house is actively in use.</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All user notifications are disabled</a:t>
            </a:r>
            <a:r>
              <a:rPr lang="en-US" dirty="0">
                <a:latin typeface="Calibri" panose="020F0502020204030204" pitchFamily="34" charset="0"/>
                <a:cs typeface="Calibri" panose="020F0502020204030204" pitchFamily="34" charset="0"/>
              </a:rPr>
              <a:t> (registered or not).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Only the </a:t>
            </a:r>
            <a:r>
              <a:rPr lang="en-US" b="1" dirty="0">
                <a:latin typeface="Calibri" panose="020F0502020204030204" pitchFamily="34" charset="0"/>
                <a:cs typeface="Calibri" panose="020F0502020204030204" pitchFamily="34" charset="0"/>
              </a:rPr>
              <a:t>Admin</a:t>
            </a:r>
            <a:r>
              <a:rPr lang="en-US" dirty="0">
                <a:latin typeface="Calibri" panose="020F0502020204030204" pitchFamily="34" charset="0"/>
                <a:cs typeface="Calibri" panose="020F0502020204030204" pitchFamily="34" charset="0"/>
              </a:rPr>
              <a:t> receives notifications (e.g., motion detection logs).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Strategy: </a:t>
            </a:r>
            <a:r>
              <a:rPr lang="en-US" dirty="0" err="1">
                <a:latin typeface="Calibri" panose="020F0502020204030204" pitchFamily="34" charset="0"/>
                <a:cs typeface="Calibri" panose="020F0502020204030204" pitchFamily="34" charset="0"/>
              </a:rPr>
              <a:t>ActiveMode.sendNotification</a:t>
            </a:r>
            <a:r>
              <a:rPr lang="en-US" dirty="0">
                <a:latin typeface="Calibri" panose="020F0502020204030204" pitchFamily="34" charset="0"/>
                <a:cs typeface="Calibri" panose="020F0502020204030204" pitchFamily="34" charset="0"/>
              </a:rPr>
              <a:t>() only notifies admin.</a:t>
            </a:r>
          </a:p>
          <a:p>
            <a:pPr>
              <a:buNone/>
            </a:pPr>
            <a:r>
              <a:rPr lang="en-TR"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Away Mode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Used when no one is home.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All </a:t>
            </a:r>
            <a:r>
              <a:rPr lang="en-US" b="1" dirty="0">
                <a:latin typeface="Calibri" panose="020F0502020204030204" pitchFamily="34" charset="0"/>
                <a:cs typeface="Calibri" panose="020F0502020204030204" pitchFamily="34" charset="0"/>
              </a:rPr>
              <a:t>registered users receive notifications</a:t>
            </a:r>
            <a:r>
              <a:rPr lang="en-US" dirty="0">
                <a:latin typeface="Calibri" panose="020F0502020204030204" pitchFamily="34" charset="0"/>
                <a:cs typeface="Calibri" panose="020F0502020204030204" pitchFamily="34" charset="0"/>
              </a:rPr>
              <a:t> when motion is detected.</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Admin always receives notifications.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Strategy: </a:t>
            </a:r>
            <a:r>
              <a:rPr lang="en-US" dirty="0" err="1">
                <a:latin typeface="Calibri" panose="020F0502020204030204" pitchFamily="34" charset="0"/>
                <a:cs typeface="Calibri" panose="020F0502020204030204" pitchFamily="34" charset="0"/>
              </a:rPr>
              <a:t>AwayMode.sendNotification</a:t>
            </a:r>
            <a:r>
              <a:rPr lang="en-US" dirty="0">
                <a:latin typeface="Calibri" panose="020F0502020204030204" pitchFamily="34" charset="0"/>
                <a:cs typeface="Calibri" panose="020F0502020204030204" pitchFamily="34" charset="0"/>
              </a:rPr>
              <a:t>() loops through all registered users and the admin.</a:t>
            </a:r>
          </a:p>
          <a:p>
            <a:pPr>
              <a:buNone/>
            </a:pPr>
            <a:r>
              <a:rPr lang="en-TR"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Pet Mode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Used when pets are home alone.</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Suppresses notifications</a:t>
            </a:r>
            <a:r>
              <a:rPr lang="en-US" dirty="0">
                <a:latin typeface="Calibri" panose="020F0502020204030204" pitchFamily="34" charset="0"/>
                <a:cs typeface="Calibri" panose="020F0502020204030204" pitchFamily="34" charset="0"/>
              </a:rPr>
              <a:t> if a </a:t>
            </a:r>
            <a:r>
              <a:rPr lang="en-US" b="1" dirty="0">
                <a:latin typeface="Calibri" panose="020F0502020204030204" pitchFamily="34" charset="0"/>
                <a:cs typeface="Calibri" panose="020F0502020204030204" pitchFamily="34" charset="0"/>
              </a:rPr>
              <a:t>pet is detected</a:t>
            </a:r>
            <a:r>
              <a:rPr lang="en-US" dirty="0">
                <a:latin typeface="Calibri" panose="020F0502020204030204" pitchFamily="34" charset="0"/>
                <a:cs typeface="Calibri" panose="020F0502020204030204" pitchFamily="34" charset="0"/>
              </a:rPr>
              <a:t> moving (to avoid false alarms).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If the movement is </a:t>
            </a:r>
            <a:r>
              <a:rPr lang="en-US" b="1" dirty="0">
                <a:latin typeface="Calibri" panose="020F0502020204030204" pitchFamily="34" charset="0"/>
                <a:cs typeface="Calibri" panose="020F0502020204030204" pitchFamily="34" charset="0"/>
              </a:rPr>
              <a:t>not a pet</a:t>
            </a:r>
            <a:r>
              <a:rPr lang="en-US" dirty="0">
                <a:latin typeface="Calibri" panose="020F0502020204030204" pitchFamily="34" charset="0"/>
                <a:cs typeface="Calibri" panose="020F0502020204030204" pitchFamily="34" charset="0"/>
              </a:rPr>
              <a:t>, registered users and admin are notified.</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Strategy: </a:t>
            </a:r>
            <a:r>
              <a:rPr lang="en-US" dirty="0" err="1">
                <a:latin typeface="Calibri" panose="020F0502020204030204" pitchFamily="34" charset="0"/>
                <a:cs typeface="Calibri" panose="020F0502020204030204" pitchFamily="34" charset="0"/>
              </a:rPr>
              <a:t>PetMode.sendNotification</a:t>
            </a:r>
            <a:r>
              <a:rPr lang="en-US" dirty="0">
                <a:latin typeface="Calibri" panose="020F0502020204030204" pitchFamily="34" charset="0"/>
                <a:cs typeface="Calibri" panose="020F0502020204030204" pitchFamily="34" charset="0"/>
              </a:rPr>
              <a:t>() checks </a:t>
            </a:r>
            <a:r>
              <a:rPr lang="en-US" dirty="0" err="1">
                <a:latin typeface="Calibri" panose="020F0502020204030204" pitchFamily="34" charset="0"/>
                <a:cs typeface="Calibri" panose="020F0502020204030204" pitchFamily="34" charset="0"/>
              </a:rPr>
              <a:t>MainControlPanel.isPetDetected</a:t>
            </a:r>
            <a:r>
              <a:rPr lang="en-US" dirty="0">
                <a:latin typeface="Calibri" panose="020F0502020204030204" pitchFamily="34" charset="0"/>
                <a:cs typeface="Calibri" panose="020F0502020204030204" pitchFamily="34" charset="0"/>
              </a:rPr>
              <a:t>() before notifying users.</a:t>
            </a:r>
          </a:p>
          <a:p>
            <a:endParaRPr lang="en-TR" dirty="0"/>
          </a:p>
        </p:txBody>
      </p:sp>
    </p:spTree>
    <p:extLst>
      <p:ext uri="{BB962C8B-B14F-4D97-AF65-F5344CB8AC3E}">
        <p14:creationId xmlns:p14="http://schemas.microsoft.com/office/powerpoint/2010/main" val="268136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Demo Summary</a:t>
            </a:r>
          </a:p>
        </p:txBody>
      </p:sp>
      <p:sp>
        <p:nvSpPr>
          <p:cNvPr id="3" name="Content Placeholder 2"/>
          <p:cNvSpPr>
            <a:spLocks noGrp="1"/>
          </p:cNvSpPr>
          <p:nvPr>
            <p:ph idx="1"/>
          </p:nvPr>
        </p:nvSpPr>
        <p:spPr/>
        <p:txBody>
          <a:bodyPr/>
          <a:lstStyle/>
          <a:p>
            <a:pPr algn="l"/>
            <a:r>
              <a:rPr sz="1800" b="0" dirty="0">
                <a:solidFill>
                  <a:srgbClr val="000000"/>
                </a:solidFill>
                <a:latin typeface="Calibri"/>
              </a:rPr>
              <a:t>All 6 patterns implemented and verified
 Console output confirms correct functionality
 Design is modular, extensible, and pattern-compliant
 Patterns demonstrated: Singleton, Factory, Observer, Command, Strategy, Iterator</a:t>
            </a:r>
            <a:endParaRPr lang="tr-TR" sz="1800" b="0" dirty="0">
              <a:solidFill>
                <a:srgbClr val="000000"/>
              </a:solidFill>
              <a:latin typeface="Calibri"/>
            </a:endParaRPr>
          </a:p>
          <a:p>
            <a:pPr algn="l"/>
            <a:r>
              <a:rPr lang="en-US" sz="1600" dirty="0">
                <a:solidFill>
                  <a:schemeClr val="tx1"/>
                </a:solidFill>
                <a:latin typeface="Calibri" panose="020F0502020204030204" pitchFamily="34" charset="0"/>
                <a:cs typeface="Calibri" panose="020F0502020204030204" pitchFamily="34" charset="0"/>
              </a:rPr>
              <a:t>These patterns were not only chosen for academic demonstration, but because they </a:t>
            </a:r>
            <a:r>
              <a:rPr lang="en-US" sz="1600" b="1" dirty="0">
                <a:solidFill>
                  <a:schemeClr val="tx1"/>
                </a:solidFill>
                <a:latin typeface="Calibri" panose="020F0502020204030204" pitchFamily="34" charset="0"/>
                <a:cs typeface="Calibri" panose="020F0502020204030204" pitchFamily="34" charset="0"/>
              </a:rPr>
              <a:t>accurately model real-world behavior</a:t>
            </a:r>
            <a:r>
              <a:rPr lang="en-US" sz="1600" dirty="0">
                <a:solidFill>
                  <a:schemeClr val="tx1"/>
                </a:solidFill>
                <a:latin typeface="Calibri" panose="020F0502020204030204" pitchFamily="34" charset="0"/>
                <a:cs typeface="Calibri" panose="020F0502020204030204" pitchFamily="34" charset="0"/>
              </a:rPr>
              <a:t> in modular, scalable software. Each pattern contributes to code clarity, maintenance, and future extensibility.</a:t>
            </a:r>
            <a:endParaRPr sz="1800" b="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pPr algn="l"/>
            <a:r>
              <a:rPr sz="1800" b="0" dirty="0">
                <a:solidFill>
                  <a:srgbClr val="000000"/>
                </a:solidFill>
                <a:latin typeface="Calibri"/>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Description</a:t>
            </a:r>
          </a:p>
        </p:txBody>
      </p:sp>
      <p:sp>
        <p:nvSpPr>
          <p:cNvPr id="3" name="Content Placeholder 2"/>
          <p:cNvSpPr>
            <a:spLocks noGrp="1"/>
          </p:cNvSpPr>
          <p:nvPr>
            <p:ph idx="1"/>
          </p:nvPr>
        </p:nvSpPr>
        <p:spPr>
          <a:xfrm>
            <a:off x="938758" y="2286002"/>
            <a:ext cx="7633742" cy="4055421"/>
          </a:xfrm>
        </p:spPr>
        <p:txBody>
          <a:bodyPr>
            <a:normAutofit fontScale="92500"/>
          </a:bodyPr>
          <a:lstStyle/>
          <a:p>
            <a:pPr algn="l"/>
            <a:r>
              <a:rPr sz="1800" b="0" dirty="0">
                <a:solidFill>
                  <a:srgbClr val="000000"/>
                </a:solidFill>
                <a:latin typeface="Calibri"/>
              </a:rPr>
              <a:t>ABCD Smart Home Automation System is a console-based smart home simulator built using object-oriented programming and software design patterns.</a:t>
            </a:r>
            <a:endParaRPr lang="tr-TR" sz="1800" b="0" dirty="0">
              <a:solidFill>
                <a:srgbClr val="000000"/>
              </a:solidFill>
              <a:latin typeface="Calibri"/>
            </a:endParaRPr>
          </a:p>
          <a:p>
            <a:pPr marL="0" indent="0" algn="l">
              <a:buNone/>
            </a:pPr>
            <a:endParaRPr lang="tr-TR" sz="1800" b="0" dirty="0">
              <a:solidFill>
                <a:srgbClr val="000000"/>
              </a:solidFill>
              <a:latin typeface="Calibri"/>
            </a:endParaRPr>
          </a:p>
          <a:p>
            <a:pPr algn="l"/>
            <a:r>
              <a:rPr sz="1800" b="0" dirty="0">
                <a:solidFill>
                  <a:srgbClr val="000000"/>
                </a:solidFill>
                <a:latin typeface="Calibri"/>
              </a:rPr>
              <a:t>It allows multiple user types (Admin, Registered Users, Unregistered Users) to interact with smart devices such as a thermostat, air conditioner, lights, and security cameras.</a:t>
            </a:r>
            <a:endParaRPr lang="tr-TR" sz="1800" dirty="0">
              <a:solidFill>
                <a:srgbClr val="000000"/>
              </a:solidFill>
              <a:latin typeface="Calibri"/>
            </a:endParaRPr>
          </a:p>
          <a:p>
            <a:pPr algn="l"/>
            <a:endParaRPr lang="en-TR" sz="1800" b="0" dirty="0">
              <a:solidFill>
                <a:srgbClr val="000000"/>
              </a:solidFill>
              <a:latin typeface="Calibri"/>
            </a:endParaRPr>
          </a:p>
          <a:p>
            <a:pPr algn="l"/>
            <a:r>
              <a:rPr sz="1800" b="0" dirty="0">
                <a:solidFill>
                  <a:srgbClr val="000000"/>
                </a:solidFill>
                <a:latin typeface="Calibri"/>
              </a:rPr>
              <a:t>The system operates in different modes (Active, Away, Pet), which dynamically affect the behavior of devices and notification delivery.</a:t>
            </a:r>
            <a:endParaRPr lang="tr-TR" sz="1800" b="0" dirty="0">
              <a:solidFill>
                <a:srgbClr val="000000"/>
              </a:solidFill>
              <a:latin typeface="Calibri"/>
            </a:endParaRPr>
          </a:p>
          <a:p>
            <a:pPr algn="l"/>
            <a:endParaRPr lang="en-TR" sz="1800" dirty="0">
              <a:solidFill>
                <a:srgbClr val="000000"/>
              </a:solidFill>
              <a:latin typeface="Calibri"/>
            </a:endParaRPr>
          </a:p>
          <a:p>
            <a:pPr algn="l"/>
            <a:r>
              <a:rPr lang="tr-TR" sz="1800" b="0" dirty="0" err="1">
                <a:solidFill>
                  <a:srgbClr val="000000"/>
                </a:solidFill>
                <a:latin typeface="Calibri"/>
              </a:rPr>
              <a:t>It</a:t>
            </a:r>
            <a:r>
              <a:rPr lang="tr-TR" sz="1800" b="0" dirty="0">
                <a:solidFill>
                  <a:srgbClr val="000000"/>
                </a:solidFill>
                <a:latin typeface="Calibri"/>
              </a:rPr>
              <a:t> </a:t>
            </a:r>
            <a:r>
              <a:rPr lang="tr-TR" sz="1800" b="0" dirty="0" err="1">
                <a:solidFill>
                  <a:srgbClr val="000000"/>
                </a:solidFill>
                <a:latin typeface="Calibri"/>
              </a:rPr>
              <a:t>aims</a:t>
            </a:r>
            <a:r>
              <a:rPr lang="tr-TR" sz="1800" b="0" dirty="0">
                <a:solidFill>
                  <a:srgbClr val="000000"/>
                </a:solidFill>
                <a:latin typeface="Calibri"/>
              </a:rPr>
              <a:t> </a:t>
            </a:r>
            <a:r>
              <a:rPr lang="tr-TR" sz="1800" b="0" dirty="0" err="1">
                <a:solidFill>
                  <a:srgbClr val="000000"/>
                </a:solidFill>
                <a:latin typeface="Calibri"/>
              </a:rPr>
              <a:t>to</a:t>
            </a:r>
            <a:r>
              <a:rPr lang="tr-TR" sz="1800" b="0" dirty="0">
                <a:solidFill>
                  <a:srgbClr val="000000"/>
                </a:solidFill>
                <a:latin typeface="Calibri"/>
              </a:rPr>
              <a:t>  </a:t>
            </a:r>
            <a:r>
              <a:rPr lang="tr-TR" sz="1800" b="0" dirty="0" err="1">
                <a:solidFill>
                  <a:srgbClr val="000000"/>
                </a:solidFill>
                <a:latin typeface="Calibri"/>
              </a:rPr>
              <a:t>improve</a:t>
            </a:r>
            <a:r>
              <a:rPr lang="tr-TR" sz="1800" b="0" dirty="0">
                <a:solidFill>
                  <a:srgbClr val="000000"/>
                </a:solidFill>
                <a:latin typeface="Calibri"/>
              </a:rPr>
              <a:t> </a:t>
            </a:r>
            <a:r>
              <a:rPr lang="tr-TR" sz="1800" b="0" dirty="0" err="1">
                <a:solidFill>
                  <a:srgbClr val="000000"/>
                </a:solidFill>
                <a:latin typeface="Calibri"/>
              </a:rPr>
              <a:t>home</a:t>
            </a:r>
            <a:r>
              <a:rPr lang="tr-TR" sz="1800" b="0" dirty="0">
                <a:solidFill>
                  <a:srgbClr val="000000"/>
                </a:solidFill>
                <a:latin typeface="Calibri"/>
              </a:rPr>
              <a:t> </a:t>
            </a:r>
            <a:r>
              <a:rPr lang="tr-TR" sz="1800" b="0" dirty="0" err="1">
                <a:solidFill>
                  <a:srgbClr val="000000"/>
                </a:solidFill>
                <a:latin typeface="Calibri"/>
              </a:rPr>
              <a:t>convenience</a:t>
            </a:r>
            <a:r>
              <a:rPr lang="tr-TR" sz="1800" b="0" dirty="0">
                <a:solidFill>
                  <a:srgbClr val="000000"/>
                </a:solidFill>
                <a:latin typeface="Calibri"/>
              </a:rPr>
              <a:t> </a:t>
            </a:r>
            <a:r>
              <a:rPr lang="tr-TR" sz="1800" b="0" dirty="0" err="1">
                <a:solidFill>
                  <a:srgbClr val="000000"/>
                </a:solidFill>
                <a:latin typeface="Calibri"/>
              </a:rPr>
              <a:t>and</a:t>
            </a:r>
            <a:r>
              <a:rPr lang="tr-TR" sz="1800" b="0" dirty="0">
                <a:solidFill>
                  <a:srgbClr val="000000"/>
                </a:solidFill>
                <a:latin typeface="Calibri"/>
              </a:rPr>
              <a:t> </a:t>
            </a:r>
            <a:r>
              <a:rPr lang="tr-TR" sz="1800" b="0" dirty="0" err="1">
                <a:solidFill>
                  <a:srgbClr val="000000"/>
                </a:solidFill>
                <a:latin typeface="Calibri"/>
              </a:rPr>
              <a:t>security</a:t>
            </a:r>
            <a:r>
              <a:rPr lang="tr-TR" sz="1800" b="0" dirty="0">
                <a:solidFill>
                  <a:srgbClr val="000000"/>
                </a:solidFill>
                <a:latin typeface="Calibri"/>
              </a:rPr>
              <a:t> </a:t>
            </a:r>
            <a:r>
              <a:rPr lang="tr-TR" sz="1800" b="0" dirty="0" err="1">
                <a:solidFill>
                  <a:srgbClr val="000000"/>
                </a:solidFill>
                <a:latin typeface="Calibri"/>
              </a:rPr>
              <a:t>via</a:t>
            </a:r>
            <a:r>
              <a:rPr lang="tr-TR" sz="1800" b="0" dirty="0">
                <a:solidFill>
                  <a:srgbClr val="000000"/>
                </a:solidFill>
                <a:latin typeface="Calibri"/>
              </a:rPr>
              <a:t> </a:t>
            </a:r>
            <a:r>
              <a:rPr lang="tr-TR" sz="1800" b="0" dirty="0" err="1">
                <a:solidFill>
                  <a:srgbClr val="000000"/>
                </a:solidFill>
                <a:latin typeface="Calibri"/>
              </a:rPr>
              <a:t>centralized</a:t>
            </a:r>
            <a:r>
              <a:rPr lang="tr-TR" sz="1800" b="0" dirty="0">
                <a:solidFill>
                  <a:srgbClr val="000000"/>
                </a:solidFill>
                <a:latin typeface="Calibri"/>
              </a:rPr>
              <a:t> </a:t>
            </a:r>
            <a:r>
              <a:rPr lang="tr-TR" sz="1800" b="0" dirty="0" err="1">
                <a:solidFill>
                  <a:srgbClr val="000000"/>
                </a:solidFill>
                <a:latin typeface="Calibri"/>
              </a:rPr>
              <a:t>automation</a:t>
            </a:r>
            <a:r>
              <a:rPr lang="tr-TR" sz="1800" b="0" dirty="0">
                <a:solidFill>
                  <a:srgbClr val="000000"/>
                </a:solidFill>
                <a:latin typeface="Calibri"/>
              </a:rPr>
              <a:t>. </a:t>
            </a:r>
            <a:endParaRPr sz="1800" b="0"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Scope</a:t>
            </a:r>
          </a:p>
        </p:txBody>
      </p:sp>
      <p:sp>
        <p:nvSpPr>
          <p:cNvPr id="3" name="Content Placeholder 2"/>
          <p:cNvSpPr>
            <a:spLocks noGrp="1"/>
          </p:cNvSpPr>
          <p:nvPr>
            <p:ph idx="1"/>
          </p:nvPr>
        </p:nvSpPr>
        <p:spPr/>
        <p:txBody>
          <a:bodyPr>
            <a:normAutofit/>
          </a:bodyPr>
          <a:lstStyle/>
          <a:p>
            <a:pPr algn="l"/>
            <a:r>
              <a:rPr sz="1800" b="0" dirty="0">
                <a:solidFill>
                  <a:srgbClr val="000000"/>
                </a:solidFill>
                <a:latin typeface="Calibri"/>
              </a:rPr>
              <a:t> Console-based (no GUI or database)
 Only one Control Panel instance (Singleton)
 Users can control devices through the panel
 Devices have common (on/off) and unique commands
 Admin always receives system notifications
 Different user permissions and smart modes
 Extensible for new devices or features
 Full OOP and pattern-based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 Diagram</a:t>
            </a:r>
          </a:p>
        </p:txBody>
      </p:sp>
      <p:pic>
        <p:nvPicPr>
          <p:cNvPr id="5" name="Picture 4" descr="A diagram of a company&#10;&#10;AI-generated content may be incorrect.">
            <a:extLst>
              <a:ext uri="{FF2B5EF4-FFF2-40B4-BE49-F238E27FC236}">
                <a16:creationId xmlns:a16="http://schemas.microsoft.com/office/drawing/2014/main" id="{6F4AEE7F-0E5C-7494-4B42-3CEAC381516A}"/>
              </a:ext>
            </a:extLst>
          </p:cNvPr>
          <p:cNvPicPr>
            <a:picLocks noChangeAspect="1"/>
          </p:cNvPicPr>
          <p:nvPr/>
        </p:nvPicPr>
        <p:blipFill>
          <a:blip r:embed="rId2"/>
          <a:stretch>
            <a:fillRect/>
          </a:stretch>
        </p:blipFill>
        <p:spPr>
          <a:xfrm>
            <a:off x="869429" y="1451453"/>
            <a:ext cx="7772400" cy="45959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Singleton Pattern </a:t>
            </a:r>
            <a:br>
              <a:rPr lang="en-US" dirty="0"/>
            </a:br>
            <a:r>
              <a:rPr lang="en-US" dirty="0"/>
              <a:t>- </a:t>
            </a:r>
            <a:r>
              <a:rPr lang="en-US" sz="5400" dirty="0"/>
              <a:t>Usage &amp; Implementation</a:t>
            </a:r>
            <a:br>
              <a:rPr lang="en-US" sz="5400" dirty="0"/>
            </a:br>
            <a:endParaRPr lang="en-US" dirty="0"/>
          </a:p>
        </p:txBody>
      </p:sp>
      <p:sp>
        <p:nvSpPr>
          <p:cNvPr id="3" name="Content Placeholder 2"/>
          <p:cNvSpPr>
            <a:spLocks noGrp="1"/>
          </p:cNvSpPr>
          <p:nvPr>
            <p:ph idx="1"/>
          </p:nvPr>
        </p:nvSpPr>
        <p:spPr>
          <a:xfrm>
            <a:off x="938758" y="2286002"/>
            <a:ext cx="7633742" cy="3949698"/>
          </a:xfrm>
        </p:spPr>
        <p:txBody>
          <a:bodyPr>
            <a:normAutofit lnSpcReduction="10000"/>
          </a:bodyPr>
          <a:lstStyle/>
          <a:p>
            <a:pPr marL="0" indent="0" algn="l">
              <a:buNone/>
            </a:pPr>
            <a:endParaRPr lang="tr-TR" sz="1800" b="0" dirty="0">
              <a:solidFill>
                <a:srgbClr val="000000"/>
              </a:solidFill>
              <a:latin typeface="Calibri" panose="020F0502020204030204" pitchFamily="34" charset="0"/>
              <a:cs typeface="Calibri" panose="020F0502020204030204" pitchFamily="34" charset="0"/>
            </a:endParaRP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MainControlPanel</a:t>
            </a:r>
            <a:r>
              <a:rPr lang="en-US" sz="1600" dirty="0">
                <a:latin typeface="Calibri" panose="020F0502020204030204" pitchFamily="34" charset="0"/>
                <a:cs typeface="Calibri" panose="020F0502020204030204" pitchFamily="34" charset="0"/>
              </a:rPr>
              <a:t> class is a central component that manages users, devices, and system modes. To prevent conflicts or duplicated system states, only one instance of this control panel should exist at any time during the program's execution.</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enforce a </a:t>
            </a:r>
            <a:r>
              <a:rPr lang="en-US" sz="1600" b="1" dirty="0">
                <a:latin typeface="Calibri" panose="020F0502020204030204" pitchFamily="34" charset="0"/>
                <a:cs typeface="Calibri" panose="020F0502020204030204" pitchFamily="34" charset="0"/>
              </a:rPr>
              <a:t>single point of control</a:t>
            </a:r>
            <a:r>
              <a:rPr lang="en-US" sz="1600" dirty="0">
                <a:latin typeface="Calibri" panose="020F0502020204030204" pitchFamily="34" charset="0"/>
                <a:cs typeface="Calibri" panose="020F0502020204030204" pitchFamily="34" charset="0"/>
              </a:rPr>
              <a:t> over the smart home system and conserve system resources.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a:t>
            </a:r>
            <a:r>
              <a:rPr lang="en-US" sz="1600" b="1" dirty="0">
                <a:latin typeface="Calibri" panose="020F0502020204030204" pitchFamily="34" charset="0"/>
                <a:cs typeface="Calibri" panose="020F0502020204030204" pitchFamily="34" charset="0"/>
              </a:rPr>
              <a:t>private static instance</a:t>
            </a:r>
            <a:r>
              <a:rPr lang="en-US" sz="1600" dirty="0">
                <a:latin typeface="Calibri" panose="020F0502020204030204" pitchFamily="34" charset="0"/>
                <a:cs typeface="Calibri" panose="020F0502020204030204" pitchFamily="34" charset="0"/>
              </a:rPr>
              <a:t> of the control panel is declared.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The constructor is made </a:t>
            </a:r>
            <a:r>
              <a:rPr lang="en-US" sz="1600" b="1" dirty="0">
                <a:latin typeface="Calibri" panose="020F0502020204030204" pitchFamily="34" charset="0"/>
                <a:cs typeface="Calibri" panose="020F0502020204030204" pitchFamily="34" charset="0"/>
              </a:rPr>
              <a:t>private</a:t>
            </a:r>
            <a:r>
              <a:rPr lang="en-US" sz="1600" dirty="0">
                <a:latin typeface="Calibri" panose="020F0502020204030204" pitchFamily="34" charset="0"/>
                <a:cs typeface="Calibri" panose="020F0502020204030204" pitchFamily="34" charset="0"/>
              </a:rPr>
              <a:t> to prevent external instantiation.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 </a:t>
            </a:r>
            <a:r>
              <a:rPr lang="en-US" sz="1600" b="1" dirty="0">
                <a:latin typeface="Calibri" panose="020F0502020204030204" pitchFamily="34" charset="0"/>
                <a:cs typeface="Calibri" panose="020F0502020204030204" pitchFamily="34" charset="0"/>
              </a:rPr>
              <a:t>synchronized static method </a:t>
            </a:r>
            <a:r>
              <a:rPr lang="en-US" sz="1600" b="1" dirty="0" err="1">
                <a:latin typeface="Calibri" panose="020F0502020204030204" pitchFamily="34" charset="0"/>
                <a:cs typeface="Calibri" panose="020F0502020204030204" pitchFamily="34" charset="0"/>
              </a:rPr>
              <a:t>getInstance</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is used for lazy initialization, ensuring thread-safe, on-demand creation.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Singleton Pattern</a:t>
            </a:r>
            <a:br>
              <a:rPr lang="tr-TR" dirty="0"/>
            </a:br>
            <a:r>
              <a:rPr dirty="0"/>
              <a:t> – Code &amp; Output</a:t>
            </a:r>
          </a:p>
        </p:txBody>
      </p:sp>
      <p:sp>
        <p:nvSpPr>
          <p:cNvPr id="3" name="Content Placeholder 2"/>
          <p:cNvSpPr>
            <a:spLocks noGrp="1"/>
          </p:cNvSpPr>
          <p:nvPr>
            <p:ph idx="1"/>
          </p:nvPr>
        </p:nvSpPr>
        <p:spPr>
          <a:xfrm>
            <a:off x="938758" y="2416631"/>
            <a:ext cx="4084504" cy="3593591"/>
          </a:xfrm>
        </p:spPr>
        <p:txBody>
          <a:bodyPr>
            <a:normAutofit fontScale="92500" lnSpcReduction="10000"/>
          </a:bodyPr>
          <a:lstStyle/>
          <a:p>
            <a:pPr marL="0" indent="0">
              <a:buNone/>
            </a:pPr>
            <a:r>
              <a:rPr sz="1400" b="1" dirty="0">
                <a:solidFill>
                  <a:srgbClr val="2E75B6"/>
                </a:solidFill>
                <a:latin typeface="Courier New"/>
              </a:rPr>
              <a:t>[Code]
// </a:t>
            </a:r>
            <a:r>
              <a:rPr sz="1400" b="1" dirty="0" err="1">
                <a:solidFill>
                  <a:srgbClr val="2E75B6"/>
                </a:solidFill>
                <a:latin typeface="Courier New"/>
              </a:rPr>
              <a:t>MainControlPanel.java</a:t>
            </a:r>
            <a:r>
              <a:rPr sz="1400" b="1" dirty="0">
                <a:solidFill>
                  <a:srgbClr val="2E75B6"/>
                </a:solidFill>
                <a:latin typeface="Courier New"/>
              </a:rPr>
              <a:t>
private static </a:t>
            </a:r>
            <a:r>
              <a:rPr sz="1400" b="1" dirty="0" err="1">
                <a:solidFill>
                  <a:srgbClr val="2E75B6"/>
                </a:solidFill>
                <a:latin typeface="Courier New"/>
              </a:rPr>
              <a:t>MainControlPanel</a:t>
            </a:r>
            <a:r>
              <a:rPr sz="1400" b="1" dirty="0">
                <a:solidFill>
                  <a:srgbClr val="2E75B6"/>
                </a:solidFill>
                <a:latin typeface="Courier New"/>
              </a:rPr>
              <a:t> instance;
private </a:t>
            </a:r>
            <a:r>
              <a:rPr sz="1400" b="1" dirty="0" err="1">
                <a:solidFill>
                  <a:srgbClr val="2E75B6"/>
                </a:solidFill>
                <a:latin typeface="Courier New"/>
              </a:rPr>
              <a:t>MainControlPanel</a:t>
            </a:r>
            <a:r>
              <a:rPr sz="1400" b="1" dirty="0">
                <a:solidFill>
                  <a:srgbClr val="2E75B6"/>
                </a:solidFill>
                <a:latin typeface="Courier New"/>
              </a:rPr>
              <a:t>() {}
public static synchronized </a:t>
            </a:r>
            <a:r>
              <a:rPr sz="1400" b="1" dirty="0" err="1">
                <a:solidFill>
                  <a:srgbClr val="2E75B6"/>
                </a:solidFill>
                <a:latin typeface="Courier New"/>
              </a:rPr>
              <a:t>MainControlPanel</a:t>
            </a:r>
            <a:r>
              <a:rPr sz="1400" b="1" dirty="0">
                <a:solidFill>
                  <a:srgbClr val="2E75B6"/>
                </a:solidFill>
                <a:latin typeface="Courier New"/>
              </a:rPr>
              <a:t> </a:t>
            </a:r>
            <a:r>
              <a:rPr sz="1400" b="1" dirty="0" err="1">
                <a:solidFill>
                  <a:srgbClr val="2E75B6"/>
                </a:solidFill>
                <a:latin typeface="Courier New"/>
              </a:rPr>
              <a:t>getInstance</a:t>
            </a:r>
            <a:r>
              <a:rPr sz="1400" b="1" dirty="0">
                <a:solidFill>
                  <a:srgbClr val="2E75B6"/>
                </a:solidFill>
                <a:latin typeface="Courier New"/>
              </a:rPr>
              <a:t>() {
    if (instance == null) {
        instance = new </a:t>
            </a:r>
            <a:r>
              <a:rPr sz="1400" b="1" dirty="0" err="1">
                <a:solidFill>
                  <a:srgbClr val="2E75B6"/>
                </a:solidFill>
                <a:latin typeface="Courier New"/>
              </a:rPr>
              <a:t>MainControlPanel</a:t>
            </a:r>
            <a:r>
              <a:rPr sz="1400" b="1" dirty="0">
                <a:solidFill>
                  <a:srgbClr val="2E75B6"/>
                </a:solidFill>
                <a:latin typeface="Courier New"/>
              </a:rPr>
              <a:t>();
    }
    return instance;
}</a:t>
            </a:r>
            <a:endParaRPr lang="tr-TR" sz="1400" b="1" dirty="0">
              <a:solidFill>
                <a:srgbClr val="2E75B6"/>
              </a:solidFill>
              <a:latin typeface="Courier New"/>
            </a:endParaRPr>
          </a:p>
          <a:p>
            <a:pPr marL="0" indent="0">
              <a:buNone/>
            </a:pPr>
            <a:endParaRPr lang="tr-TR" sz="1400" b="1" dirty="0">
              <a:solidFill>
                <a:srgbClr val="2E75B6"/>
              </a:solidFill>
              <a:latin typeface="Courier New"/>
            </a:endParaRPr>
          </a:p>
          <a:p>
            <a:pPr marL="0" indent="0">
              <a:buNone/>
            </a:pPr>
            <a:endParaRPr sz="1400" b="1" dirty="0">
              <a:solidFill>
                <a:srgbClr val="2E75B6"/>
              </a:solidFill>
              <a:latin typeface="Courier New"/>
            </a:endParaRPr>
          </a:p>
        </p:txBody>
      </p:sp>
      <p:sp>
        <p:nvSpPr>
          <p:cNvPr id="4" name="TextBox 3">
            <a:extLst>
              <a:ext uri="{FF2B5EF4-FFF2-40B4-BE49-F238E27FC236}">
                <a16:creationId xmlns:a16="http://schemas.microsoft.com/office/drawing/2014/main" id="{3FA0AD4C-226C-F7DF-7744-0652167F7028}"/>
              </a:ext>
            </a:extLst>
          </p:cNvPr>
          <p:cNvSpPr txBox="1"/>
          <p:nvPr/>
        </p:nvSpPr>
        <p:spPr>
          <a:xfrm>
            <a:off x="4572000" y="2782265"/>
            <a:ext cx="4275117" cy="2031325"/>
          </a:xfrm>
          <a:prstGeom prst="rect">
            <a:avLst/>
          </a:prstGeom>
          <a:noFill/>
        </p:spPr>
        <p:txBody>
          <a:bodyPr wrap="square" rtlCol="0">
            <a:spAutoFit/>
          </a:bodyPr>
          <a:lstStyle/>
          <a:p>
            <a:r>
              <a:rPr lang="en-US" sz="1200" dirty="0">
                <a:solidFill>
                  <a:srgbClr val="444444"/>
                </a:solidFill>
                <a:latin typeface="Courier New"/>
              </a:rPr>
              <a:t>[Console Output]
--- Demonstrating Singleton Pattern (</a:t>
            </a:r>
            <a:r>
              <a:rPr lang="en-US" sz="1200" dirty="0" err="1">
                <a:solidFill>
                  <a:srgbClr val="444444"/>
                </a:solidFill>
                <a:latin typeface="Courier New"/>
              </a:rPr>
              <a:t>MainControlPanel</a:t>
            </a:r>
            <a:r>
              <a:rPr lang="en-US" sz="1200" dirty="0">
                <a:solidFill>
                  <a:srgbClr val="444444"/>
                </a:solidFill>
                <a:latin typeface="Courier New"/>
              </a:rPr>
              <a:t>) ---
Attempting to get instance of </a:t>
            </a:r>
            <a:r>
              <a:rPr lang="en-US" sz="1200" dirty="0" err="1">
                <a:solidFill>
                  <a:srgbClr val="444444"/>
                </a:solidFill>
                <a:latin typeface="Courier New"/>
              </a:rPr>
              <a:t>MainControlPanel</a:t>
            </a:r>
            <a:r>
              <a:rPr lang="en-US" sz="1200" dirty="0">
                <a:solidFill>
                  <a:srgbClr val="444444"/>
                </a:solidFill>
                <a:latin typeface="Courier New"/>
              </a:rPr>
              <a:t>.
</a:t>
            </a:r>
            <a:r>
              <a:rPr lang="en-US" sz="1200" dirty="0" err="1">
                <a:solidFill>
                  <a:srgbClr val="444444"/>
                </a:solidFill>
                <a:latin typeface="Courier New"/>
              </a:rPr>
              <a:t>MainControlPanel</a:t>
            </a:r>
            <a:r>
              <a:rPr lang="en-US" sz="1200" dirty="0">
                <a:solidFill>
                  <a:srgbClr val="444444"/>
                </a:solidFill>
                <a:latin typeface="Courier New"/>
              </a:rPr>
              <a:t> instance obtained: 292938459
Second </a:t>
            </a:r>
            <a:r>
              <a:rPr lang="en-US" sz="1200" dirty="0" err="1">
                <a:solidFill>
                  <a:srgbClr val="444444"/>
                </a:solidFill>
                <a:latin typeface="Courier New"/>
              </a:rPr>
              <a:t>MainControlPanel</a:t>
            </a:r>
            <a:r>
              <a:rPr lang="en-US" sz="1200" dirty="0">
                <a:solidFill>
                  <a:srgbClr val="444444"/>
                </a:solidFill>
                <a:latin typeface="Courier New"/>
              </a:rPr>
              <a:t> instance obtained: 292938459</a:t>
            </a:r>
          </a:p>
          <a:p>
            <a:endParaRPr lang="en-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Factory Method Pattern </a:t>
            </a:r>
            <a:br>
              <a:rPr lang="tr-TR" dirty="0"/>
            </a:br>
            <a:r>
              <a:rPr dirty="0"/>
              <a:t>– Usage &amp; Implementation</a:t>
            </a:r>
          </a:p>
        </p:txBody>
      </p:sp>
      <p:sp>
        <p:nvSpPr>
          <p:cNvPr id="3" name="Content Placeholder 2"/>
          <p:cNvSpPr>
            <a:spLocks noGrp="1"/>
          </p:cNvSpPr>
          <p:nvPr>
            <p:ph idx="1"/>
          </p:nvPr>
        </p:nvSpPr>
        <p:spPr/>
        <p:txBody>
          <a:bodyPr/>
          <a:lstStyle/>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Smart devices such as </a:t>
            </a:r>
            <a:r>
              <a:rPr lang="en-US" sz="1600" dirty="0" err="1">
                <a:latin typeface="Calibri" panose="020F0502020204030204" pitchFamily="34" charset="0"/>
                <a:cs typeface="Calibri" panose="020F0502020204030204" pitchFamily="34" charset="0"/>
              </a:rPr>
              <a:t>SmartLight</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SmartCamera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SmartThermostat</a:t>
            </a:r>
            <a:r>
              <a:rPr lang="en-US" sz="1600" dirty="0">
                <a:latin typeface="Calibri" panose="020F0502020204030204" pitchFamily="34" charset="0"/>
                <a:cs typeface="Calibri" panose="020F0502020204030204" pitchFamily="34" charset="0"/>
              </a:rPr>
              <a:t>, and </a:t>
            </a:r>
            <a:r>
              <a:rPr lang="en-US" sz="1600" dirty="0" err="1">
                <a:latin typeface="Calibri" panose="020F0502020204030204" pitchFamily="34" charset="0"/>
                <a:cs typeface="Calibri" panose="020F0502020204030204" pitchFamily="34" charset="0"/>
              </a:rPr>
              <a:t>SmartAirConditioner</a:t>
            </a:r>
            <a:r>
              <a:rPr lang="en-US" sz="1600" dirty="0">
                <a:latin typeface="Calibri" panose="020F0502020204030204" pitchFamily="34" charset="0"/>
                <a:cs typeface="Calibri" panose="020F0502020204030204" pitchFamily="34" charset="0"/>
              </a:rPr>
              <a:t> are instantiated using device creator classes.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a:t>
            </a:r>
            <a:r>
              <a:rPr lang="en-US" sz="1600" b="1" dirty="0">
                <a:latin typeface="Calibri" panose="020F0502020204030204" pitchFamily="34" charset="0"/>
                <a:cs typeface="Calibri" panose="020F0502020204030204" pitchFamily="34" charset="0"/>
              </a:rPr>
              <a:t>decouple the instantiation logic</a:t>
            </a:r>
            <a:r>
              <a:rPr lang="en-US" sz="1600" dirty="0">
                <a:latin typeface="Calibri" panose="020F0502020204030204" pitchFamily="34" charset="0"/>
                <a:cs typeface="Calibri" panose="020F0502020204030204" pitchFamily="34" charset="0"/>
              </a:rPr>
              <a:t> of different devices from the control panel logic, and to allow easy extension for new device types.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An abstract class </a:t>
            </a:r>
            <a:r>
              <a:rPr lang="en-US" sz="1600" dirty="0" err="1">
                <a:latin typeface="Calibri" panose="020F0502020204030204" pitchFamily="34" charset="0"/>
                <a:cs typeface="Calibri" panose="020F0502020204030204" pitchFamily="34" charset="0"/>
              </a:rPr>
              <a:t>DeviceCreator</a:t>
            </a:r>
            <a:r>
              <a:rPr lang="en-US" sz="1600" dirty="0">
                <a:latin typeface="Calibri" panose="020F0502020204030204" pitchFamily="34" charset="0"/>
                <a:cs typeface="Calibri" panose="020F0502020204030204" pitchFamily="34" charset="0"/>
              </a:rPr>
              <a:t> defines the </a:t>
            </a:r>
            <a:r>
              <a:rPr lang="en-US" sz="1600" dirty="0" err="1">
                <a:latin typeface="Calibri" panose="020F0502020204030204" pitchFamily="34" charset="0"/>
                <a:cs typeface="Calibri" panose="020F0502020204030204" pitchFamily="34" charset="0"/>
              </a:rPr>
              <a:t>createDevice</a:t>
            </a:r>
            <a:r>
              <a:rPr lang="en-US" sz="1600" dirty="0">
                <a:latin typeface="Calibri" panose="020F0502020204030204" pitchFamily="34" charset="0"/>
                <a:cs typeface="Calibri" panose="020F0502020204030204" pitchFamily="34" charset="0"/>
              </a:rPr>
              <a:t> method.</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Concrete creator classes (e.g., </a:t>
            </a:r>
            <a:r>
              <a:rPr lang="en-US" sz="1600" dirty="0" err="1">
                <a:latin typeface="Calibri" panose="020F0502020204030204" pitchFamily="34" charset="0"/>
                <a:cs typeface="Calibri" panose="020F0502020204030204" pitchFamily="34" charset="0"/>
              </a:rPr>
              <a:t>ThermostatCreator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CameraCreator</a:t>
            </a:r>
            <a:r>
              <a:rPr lang="en-US" sz="1600" dirty="0">
                <a:latin typeface="Calibri" panose="020F0502020204030204" pitchFamily="34" charset="0"/>
                <a:cs typeface="Calibri" panose="020F0502020204030204" pitchFamily="34" charset="0"/>
              </a:rPr>
              <a:t>) implement this method and instantiate the corresponding device with specific attributes (like brightness, resolution,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Factory Method Pattern – Code &amp; Output</a:t>
            </a:r>
          </a:p>
        </p:txBody>
      </p:sp>
      <p:sp>
        <p:nvSpPr>
          <p:cNvPr id="3" name="Content Placeholder 2"/>
          <p:cNvSpPr>
            <a:spLocks noGrp="1"/>
          </p:cNvSpPr>
          <p:nvPr>
            <p:ph idx="1"/>
          </p:nvPr>
        </p:nvSpPr>
        <p:spPr>
          <a:xfrm>
            <a:off x="938758" y="2060371"/>
            <a:ext cx="4060754" cy="4118361"/>
          </a:xfrm>
        </p:spPr>
        <p:txBody>
          <a:bodyPr>
            <a:normAutofit/>
          </a:bodyPr>
          <a:lstStyle/>
          <a:p>
            <a:pPr marL="0" indent="0">
              <a:buNone/>
            </a:pPr>
            <a:r>
              <a:rPr sz="1200" b="1" dirty="0">
                <a:solidFill>
                  <a:srgbClr val="2E75B6"/>
                </a:solidFill>
                <a:latin typeface="Courier New"/>
              </a:rPr>
              <a:t>[Code]
// </a:t>
            </a:r>
            <a:r>
              <a:rPr sz="1200" b="1" dirty="0" err="1">
                <a:solidFill>
                  <a:srgbClr val="2E75B6"/>
                </a:solidFill>
                <a:latin typeface="Courier New"/>
              </a:rPr>
              <a:t>LightCreator.java</a:t>
            </a:r>
            <a:r>
              <a:rPr sz="1200" b="1" dirty="0">
                <a:solidFill>
                  <a:srgbClr val="2E75B6"/>
                </a:solidFill>
                <a:latin typeface="Courier New"/>
              </a:rPr>
              <a:t>
public class </a:t>
            </a:r>
            <a:r>
              <a:rPr sz="1200" b="1" dirty="0" err="1">
                <a:solidFill>
                  <a:srgbClr val="2E75B6"/>
                </a:solidFill>
                <a:latin typeface="Courier New"/>
              </a:rPr>
              <a:t>LightCreator</a:t>
            </a:r>
            <a:r>
              <a:rPr sz="1200" b="1" dirty="0">
                <a:solidFill>
                  <a:srgbClr val="2E75B6"/>
                </a:solidFill>
                <a:latin typeface="Courier New"/>
              </a:rPr>
              <a:t> extends </a:t>
            </a:r>
            <a:r>
              <a:rPr sz="1200" b="1" dirty="0" err="1">
                <a:solidFill>
                  <a:srgbClr val="2E75B6"/>
                </a:solidFill>
                <a:latin typeface="Courier New"/>
              </a:rPr>
              <a:t>DeviceCreator</a:t>
            </a:r>
            <a:r>
              <a:rPr sz="1200" b="1" dirty="0">
                <a:solidFill>
                  <a:srgbClr val="2E75B6"/>
                </a:solidFill>
                <a:latin typeface="Courier New"/>
              </a:rPr>
              <a:t> {
    public </a:t>
            </a:r>
            <a:r>
              <a:rPr sz="1200" b="1" dirty="0" err="1">
                <a:solidFill>
                  <a:srgbClr val="2E75B6"/>
                </a:solidFill>
                <a:latin typeface="Courier New"/>
              </a:rPr>
              <a:t>SmartDevice</a:t>
            </a:r>
            <a:r>
              <a:rPr sz="1200" b="1" dirty="0">
                <a:solidFill>
                  <a:srgbClr val="2E75B6"/>
                </a:solidFill>
                <a:latin typeface="Courier New"/>
              </a:rPr>
              <a:t> </a:t>
            </a:r>
            <a:r>
              <a:rPr sz="1200" b="1" dirty="0" err="1">
                <a:solidFill>
                  <a:srgbClr val="2E75B6"/>
                </a:solidFill>
                <a:latin typeface="Courier New"/>
              </a:rPr>
              <a:t>createDevice</a:t>
            </a:r>
            <a:r>
              <a:rPr sz="1200" b="1" dirty="0">
                <a:solidFill>
                  <a:srgbClr val="2E75B6"/>
                </a:solidFill>
                <a:latin typeface="Courier New"/>
              </a:rPr>
              <a:t>(String name, String brightness) {
        return new </a:t>
            </a:r>
            <a:r>
              <a:rPr sz="1200" b="1" dirty="0" err="1">
                <a:solidFill>
                  <a:srgbClr val="2E75B6"/>
                </a:solidFill>
                <a:latin typeface="Courier New"/>
              </a:rPr>
              <a:t>SmartLight</a:t>
            </a:r>
            <a:r>
              <a:rPr sz="1200" b="1" dirty="0">
                <a:solidFill>
                  <a:srgbClr val="2E75B6"/>
                </a:solidFill>
                <a:latin typeface="Courier New"/>
              </a:rPr>
              <a:t>(name, brightness);
    }
}</a:t>
            </a:r>
          </a:p>
          <a:p>
            <a:pPr marL="0" indent="0">
              <a:buNone/>
            </a:pPr>
            <a:endParaRPr sz="1300" dirty="0">
              <a:solidFill>
                <a:srgbClr val="444444"/>
              </a:solidFill>
              <a:latin typeface="Courier New"/>
            </a:endParaRPr>
          </a:p>
        </p:txBody>
      </p:sp>
      <p:sp>
        <p:nvSpPr>
          <p:cNvPr id="4" name="TextBox 3">
            <a:extLst>
              <a:ext uri="{FF2B5EF4-FFF2-40B4-BE49-F238E27FC236}">
                <a16:creationId xmlns:a16="http://schemas.microsoft.com/office/drawing/2014/main" id="{73FA0FBB-0E39-774B-BEEE-3BFE68F7C9E7}"/>
              </a:ext>
            </a:extLst>
          </p:cNvPr>
          <p:cNvSpPr txBox="1"/>
          <p:nvPr/>
        </p:nvSpPr>
        <p:spPr>
          <a:xfrm>
            <a:off x="938758" y="4840980"/>
            <a:ext cx="6478428" cy="1785104"/>
          </a:xfrm>
          <a:prstGeom prst="rect">
            <a:avLst/>
          </a:prstGeom>
          <a:noFill/>
        </p:spPr>
        <p:txBody>
          <a:bodyPr wrap="square" rtlCol="0">
            <a:spAutoFit/>
          </a:bodyPr>
          <a:lstStyle/>
          <a:p>
            <a:r>
              <a:rPr lang="en-US" sz="1100" dirty="0">
                <a:solidFill>
                  <a:srgbClr val="444444"/>
                </a:solidFill>
                <a:latin typeface="Courier New"/>
              </a:rPr>
              <a:t>[Console Output]
--- Demonstrating Factory Method Pattern (Device Creation) ---
</a:t>
            </a:r>
            <a:r>
              <a:rPr lang="en-US" sz="1100" dirty="0" err="1">
                <a:solidFill>
                  <a:srgbClr val="444444"/>
                </a:solidFill>
                <a:latin typeface="Courier New"/>
              </a:rPr>
              <a:t>ThermostatCreator</a:t>
            </a:r>
            <a:r>
              <a:rPr lang="en-US" sz="1100" dirty="0">
                <a:solidFill>
                  <a:srgbClr val="444444"/>
                </a:solidFill>
                <a:latin typeface="Courier New"/>
              </a:rPr>
              <a:t> instantiated.
</a:t>
            </a:r>
            <a:r>
              <a:rPr lang="en-US" sz="1100" dirty="0" err="1">
                <a:solidFill>
                  <a:srgbClr val="444444"/>
                </a:solidFill>
                <a:latin typeface="Courier New"/>
              </a:rPr>
              <a:t>ThermostatCreator</a:t>
            </a:r>
            <a:r>
              <a:rPr lang="en-US" sz="1100" dirty="0">
                <a:solidFill>
                  <a:srgbClr val="444444"/>
                </a:solidFill>
                <a:latin typeface="Courier New"/>
              </a:rPr>
              <a:t> produced: Living Room Thermostat (</a:t>
            </a:r>
            <a:r>
              <a:rPr lang="en-US" sz="1100" dirty="0" err="1">
                <a:solidFill>
                  <a:srgbClr val="444444"/>
                </a:solidFill>
                <a:latin typeface="Courier New"/>
              </a:rPr>
              <a:t>SmartThermostat</a:t>
            </a:r>
            <a:r>
              <a:rPr lang="en-US" sz="1100" dirty="0">
                <a:solidFill>
                  <a:srgbClr val="444444"/>
                </a:solidFill>
                <a:latin typeface="Courier New"/>
              </a:rPr>
              <a:t>)
</a:t>
            </a:r>
            <a:r>
              <a:rPr lang="en-US" sz="1100" dirty="0" err="1">
                <a:solidFill>
                  <a:srgbClr val="444444"/>
                </a:solidFill>
                <a:latin typeface="Courier New"/>
              </a:rPr>
              <a:t>LightCreator</a:t>
            </a:r>
            <a:r>
              <a:rPr lang="en-US" sz="1100" dirty="0">
                <a:solidFill>
                  <a:srgbClr val="444444"/>
                </a:solidFill>
                <a:latin typeface="Courier New"/>
              </a:rPr>
              <a:t> instantiated.
</a:t>
            </a:r>
            <a:r>
              <a:rPr lang="en-US" sz="1100" dirty="0" err="1">
                <a:solidFill>
                  <a:srgbClr val="444444"/>
                </a:solidFill>
                <a:latin typeface="Courier New"/>
              </a:rPr>
              <a:t>LightCreator</a:t>
            </a:r>
            <a:r>
              <a:rPr lang="en-US" sz="1100" dirty="0">
                <a:solidFill>
                  <a:srgbClr val="444444"/>
                </a:solidFill>
                <a:latin typeface="Courier New"/>
              </a:rPr>
              <a:t> produced: Kitchen Light (</a:t>
            </a:r>
            <a:r>
              <a:rPr lang="en-US" sz="1100" dirty="0" err="1">
                <a:solidFill>
                  <a:srgbClr val="444444"/>
                </a:solidFill>
                <a:latin typeface="Courier New"/>
              </a:rPr>
              <a:t>SmartLight</a:t>
            </a:r>
            <a:r>
              <a:rPr lang="en-US" sz="1100" dirty="0">
                <a:solidFill>
                  <a:srgbClr val="444444"/>
                </a:solidFill>
                <a:latin typeface="Courier New"/>
              </a:rPr>
              <a:t>)
</a:t>
            </a:r>
            <a:r>
              <a:rPr lang="en-US" sz="1100" dirty="0" err="1">
                <a:solidFill>
                  <a:srgbClr val="444444"/>
                </a:solidFill>
                <a:latin typeface="Courier New"/>
              </a:rPr>
              <a:t>AirConditionerCreator</a:t>
            </a:r>
            <a:r>
              <a:rPr lang="en-US" sz="1100" dirty="0">
                <a:solidFill>
                  <a:srgbClr val="444444"/>
                </a:solidFill>
                <a:latin typeface="Courier New"/>
              </a:rPr>
              <a:t> instantiated.
</a:t>
            </a:r>
            <a:r>
              <a:rPr lang="en-US" sz="1100" dirty="0" err="1">
                <a:solidFill>
                  <a:srgbClr val="444444"/>
                </a:solidFill>
                <a:latin typeface="Courier New"/>
              </a:rPr>
              <a:t>AirConditionerCreator</a:t>
            </a:r>
            <a:r>
              <a:rPr lang="en-US" sz="1100" dirty="0">
                <a:solidFill>
                  <a:srgbClr val="444444"/>
                </a:solidFill>
                <a:latin typeface="Courier New"/>
              </a:rPr>
              <a:t> produced: Bedroom AC (</a:t>
            </a:r>
            <a:r>
              <a:rPr lang="en-US" sz="1100" dirty="0" err="1">
                <a:solidFill>
                  <a:srgbClr val="444444"/>
                </a:solidFill>
                <a:latin typeface="Courier New"/>
              </a:rPr>
              <a:t>SmartAirConditioner</a:t>
            </a:r>
            <a:r>
              <a:rPr lang="en-US" sz="1100" dirty="0">
                <a:solidFill>
                  <a:srgbClr val="444444"/>
                </a:solidFill>
                <a:latin typeface="Courier New"/>
              </a:rPr>
              <a:t>)
</a:t>
            </a:r>
            <a:r>
              <a:rPr lang="en-US" sz="1100" dirty="0" err="1">
                <a:solidFill>
                  <a:srgbClr val="444444"/>
                </a:solidFill>
                <a:latin typeface="Courier New"/>
              </a:rPr>
              <a:t>CameraCreator</a:t>
            </a:r>
            <a:r>
              <a:rPr lang="en-US" sz="1100" dirty="0">
                <a:solidFill>
                  <a:srgbClr val="444444"/>
                </a:solidFill>
                <a:latin typeface="Courier New"/>
              </a:rPr>
              <a:t> instantiated.
</a:t>
            </a:r>
            <a:r>
              <a:rPr lang="en-US" sz="1100" dirty="0" err="1">
                <a:solidFill>
                  <a:srgbClr val="444444"/>
                </a:solidFill>
                <a:latin typeface="Courier New"/>
              </a:rPr>
              <a:t>CameraCreator</a:t>
            </a:r>
            <a:r>
              <a:rPr lang="en-US" sz="1100" dirty="0">
                <a:solidFill>
                  <a:srgbClr val="444444"/>
                </a:solidFill>
                <a:latin typeface="Courier New"/>
              </a:rPr>
              <a:t> produced: Hall Camera (</a:t>
            </a:r>
            <a:r>
              <a:rPr lang="en-US" sz="1100" dirty="0" err="1">
                <a:solidFill>
                  <a:srgbClr val="444444"/>
                </a:solidFill>
                <a:latin typeface="Courier New"/>
              </a:rPr>
              <a:t>SmartCamera</a:t>
            </a:r>
            <a:r>
              <a:rPr lang="en-US" sz="1100" dirty="0">
                <a:solidFill>
                  <a:srgbClr val="444444"/>
                </a:solidFill>
                <a:latin typeface="Courier New"/>
              </a:rPr>
              <a:t>)</a:t>
            </a:r>
            <a:endParaRPr lang="en-TR"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Observer Pattern </a:t>
            </a:r>
            <a:br>
              <a:rPr lang="tr-TR" dirty="0"/>
            </a:br>
            <a:r>
              <a:rPr dirty="0"/>
              <a:t>– Usage &amp; Implementation</a:t>
            </a:r>
          </a:p>
        </p:txBody>
      </p:sp>
      <p:sp>
        <p:nvSpPr>
          <p:cNvPr id="3" name="Content Placeholder 2"/>
          <p:cNvSpPr>
            <a:spLocks noGrp="1"/>
          </p:cNvSpPr>
          <p:nvPr>
            <p:ph idx="1"/>
          </p:nvPr>
        </p:nvSpPr>
        <p:spPr/>
        <p:txBody>
          <a:bodyPr>
            <a:normAutofit lnSpcReduction="10000"/>
          </a:bodyPr>
          <a:lstStyle/>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Where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notification system uses the Observer pattern to notify registered users about events such as motion detection.</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Why it's used:</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a:t>
            </a:r>
            <a:r>
              <a:rPr lang="en-US" sz="1600" b="1" dirty="0">
                <a:latin typeface="Calibri" panose="020F0502020204030204" pitchFamily="34" charset="0"/>
                <a:cs typeface="Calibri" panose="020F0502020204030204" pitchFamily="34" charset="0"/>
              </a:rPr>
              <a:t>dynamically manage user subscriptions</a:t>
            </a:r>
            <a:r>
              <a:rPr lang="en-US" sz="1600" dirty="0">
                <a:latin typeface="Calibri" panose="020F0502020204030204" pitchFamily="34" charset="0"/>
                <a:cs typeface="Calibri" panose="020F0502020204030204" pitchFamily="34" charset="0"/>
              </a:rPr>
              <a:t> to system events and allow efficient, decoupled broadcasting of notifications.</a:t>
            </a:r>
          </a:p>
          <a:p>
            <a:pPr>
              <a:buNone/>
            </a:pPr>
            <a:r>
              <a:rPr lang="en-TR" sz="1600"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How it's implemented:</a:t>
            </a:r>
            <a:endParaRPr lang="en-US"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err="1">
                <a:latin typeface="Calibri" panose="020F0502020204030204" pitchFamily="34" charset="0"/>
                <a:cs typeface="Calibri" panose="020F0502020204030204" pitchFamily="34" charset="0"/>
              </a:rPr>
              <a:t>MainControlPanel</a:t>
            </a:r>
            <a:r>
              <a:rPr lang="en-US" sz="1600" dirty="0">
                <a:latin typeface="Calibri" panose="020F0502020204030204" pitchFamily="34" charset="0"/>
                <a:cs typeface="Calibri" panose="020F0502020204030204" pitchFamily="34" charset="0"/>
              </a:rPr>
              <a:t> implements the </a:t>
            </a:r>
            <a:r>
              <a:rPr lang="en-US" sz="1600" dirty="0" err="1">
                <a:latin typeface="Calibri" panose="020F0502020204030204" pitchFamily="34" charset="0"/>
                <a:cs typeface="Calibri" panose="020F0502020204030204" pitchFamily="34" charset="0"/>
              </a:rPr>
              <a:t>SubjectInterface</a:t>
            </a:r>
            <a:r>
              <a:rPr lang="en-US" sz="1600" dirty="0">
                <a:latin typeface="Calibri" panose="020F0502020204030204" pitchFamily="34" charset="0"/>
                <a:cs typeface="Calibri" panose="020F0502020204030204" pitchFamily="34" charset="0"/>
              </a:rPr>
              <a:t> with methods register, unregister, and </a:t>
            </a:r>
            <a:r>
              <a:rPr lang="en-US" sz="1600" dirty="0" err="1">
                <a:latin typeface="Calibri" panose="020F0502020204030204" pitchFamily="34" charset="0"/>
                <a:cs typeface="Calibri" panose="020F0502020204030204" pitchFamily="34" charset="0"/>
              </a:rPr>
              <a:t>notifyUsers</a:t>
            </a:r>
            <a:r>
              <a:rPr lang="en-US" sz="1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User and Admin classes act as observers.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notifyUsers</a:t>
            </a:r>
            <a:r>
              <a:rPr lang="en-US" sz="1600" dirty="0">
                <a:latin typeface="Calibri" panose="020F0502020204030204" pitchFamily="34" charset="0"/>
                <a:cs typeface="Calibri" panose="020F0502020204030204" pitchFamily="34" charset="0"/>
              </a:rPr>
              <a:t>() method calls update() on each registered user.</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Admin always receives notifications</a:t>
            </a:r>
            <a:r>
              <a:rPr lang="en-US" sz="1600" dirty="0">
                <a:latin typeface="Calibri" panose="020F0502020204030204" pitchFamily="34" charset="0"/>
                <a:cs typeface="Calibri" panose="020F0502020204030204" pitchFamily="34" charset="0"/>
              </a:rPr>
              <a:t>, even if not registered explicitly.</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152</TotalTime>
  <Words>2163</Words>
  <Application>Microsoft Macintosh PowerPoint</Application>
  <PresentationFormat>On-screen Show (4:3)</PresentationFormat>
  <Paragraphs>103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Gill Sans MT</vt:lpstr>
      <vt:lpstr>Impact</vt:lpstr>
      <vt:lpstr>Badge</vt:lpstr>
      <vt:lpstr>ABCD Smart Home Automation System</vt:lpstr>
      <vt:lpstr>Project Description</vt:lpstr>
      <vt:lpstr>Project Scope</vt:lpstr>
      <vt:lpstr>Class Diagram</vt:lpstr>
      <vt:lpstr>Singleton Pattern  - Usage &amp; Implementation </vt:lpstr>
      <vt:lpstr>Singleton Pattern  – Code &amp; Output</vt:lpstr>
      <vt:lpstr>Factory Method Pattern  – Usage &amp; Implementation</vt:lpstr>
      <vt:lpstr>Factory Method Pattern – Code &amp; Output</vt:lpstr>
      <vt:lpstr>Observer Pattern  – Usage &amp; Implementation</vt:lpstr>
      <vt:lpstr>Observer Pattern  – Code &amp; Output</vt:lpstr>
      <vt:lpstr>Command Pattern  – Usage &amp; Implementation</vt:lpstr>
      <vt:lpstr>Command Pattern  – Code &amp; Output</vt:lpstr>
      <vt:lpstr>Strategy Pattern  – Usage &amp; Implementation</vt:lpstr>
      <vt:lpstr>Strategy Pattern – Code &amp; Output</vt:lpstr>
      <vt:lpstr>Iterator Pattern  – Usage &amp; Implementation</vt:lpstr>
      <vt:lpstr>Iterator Pattern  – Code &amp; Output</vt:lpstr>
      <vt:lpstr>Mode Behavior Descriptions</vt:lpstr>
      <vt:lpstr>Demo Summary</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Doruk Akabay</cp:lastModifiedBy>
  <cp:revision>4</cp:revision>
  <dcterms:created xsi:type="dcterms:W3CDTF">2013-01-27T09:14:16Z</dcterms:created>
  <dcterms:modified xsi:type="dcterms:W3CDTF">2025-05-11T18:29:14Z</dcterms:modified>
  <cp:category/>
</cp:coreProperties>
</file>