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6"/>
  </p:notesMasterIdLst>
  <p:sldIdLst>
    <p:sldId id="256" r:id="rId2"/>
    <p:sldId id="267" r:id="rId3"/>
    <p:sldId id="269" r:id="rId4"/>
    <p:sldId id="270" r:id="rId5"/>
    <p:sldId id="271" r:id="rId6"/>
    <p:sldId id="272" r:id="rId7"/>
    <p:sldId id="273" r:id="rId8"/>
    <p:sldId id="286" r:id="rId9"/>
    <p:sldId id="274" r:id="rId10"/>
    <p:sldId id="278" r:id="rId11"/>
    <p:sldId id="279" r:id="rId12"/>
    <p:sldId id="280" r:id="rId13"/>
    <p:sldId id="281" r:id="rId14"/>
    <p:sldId id="282" r:id="rId15"/>
    <p:sldId id="283" r:id="rId16"/>
    <p:sldId id="275" r:id="rId17"/>
    <p:sldId id="284" r:id="rId18"/>
    <p:sldId id="303" r:id="rId19"/>
    <p:sldId id="305" r:id="rId20"/>
    <p:sldId id="312" r:id="rId21"/>
    <p:sldId id="294" r:id="rId22"/>
    <p:sldId id="295" r:id="rId23"/>
    <p:sldId id="296" r:id="rId24"/>
    <p:sldId id="304" r:id="rId25"/>
    <p:sldId id="306" r:id="rId26"/>
    <p:sldId id="307" r:id="rId27"/>
    <p:sldId id="308" r:id="rId28"/>
    <p:sldId id="309" r:id="rId29"/>
    <p:sldId id="310" r:id="rId30"/>
    <p:sldId id="311" r:id="rId31"/>
    <p:sldId id="314" r:id="rId32"/>
    <p:sldId id="315" r:id="rId33"/>
    <p:sldId id="313" r:id="rId34"/>
    <p:sldId id="26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32AE"/>
    <a:srgbClr val="FFFF3B"/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>
      <p:cViewPr varScale="1">
        <p:scale>
          <a:sx n="74" d="100"/>
          <a:sy n="74" d="100"/>
        </p:scale>
        <p:origin x="93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9BD19-178E-4EC5-8E1B-FDAEB489249D}" type="datetimeFigureOut">
              <a:rPr lang="en-GB" smtClean="0"/>
              <a:t>16/08/2023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1BF6A-3E73-47F1-8C82-2E6C5A26B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697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1BF6A-3E73-47F1-8C82-2E6C5A26B35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637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1BF6A-3E73-47F1-8C82-2E6C5A26B35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759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1BF6A-3E73-47F1-8C82-2E6C5A26B35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788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744247" y="1986448"/>
            <a:ext cx="10566178" cy="4401205"/>
          </a:xfrm>
          <a:prstGeom prst="rect">
            <a:avLst/>
          </a:prstGeom>
          <a:solidFill>
            <a:srgbClr val="3B3B3B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4000" dirty="0">
                <a:solidFill>
                  <a:schemeClr val="accent2"/>
                </a:solidFill>
                <a:latin typeface="Arial Black" panose="020B0A04020102020204" pitchFamily="34" charset="0"/>
              </a:rPr>
              <a:t>Bank Marketing </a:t>
            </a:r>
            <a:r>
              <a:rPr lang="tr-TR" sz="4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Campaign</a:t>
            </a:r>
            <a:r>
              <a:rPr lang="tr-TR" sz="4000" dirty="0">
                <a:solidFill>
                  <a:schemeClr val="accent2"/>
                </a:solidFill>
                <a:latin typeface="Arial Black" panose="020B0A04020102020204" pitchFamily="34" charset="0"/>
              </a:rPr>
              <a:t> – </a:t>
            </a:r>
            <a:r>
              <a:rPr lang="tr-TR" sz="4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Term</a:t>
            </a:r>
            <a:r>
              <a:rPr lang="tr-TR" sz="4000" dirty="0">
                <a:solidFill>
                  <a:schemeClr val="accent2"/>
                </a:solidFill>
                <a:latin typeface="Arial Black" panose="020B0A04020102020204" pitchFamily="34" charset="0"/>
              </a:rPr>
              <a:t> Deposit Product Subscription</a:t>
            </a:r>
            <a:endParaRPr lang="en-GB" sz="4000" dirty="0">
              <a:solidFill>
                <a:schemeClr val="accent2"/>
              </a:solidFill>
              <a:latin typeface="Arial Black" panose="020B0A04020102020204" pitchFamily="34" charset="0"/>
            </a:endParaRPr>
          </a:p>
          <a:p>
            <a:endParaRPr lang="en-GB" sz="4000" dirty="0">
              <a:solidFill>
                <a:schemeClr val="accent2"/>
              </a:solidFill>
              <a:latin typeface="Arial Black" panose="020B0A04020102020204" pitchFamily="34" charset="0"/>
            </a:endParaRPr>
          </a:p>
          <a:p>
            <a:r>
              <a:rPr lang="en-GB" sz="4000" b="1" i="0" dirty="0">
                <a:solidFill>
                  <a:schemeClr val="accent2"/>
                </a:solidFill>
                <a:effectLst/>
                <a:latin typeface="Lato Extended"/>
              </a:rPr>
              <a:t>Company Name</a:t>
            </a:r>
            <a:r>
              <a:rPr lang="en-GB" sz="4000" b="0" i="0" dirty="0">
                <a:solidFill>
                  <a:schemeClr val="accent2"/>
                </a:solidFill>
                <a:effectLst/>
                <a:latin typeface="Lato Extended"/>
              </a:rPr>
              <a:t> : </a:t>
            </a:r>
            <a:r>
              <a:rPr lang="tr-TR" sz="4000" b="0" i="0" dirty="0">
                <a:solidFill>
                  <a:schemeClr val="accent2"/>
                </a:solidFill>
                <a:effectLst/>
                <a:latin typeface="Lato Extended"/>
              </a:rPr>
              <a:t>ABC Bank</a:t>
            </a:r>
            <a:br>
              <a:rPr lang="en-GB" sz="4000" dirty="0">
                <a:solidFill>
                  <a:schemeClr val="accent2"/>
                </a:solidFill>
              </a:rPr>
            </a:br>
            <a:r>
              <a:rPr lang="en-GB" sz="4000" b="1" i="0" dirty="0">
                <a:solidFill>
                  <a:schemeClr val="accent2"/>
                </a:solidFill>
                <a:effectLst/>
                <a:latin typeface="Lato Extended"/>
              </a:rPr>
              <a:t>Location</a:t>
            </a:r>
            <a:r>
              <a:rPr lang="en-GB" sz="4000" b="0" i="0" dirty="0">
                <a:solidFill>
                  <a:schemeClr val="accent2"/>
                </a:solidFill>
                <a:effectLst/>
                <a:latin typeface="Lato Extended"/>
              </a:rPr>
              <a:t>: </a:t>
            </a:r>
            <a:r>
              <a:rPr lang="tr-TR" sz="4000" b="0" i="0" dirty="0" err="1">
                <a:solidFill>
                  <a:schemeClr val="accent2"/>
                </a:solidFill>
                <a:effectLst/>
                <a:latin typeface="Lato Extended"/>
              </a:rPr>
              <a:t>Portugese</a:t>
            </a:r>
            <a:br>
              <a:rPr lang="en-GB" sz="4000" dirty="0">
                <a:solidFill>
                  <a:schemeClr val="accent2"/>
                </a:solidFill>
              </a:rPr>
            </a:br>
            <a:r>
              <a:rPr lang="en-GB" sz="4000" b="1" i="0" dirty="0">
                <a:solidFill>
                  <a:schemeClr val="accent2"/>
                </a:solidFill>
                <a:effectLst/>
                <a:latin typeface="Lato Extended"/>
              </a:rPr>
              <a:t>Team</a:t>
            </a:r>
            <a:r>
              <a:rPr lang="en-GB" sz="4000" b="0" i="0" dirty="0">
                <a:solidFill>
                  <a:schemeClr val="accent2"/>
                </a:solidFill>
                <a:effectLst/>
                <a:latin typeface="Lato Extended"/>
              </a:rPr>
              <a:t>: Data</a:t>
            </a:r>
            <a:r>
              <a:rPr lang="tr-TR" sz="4000" b="0" i="0" dirty="0" err="1">
                <a:solidFill>
                  <a:schemeClr val="accent2"/>
                </a:solidFill>
                <a:effectLst/>
                <a:latin typeface="Lato Extended"/>
              </a:rPr>
              <a:t>rpher</a:t>
            </a:r>
            <a:br>
              <a:rPr lang="en-GB" sz="4000" dirty="0">
                <a:solidFill>
                  <a:schemeClr val="accent2"/>
                </a:solidFill>
              </a:rPr>
            </a:br>
            <a:r>
              <a:rPr lang="en-GB" sz="4000" b="1" i="0" dirty="0">
                <a:solidFill>
                  <a:schemeClr val="accent2"/>
                </a:solidFill>
                <a:effectLst/>
                <a:latin typeface="Lato Extended"/>
              </a:rPr>
              <a:t>Date</a:t>
            </a:r>
            <a:r>
              <a:rPr lang="en-GB" sz="4000" b="0" i="0" dirty="0">
                <a:solidFill>
                  <a:schemeClr val="accent2"/>
                </a:solidFill>
                <a:effectLst/>
                <a:latin typeface="Lato Extended"/>
              </a:rPr>
              <a:t>: </a:t>
            </a:r>
            <a:r>
              <a:rPr lang="tr-TR" sz="4000" b="0" i="0" dirty="0">
                <a:solidFill>
                  <a:schemeClr val="accent2"/>
                </a:solidFill>
                <a:effectLst/>
                <a:latin typeface="Lato Extended"/>
              </a:rPr>
              <a:t>16</a:t>
            </a:r>
            <a:r>
              <a:rPr lang="en-GB" sz="4000" b="0" i="0" dirty="0">
                <a:solidFill>
                  <a:schemeClr val="accent2"/>
                </a:solidFill>
                <a:effectLst/>
                <a:latin typeface="Lato Extended"/>
              </a:rPr>
              <a:t>-</a:t>
            </a:r>
            <a:r>
              <a:rPr lang="tr-TR" sz="4000" b="0" i="0" dirty="0" err="1">
                <a:solidFill>
                  <a:schemeClr val="accent2"/>
                </a:solidFill>
                <a:effectLst/>
                <a:latin typeface="Lato Extended"/>
              </a:rPr>
              <a:t>August</a:t>
            </a:r>
            <a:r>
              <a:rPr lang="en-GB" sz="4000" b="0" i="0" dirty="0">
                <a:solidFill>
                  <a:schemeClr val="accent2"/>
                </a:solidFill>
                <a:effectLst/>
                <a:latin typeface="Lato Extended"/>
              </a:rPr>
              <a:t>-202</a:t>
            </a:r>
            <a:r>
              <a:rPr lang="tr-TR" sz="4000" b="0" i="0" dirty="0">
                <a:solidFill>
                  <a:schemeClr val="accent2"/>
                </a:solidFill>
                <a:effectLst/>
                <a:latin typeface="Lato Extended"/>
              </a:rPr>
              <a:t>3</a:t>
            </a:r>
            <a:endParaRPr lang="en-US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BC9A3-F074-43EF-825C-0333962C4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81" y="114299"/>
            <a:ext cx="12056919" cy="665019"/>
          </a:xfrm>
        </p:spPr>
        <p:txBody>
          <a:bodyPr>
            <a:normAutofit/>
          </a:bodyPr>
          <a:lstStyle/>
          <a:p>
            <a:pPr algn="ctr"/>
            <a:r>
              <a:rPr lang="tr-TR" sz="3600" b="1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Contact</a:t>
            </a:r>
            <a:r>
              <a:rPr lang="tr-TR" sz="36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3600" b="1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Type</a:t>
            </a:r>
            <a:r>
              <a:rPr lang="tr-TR" sz="36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3600" b="1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with</a:t>
            </a:r>
            <a:r>
              <a:rPr lang="tr-TR" sz="36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3600" b="1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Customers</a:t>
            </a:r>
            <a:endParaRPr lang="en-GB" sz="3600" b="1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53963-383D-4D0C-8D13-6DE2607C7623}"/>
              </a:ext>
            </a:extLst>
          </p:cNvPr>
          <p:cNvSpPr txBox="1"/>
          <p:nvPr/>
        </p:nvSpPr>
        <p:spPr>
          <a:xfrm>
            <a:off x="6788729" y="2147658"/>
            <a:ext cx="52335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tr-TR" sz="2800" b="1" dirty="0" err="1">
                <a:solidFill>
                  <a:schemeClr val="accent2"/>
                </a:solidFill>
                <a:latin typeface="Arial Black" panose="020B0A04020102020204" pitchFamily="34" charset="0"/>
                <a:ea typeface="+mj-ea"/>
                <a:cs typeface="+mj-cs"/>
              </a:rPr>
              <a:t>Most</a:t>
            </a:r>
            <a:r>
              <a:rPr lang="tr-TR" sz="2800" b="1" dirty="0">
                <a:solidFill>
                  <a:schemeClr val="accent2"/>
                </a:solidFill>
                <a:latin typeface="Arial Black" panose="020B0A04020102020204" pitchFamily="34" charset="0"/>
                <a:ea typeface="+mj-ea"/>
                <a:cs typeface="+mj-cs"/>
              </a:rPr>
              <a:t> </a:t>
            </a:r>
            <a:r>
              <a:rPr lang="tr-TR" sz="2800" b="1" dirty="0" err="1">
                <a:solidFill>
                  <a:schemeClr val="accent2"/>
                </a:solidFill>
                <a:latin typeface="Arial Black" panose="020B0A04020102020204" pitchFamily="34" charset="0"/>
                <a:ea typeface="+mj-ea"/>
                <a:cs typeface="+mj-cs"/>
              </a:rPr>
              <a:t>preferred</a:t>
            </a:r>
            <a:r>
              <a:rPr lang="tr-TR" sz="2800" b="1" dirty="0">
                <a:solidFill>
                  <a:schemeClr val="accent2"/>
                </a:solidFill>
                <a:latin typeface="Arial Black" panose="020B0A04020102020204" pitchFamily="34" charset="0"/>
                <a:ea typeface="+mj-ea"/>
                <a:cs typeface="+mj-cs"/>
              </a:rPr>
              <a:t> </a:t>
            </a:r>
            <a:r>
              <a:rPr lang="tr-TR" sz="2800" b="1" dirty="0" err="1">
                <a:solidFill>
                  <a:schemeClr val="accent2"/>
                </a:solidFill>
                <a:latin typeface="Arial Black" panose="020B0A04020102020204" pitchFamily="34" charset="0"/>
                <a:ea typeface="+mj-ea"/>
                <a:cs typeface="+mj-cs"/>
              </a:rPr>
              <a:t>contact</a:t>
            </a:r>
            <a:r>
              <a:rPr lang="tr-TR" sz="2800" b="1" dirty="0">
                <a:solidFill>
                  <a:schemeClr val="accent2"/>
                </a:solidFill>
                <a:latin typeface="Arial Black" panose="020B0A04020102020204" pitchFamily="34" charset="0"/>
                <a:ea typeface="+mj-ea"/>
                <a:cs typeface="+mj-cs"/>
              </a:rPr>
              <a:t> </a:t>
            </a:r>
            <a:r>
              <a:rPr lang="tr-TR" sz="2800" b="1" dirty="0" err="1">
                <a:solidFill>
                  <a:schemeClr val="accent2"/>
                </a:solidFill>
                <a:latin typeface="Arial Black" panose="020B0A04020102020204" pitchFamily="34" charset="0"/>
                <a:ea typeface="+mj-ea"/>
                <a:cs typeface="+mj-cs"/>
              </a:rPr>
              <a:t>type</a:t>
            </a:r>
            <a:r>
              <a:rPr lang="tr-TR" sz="2800" b="1" dirty="0">
                <a:solidFill>
                  <a:schemeClr val="accent2"/>
                </a:solidFill>
                <a:latin typeface="Arial Black" panose="020B0A04020102020204" pitchFamily="34" charset="0"/>
                <a:ea typeface="+mj-ea"/>
                <a:cs typeface="+mj-cs"/>
              </a:rPr>
              <a:t> </a:t>
            </a:r>
            <a:r>
              <a:rPr lang="tr-TR" sz="2800" b="1" dirty="0" err="1">
                <a:solidFill>
                  <a:schemeClr val="accent2"/>
                </a:solidFill>
                <a:latin typeface="Arial Black" panose="020B0A04020102020204" pitchFamily="34" charset="0"/>
                <a:ea typeface="+mj-ea"/>
                <a:cs typeface="+mj-cs"/>
              </a:rPr>
              <a:t>for</a:t>
            </a:r>
            <a:r>
              <a:rPr lang="tr-TR" sz="2800" b="1" dirty="0">
                <a:solidFill>
                  <a:schemeClr val="accent2"/>
                </a:solidFill>
                <a:latin typeface="Arial Black" panose="020B0A04020102020204" pitchFamily="34" charset="0"/>
                <a:ea typeface="+mj-ea"/>
                <a:cs typeface="+mj-cs"/>
              </a:rPr>
              <a:t> </a:t>
            </a:r>
            <a:r>
              <a:rPr lang="tr-TR" sz="2800" b="1" dirty="0" err="1">
                <a:solidFill>
                  <a:schemeClr val="accent2"/>
                </a:solidFill>
                <a:latin typeface="Arial Black" panose="020B0A04020102020204" pitchFamily="34" charset="0"/>
                <a:ea typeface="+mj-ea"/>
                <a:cs typeface="+mj-cs"/>
              </a:rPr>
              <a:t>the</a:t>
            </a:r>
            <a:r>
              <a:rPr lang="tr-TR" sz="2800" b="1" dirty="0">
                <a:solidFill>
                  <a:schemeClr val="accent2"/>
                </a:solidFill>
                <a:latin typeface="Arial Black" panose="020B0A04020102020204" pitchFamily="34" charset="0"/>
                <a:ea typeface="+mj-ea"/>
                <a:cs typeface="+mj-cs"/>
              </a:rPr>
              <a:t> </a:t>
            </a:r>
            <a:r>
              <a:rPr lang="tr-TR" sz="2800" b="1" dirty="0" err="1">
                <a:solidFill>
                  <a:schemeClr val="accent2"/>
                </a:solidFill>
                <a:latin typeface="Arial Black" panose="020B0A04020102020204" pitchFamily="34" charset="0"/>
                <a:ea typeface="+mj-ea"/>
                <a:cs typeface="+mj-cs"/>
              </a:rPr>
              <a:t>customers</a:t>
            </a:r>
            <a:r>
              <a:rPr lang="tr-TR" sz="2800" b="1" dirty="0">
                <a:solidFill>
                  <a:schemeClr val="accent2"/>
                </a:solidFill>
                <a:latin typeface="Arial Black" panose="020B0A04020102020204" pitchFamily="34" charset="0"/>
                <a:ea typeface="+mj-ea"/>
                <a:cs typeface="+mj-cs"/>
              </a:rPr>
              <a:t> is ‘</a:t>
            </a:r>
            <a:r>
              <a:rPr lang="tr-TR" sz="2800" b="1" dirty="0" err="1">
                <a:solidFill>
                  <a:schemeClr val="accent2"/>
                </a:solidFill>
                <a:latin typeface="Arial Black" panose="020B0A04020102020204" pitchFamily="34" charset="0"/>
                <a:ea typeface="+mj-ea"/>
                <a:cs typeface="+mj-cs"/>
              </a:rPr>
              <a:t>cellular</a:t>
            </a:r>
            <a:r>
              <a:rPr lang="tr-TR" sz="2800" b="1" dirty="0">
                <a:solidFill>
                  <a:schemeClr val="accent2"/>
                </a:solidFill>
                <a:latin typeface="Arial Black" panose="020B0A04020102020204" pitchFamily="34" charset="0"/>
                <a:ea typeface="+mj-ea"/>
                <a:cs typeface="+mj-cs"/>
              </a:rPr>
              <a:t>’.</a:t>
            </a:r>
            <a:endParaRPr lang="en-GB" sz="2800" b="1" dirty="0">
              <a:solidFill>
                <a:schemeClr val="accent2"/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E764E53-7F18-476A-223A-9E1FE3642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78" y="1014412"/>
            <a:ext cx="6697173" cy="549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86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31F7-08ED-42F9-BACD-F3DB2F33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005"/>
            <a:ext cx="12271664" cy="830997"/>
          </a:xfrm>
        </p:spPr>
        <p:txBody>
          <a:bodyPr>
            <a:normAutofit/>
          </a:bodyPr>
          <a:lstStyle/>
          <a:p>
            <a:pPr algn="ctr"/>
            <a:r>
              <a:rPr lang="tr-TR" sz="4000" b="1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Occupations</a:t>
            </a:r>
            <a:r>
              <a:rPr lang="tr-TR" sz="40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 of </a:t>
            </a:r>
            <a:r>
              <a:rPr lang="tr-TR" sz="4000" b="1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Customers</a:t>
            </a:r>
            <a:endParaRPr lang="en-GB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3BF92E-E29A-4AF8-9D18-46D008F14AE7}"/>
              </a:ext>
            </a:extLst>
          </p:cNvPr>
          <p:cNvSpPr txBox="1"/>
          <p:nvPr/>
        </p:nvSpPr>
        <p:spPr>
          <a:xfrm>
            <a:off x="7099585" y="2275609"/>
            <a:ext cx="47356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‘Management’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job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type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have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the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highest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subscription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rate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followed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by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‘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technician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’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and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‘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blue-collar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’.</a:t>
            </a:r>
            <a:endParaRPr lang="en-GB" sz="24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34C5A1DA-27AB-33D4-DD0E-3D089CA75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4" y="824077"/>
            <a:ext cx="6907357" cy="596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98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2CBB-B34B-4EF1-8ED4-F3DBA32E0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291" y="88562"/>
            <a:ext cx="10515600" cy="830997"/>
          </a:xfrm>
        </p:spPr>
        <p:txBody>
          <a:bodyPr>
            <a:normAutofit/>
          </a:bodyPr>
          <a:lstStyle/>
          <a:p>
            <a:pPr algn="ctr"/>
            <a:r>
              <a:rPr lang="tr-TR" sz="4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Marital</a:t>
            </a:r>
            <a:r>
              <a:rPr lang="tr-TR" sz="4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4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Status</a:t>
            </a:r>
            <a:r>
              <a:rPr lang="tr-TR" sz="4000" dirty="0">
                <a:solidFill>
                  <a:schemeClr val="accent2"/>
                </a:solidFill>
                <a:latin typeface="Arial Black" panose="020B0A04020102020204" pitchFamily="34" charset="0"/>
              </a:rPr>
              <a:t> of </a:t>
            </a:r>
            <a:r>
              <a:rPr lang="tr-TR" sz="4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Customers</a:t>
            </a:r>
            <a:endParaRPr lang="en-GB" sz="40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61A40B-622A-473C-B530-C081E2445427}"/>
              </a:ext>
            </a:extLst>
          </p:cNvPr>
          <p:cNvSpPr txBox="1"/>
          <p:nvPr/>
        </p:nvSpPr>
        <p:spPr>
          <a:xfrm>
            <a:off x="6868392" y="2090172"/>
            <a:ext cx="490450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Most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subscription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comes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from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the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married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people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followed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by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single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people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with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a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slight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difference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tr-TR" sz="2400" dirty="0">
              <a:solidFill>
                <a:schemeClr val="accent2"/>
              </a:solidFill>
              <a:latin typeface="Arial Black" panose="020B0A040201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Divorced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people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have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the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least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subscription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count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.</a:t>
            </a:r>
            <a:endParaRPr lang="en-GB" sz="24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EECDEC43-FA01-9CA2-408B-018560C0B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9559"/>
            <a:ext cx="6712527" cy="553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59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E1FB-D600-4CFD-8126-718015D0E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"/>
            <a:ext cx="10515600" cy="705303"/>
          </a:xfrm>
        </p:spPr>
        <p:txBody>
          <a:bodyPr>
            <a:normAutofit/>
          </a:bodyPr>
          <a:lstStyle/>
          <a:p>
            <a:pPr algn="ctr"/>
            <a:r>
              <a:rPr lang="tr-TR" sz="4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Customers</a:t>
            </a:r>
            <a:r>
              <a:rPr lang="tr-TR" sz="4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4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with</a:t>
            </a:r>
            <a:r>
              <a:rPr lang="tr-TR" sz="4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4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Default</a:t>
            </a:r>
            <a:r>
              <a:rPr lang="tr-TR" sz="4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4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Credits</a:t>
            </a:r>
            <a:endParaRPr lang="en-GB" sz="40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305182-A90D-44F1-8671-105029791D33}"/>
              </a:ext>
            </a:extLst>
          </p:cNvPr>
          <p:cNvSpPr txBox="1"/>
          <p:nvPr/>
        </p:nvSpPr>
        <p:spPr>
          <a:xfrm>
            <a:off x="7392254" y="2297200"/>
            <a:ext cx="460924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tr-TR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Customers</a:t>
            </a:r>
            <a:r>
              <a:rPr lang="tr-TR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with</a:t>
            </a:r>
            <a:r>
              <a:rPr lang="tr-TR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default</a:t>
            </a:r>
            <a:r>
              <a:rPr lang="tr-TR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credit</a:t>
            </a:r>
            <a:r>
              <a:rPr lang="tr-TR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have</a:t>
            </a:r>
            <a:r>
              <a:rPr lang="tr-TR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almost</a:t>
            </a:r>
            <a:r>
              <a:rPr lang="tr-TR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no</a:t>
            </a:r>
            <a:r>
              <a:rPr lang="tr-TR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subscriptions</a:t>
            </a:r>
            <a:r>
              <a:rPr lang="tr-TR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whilst</a:t>
            </a:r>
            <a:r>
              <a:rPr lang="tr-TR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people</a:t>
            </a:r>
            <a:r>
              <a:rPr lang="tr-TR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with</a:t>
            </a:r>
            <a:r>
              <a:rPr lang="tr-TR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no</a:t>
            </a:r>
            <a:r>
              <a:rPr lang="tr-TR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default</a:t>
            </a:r>
            <a:r>
              <a:rPr lang="tr-TR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credit</a:t>
            </a:r>
            <a:r>
              <a:rPr lang="tr-TR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have</a:t>
            </a:r>
            <a:r>
              <a:rPr lang="tr-TR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significantly</a:t>
            </a:r>
            <a:r>
              <a:rPr lang="tr-TR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higher</a:t>
            </a:r>
            <a:r>
              <a:rPr lang="tr-TR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number</a:t>
            </a:r>
            <a:r>
              <a:rPr lang="tr-TR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of </a:t>
            </a:r>
            <a:r>
              <a:rPr lang="tr-TR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subscriptions</a:t>
            </a:r>
            <a:r>
              <a:rPr lang="tr-TR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tr-TR" sz="2000" dirty="0">
              <a:solidFill>
                <a:schemeClr val="accent2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20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0E45E0E-0904-E99C-D5B8-A9FAE1F5F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13" y="994063"/>
            <a:ext cx="7176477" cy="574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31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49C3A-BB22-41C0-BD19-52C7374A5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922" y="156009"/>
            <a:ext cx="10003270" cy="699534"/>
          </a:xfrm>
        </p:spPr>
        <p:txBody>
          <a:bodyPr>
            <a:normAutofit/>
          </a:bodyPr>
          <a:lstStyle/>
          <a:p>
            <a:pPr algn="ctr"/>
            <a:r>
              <a:rPr lang="tr-TR" sz="4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Customers</a:t>
            </a:r>
            <a:r>
              <a:rPr lang="tr-TR" sz="4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4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with</a:t>
            </a:r>
            <a:r>
              <a:rPr lang="tr-TR" sz="4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4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Personal</a:t>
            </a:r>
            <a:r>
              <a:rPr lang="tr-TR" sz="4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4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Loan</a:t>
            </a:r>
            <a:endParaRPr lang="en-GB" sz="40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AF381-0BCE-4AEB-8133-692AA0875C6F}"/>
              </a:ext>
            </a:extLst>
          </p:cNvPr>
          <p:cNvSpPr txBox="1"/>
          <p:nvPr/>
        </p:nvSpPr>
        <p:spPr>
          <a:xfrm>
            <a:off x="6654124" y="1736400"/>
            <a:ext cx="553787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Customers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with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no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personal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loans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are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significantly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more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than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customers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with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personal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loan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tr-TR" sz="2400" dirty="0">
              <a:solidFill>
                <a:schemeClr val="accent2"/>
              </a:solidFill>
              <a:latin typeface="Arial Black" panose="020B0A040201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Customers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with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personal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loan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have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rare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subscriptions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while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customers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with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no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personal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loan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have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significantly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more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subscriptions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.</a:t>
            </a:r>
            <a:endParaRPr lang="en-GB" sz="24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6D35450-3474-5382-D637-E7FD8885C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4" y="1128913"/>
            <a:ext cx="6578607" cy="514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60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A308-2AC0-44BF-BA69-67789CCDC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0109" y="166255"/>
            <a:ext cx="12552218" cy="109104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Arial Black" panose="020B0A04020102020204" pitchFamily="34" charset="0"/>
              </a:rPr>
              <a:t>Bank's Contact Month of Year </a:t>
            </a:r>
            <a:br>
              <a:rPr lang="tr-TR" sz="4000" dirty="0">
                <a:solidFill>
                  <a:schemeClr val="accent2"/>
                </a:solidFill>
                <a:latin typeface="Arial Black" panose="020B0A04020102020204" pitchFamily="34" charset="0"/>
              </a:rPr>
            </a:br>
            <a:r>
              <a:rPr lang="en-US" sz="4000" dirty="0">
                <a:solidFill>
                  <a:schemeClr val="accent2"/>
                </a:solidFill>
                <a:latin typeface="Arial Black" panose="020B0A04020102020204" pitchFamily="34" charset="0"/>
              </a:rPr>
              <a:t>With the Customer</a:t>
            </a:r>
            <a:endParaRPr lang="en-GB" sz="40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54540-2B47-4BE1-BE08-6ABEA207B286}"/>
              </a:ext>
            </a:extLst>
          </p:cNvPr>
          <p:cNvSpPr txBox="1"/>
          <p:nvPr/>
        </p:nvSpPr>
        <p:spPr>
          <a:xfrm>
            <a:off x="6412934" y="1722093"/>
            <a:ext cx="577906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tr-TR" sz="27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Most</a:t>
            </a:r>
            <a:r>
              <a:rPr lang="tr-TR" sz="27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7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product</a:t>
            </a:r>
            <a:r>
              <a:rPr lang="tr-TR" sz="27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7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subscriptions</a:t>
            </a:r>
            <a:r>
              <a:rPr lang="tr-TR" sz="27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7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occured</a:t>
            </a:r>
            <a:r>
              <a:rPr lang="tr-TR" sz="27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7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during</a:t>
            </a:r>
            <a:r>
              <a:rPr lang="tr-TR" sz="27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7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the</a:t>
            </a:r>
            <a:r>
              <a:rPr lang="tr-TR" sz="2700" dirty="0">
                <a:solidFill>
                  <a:schemeClr val="accent2"/>
                </a:solidFill>
                <a:latin typeface="Arial Black" panose="020B0A04020102020204" pitchFamily="34" charset="0"/>
              </a:rPr>
              <a:t> ‘</a:t>
            </a:r>
            <a:r>
              <a:rPr lang="tr-TR" sz="27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spring</a:t>
            </a:r>
            <a:r>
              <a:rPr lang="tr-TR" sz="2700" dirty="0">
                <a:solidFill>
                  <a:schemeClr val="accent2"/>
                </a:solidFill>
                <a:latin typeface="Arial Black" panose="020B0A04020102020204" pitchFamily="34" charset="0"/>
              </a:rPr>
              <a:t>’ </a:t>
            </a:r>
            <a:r>
              <a:rPr lang="tr-TR" sz="27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and</a:t>
            </a:r>
            <a:r>
              <a:rPr lang="tr-TR" sz="2700" dirty="0">
                <a:solidFill>
                  <a:schemeClr val="accent2"/>
                </a:solidFill>
                <a:latin typeface="Arial Black" panose="020B0A04020102020204" pitchFamily="34" charset="0"/>
              </a:rPr>
              <a:t> ‘</a:t>
            </a:r>
            <a:r>
              <a:rPr lang="tr-TR" sz="27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summer</a:t>
            </a:r>
            <a:r>
              <a:rPr lang="tr-TR" sz="2700" dirty="0">
                <a:solidFill>
                  <a:schemeClr val="accent2"/>
                </a:solidFill>
                <a:latin typeface="Arial Black" panose="020B0A04020102020204" pitchFamily="34" charset="0"/>
              </a:rPr>
              <a:t>’ </a:t>
            </a:r>
            <a:r>
              <a:rPr lang="tr-TR" sz="27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seasons</a:t>
            </a:r>
            <a:r>
              <a:rPr lang="tr-TR" sz="2700" dirty="0">
                <a:solidFill>
                  <a:schemeClr val="accent2"/>
                </a:solidFill>
                <a:latin typeface="Arial Black" panose="020B0A04020102020204" pitchFamily="34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tr-TR" sz="2700" dirty="0">
              <a:solidFill>
                <a:schemeClr val="accent2"/>
              </a:solidFill>
              <a:latin typeface="Arial Black" panose="020B0A040201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tr-TR" sz="27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Specifically</a:t>
            </a:r>
            <a:r>
              <a:rPr lang="tr-TR" sz="2700" dirty="0">
                <a:solidFill>
                  <a:schemeClr val="accent2"/>
                </a:solidFill>
                <a:latin typeface="Arial Black" panose="020B0A04020102020204" pitchFamily="34" charset="0"/>
              </a:rPr>
              <a:t> in </a:t>
            </a:r>
            <a:r>
              <a:rPr lang="tr-TR" sz="27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the</a:t>
            </a:r>
            <a:r>
              <a:rPr lang="tr-TR" sz="27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7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months</a:t>
            </a:r>
            <a:r>
              <a:rPr lang="tr-TR" sz="2700" dirty="0">
                <a:solidFill>
                  <a:schemeClr val="accent2"/>
                </a:solidFill>
                <a:latin typeface="Arial Black" panose="020B0A04020102020204" pitchFamily="34" charset="0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tr-TR" sz="2700" dirty="0">
                <a:solidFill>
                  <a:schemeClr val="accent2"/>
                </a:solidFill>
                <a:latin typeface="Arial Black" panose="020B0A04020102020204" pitchFamily="34" charset="0"/>
              </a:rPr>
              <a:t>April,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tr-TR" sz="2700" dirty="0">
                <a:solidFill>
                  <a:schemeClr val="accent2"/>
                </a:solidFill>
                <a:latin typeface="Arial Black" panose="020B0A04020102020204" pitchFamily="34" charset="0"/>
              </a:rPr>
              <a:t>May,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tr-TR" sz="27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June</a:t>
            </a:r>
            <a:r>
              <a:rPr lang="tr-TR" sz="2700" dirty="0">
                <a:solidFill>
                  <a:schemeClr val="accent2"/>
                </a:solidFill>
                <a:latin typeface="Arial Black" panose="020B0A04020102020204" pitchFamily="34" charset="0"/>
              </a:rPr>
              <a:t>,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tr-TR" sz="27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July</a:t>
            </a:r>
            <a:r>
              <a:rPr lang="tr-TR" sz="2700" dirty="0">
                <a:solidFill>
                  <a:schemeClr val="accent2"/>
                </a:solidFill>
                <a:latin typeface="Arial Black" panose="020B0A04020102020204" pitchFamily="34" charset="0"/>
              </a:rPr>
              <a:t>,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tr-TR" sz="27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August</a:t>
            </a:r>
            <a:endParaRPr lang="tr-TR" sz="27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FA49075-42A0-33EE-EEC4-9AB50BC21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1209"/>
            <a:ext cx="6412934" cy="496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54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1C62-2203-4F7E-92F9-8C2B36612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7" y="-3383"/>
            <a:ext cx="12188537" cy="685105"/>
          </a:xfrm>
        </p:spPr>
        <p:txBody>
          <a:bodyPr>
            <a:normAutofit/>
          </a:bodyPr>
          <a:lstStyle/>
          <a:p>
            <a:pPr algn="ctr"/>
            <a:r>
              <a:rPr lang="tr-TR" sz="4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Duration</a:t>
            </a:r>
            <a:r>
              <a:rPr lang="tr-TR" sz="4000" dirty="0">
                <a:solidFill>
                  <a:schemeClr val="accent2"/>
                </a:solidFill>
                <a:latin typeface="Arial Black" panose="020B0A04020102020204" pitchFamily="34" charset="0"/>
              </a:rPr>
              <a:t> of </a:t>
            </a:r>
            <a:r>
              <a:rPr lang="tr-TR" sz="4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Contact</a:t>
            </a:r>
            <a:r>
              <a:rPr lang="tr-TR" sz="4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4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with</a:t>
            </a:r>
            <a:r>
              <a:rPr lang="tr-TR" sz="4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4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the</a:t>
            </a:r>
            <a:r>
              <a:rPr lang="tr-TR" sz="4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4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Customer</a:t>
            </a:r>
            <a:endParaRPr lang="en-GB" sz="40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B95D8F-28FF-4512-9DF3-F5C28692B05E}"/>
              </a:ext>
            </a:extLst>
          </p:cNvPr>
          <p:cNvSpPr txBox="1"/>
          <p:nvPr/>
        </p:nvSpPr>
        <p:spPr>
          <a:xfrm>
            <a:off x="7515924" y="1792253"/>
            <a:ext cx="410111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Customers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with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0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second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of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duration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never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subscribed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to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the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product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tr-TR" sz="2400" dirty="0">
              <a:solidFill>
                <a:schemeClr val="accent2"/>
              </a:solidFill>
              <a:latin typeface="Arial Black" panose="020B0A040201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Most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subscription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occur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when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the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customer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and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bank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contacts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around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~100 – ~800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seconds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.</a:t>
            </a:r>
            <a:endParaRPr lang="en-GB" sz="24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A5A9954-94C3-D5D6-6273-9F99DBD8E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30" y="830736"/>
            <a:ext cx="7352894" cy="570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20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28C7-472D-43A6-8934-8D333B6D0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232"/>
            <a:ext cx="12192000" cy="711250"/>
          </a:xfrm>
        </p:spPr>
        <p:txBody>
          <a:bodyPr>
            <a:normAutofit fontScale="90000"/>
          </a:bodyPr>
          <a:lstStyle/>
          <a:p>
            <a:r>
              <a:rPr lang="tr-TR" sz="4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Calls</a:t>
            </a:r>
            <a:r>
              <a:rPr lang="tr-TR" sz="4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4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From</a:t>
            </a:r>
            <a:r>
              <a:rPr lang="tr-TR" sz="4000" dirty="0">
                <a:solidFill>
                  <a:schemeClr val="accent2"/>
                </a:solidFill>
                <a:latin typeface="Arial Black" panose="020B0A04020102020204" pitchFamily="34" charset="0"/>
              </a:rPr>
              <a:t> Bank </a:t>
            </a:r>
            <a:r>
              <a:rPr lang="tr-TR" sz="4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to</a:t>
            </a:r>
            <a:r>
              <a:rPr lang="tr-TR" sz="4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4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the</a:t>
            </a:r>
            <a:r>
              <a:rPr lang="tr-TR" sz="4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4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Customer</a:t>
            </a:r>
            <a:r>
              <a:rPr lang="tr-TR" sz="4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4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per</a:t>
            </a:r>
            <a:r>
              <a:rPr lang="tr-TR" sz="4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4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campaign</a:t>
            </a:r>
            <a:r>
              <a:rPr lang="tr-TR" sz="4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endParaRPr lang="en-GB" sz="40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DB6F9-774B-445F-AE71-A3E7D4FB21AE}"/>
              </a:ext>
            </a:extLst>
          </p:cNvPr>
          <p:cNvSpPr txBox="1"/>
          <p:nvPr/>
        </p:nvSpPr>
        <p:spPr>
          <a:xfrm>
            <a:off x="7678882" y="1843950"/>
            <a:ext cx="443691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tr-TR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When</a:t>
            </a:r>
            <a:r>
              <a:rPr lang="tr-TR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the</a:t>
            </a:r>
            <a:r>
              <a:rPr lang="tr-TR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number</a:t>
            </a:r>
            <a:r>
              <a:rPr lang="tr-TR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of </a:t>
            </a:r>
            <a:r>
              <a:rPr lang="tr-TR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calls</a:t>
            </a:r>
            <a:r>
              <a:rPr lang="tr-TR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from</a:t>
            </a:r>
            <a:r>
              <a:rPr lang="tr-TR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bank </a:t>
            </a:r>
            <a:r>
              <a:rPr lang="tr-TR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to</a:t>
            </a:r>
            <a:r>
              <a:rPr lang="tr-TR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the</a:t>
            </a:r>
            <a:r>
              <a:rPr lang="tr-TR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customer</a:t>
            </a:r>
            <a:r>
              <a:rPr lang="tr-TR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per</a:t>
            </a:r>
            <a:r>
              <a:rPr lang="tr-TR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campaign</a:t>
            </a:r>
            <a:r>
              <a:rPr lang="tr-TR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increases</a:t>
            </a:r>
            <a:r>
              <a:rPr lang="tr-TR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, </a:t>
            </a:r>
            <a:r>
              <a:rPr lang="tr-TR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number</a:t>
            </a:r>
            <a:r>
              <a:rPr lang="tr-TR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of </a:t>
            </a:r>
            <a:r>
              <a:rPr lang="tr-TR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subscription</a:t>
            </a:r>
            <a:r>
              <a:rPr lang="tr-TR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for</a:t>
            </a:r>
            <a:r>
              <a:rPr lang="tr-TR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that</a:t>
            </a:r>
            <a:r>
              <a:rPr lang="tr-TR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campaign</a:t>
            </a:r>
            <a:r>
              <a:rPr lang="tr-TR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decreases</a:t>
            </a:r>
            <a:r>
              <a:rPr lang="tr-TR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GB" sz="2000" dirty="0">
              <a:solidFill>
                <a:schemeClr val="accent2"/>
              </a:solidFill>
              <a:latin typeface="Arial Black" panose="020B0A040201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tr-TR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Relation</a:t>
            </a:r>
            <a:r>
              <a:rPr lang="tr-TR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between</a:t>
            </a:r>
            <a:r>
              <a:rPr lang="tr-TR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the</a:t>
            </a:r>
            <a:r>
              <a:rPr lang="tr-TR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campaign</a:t>
            </a:r>
            <a:r>
              <a:rPr lang="tr-TR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and</a:t>
            </a:r>
            <a:r>
              <a:rPr lang="tr-TR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subscription</a:t>
            </a:r>
            <a:r>
              <a:rPr lang="tr-TR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number</a:t>
            </a:r>
            <a:r>
              <a:rPr lang="tr-TR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is </a:t>
            </a:r>
            <a:r>
              <a:rPr lang="tr-TR" sz="2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linear</a:t>
            </a:r>
            <a:r>
              <a:rPr lang="tr-TR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.</a:t>
            </a:r>
            <a:endParaRPr lang="en-GB" sz="20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19D1CB8-0361-B3C7-9EBC-291B0EC3E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94378"/>
            <a:ext cx="7678881" cy="595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19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D429E-491F-4CA2-9690-B76F68D28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>
            <a:noAutofit/>
          </a:bodyPr>
          <a:lstStyle/>
          <a:p>
            <a:pPr algn="ctr"/>
            <a:r>
              <a:rPr lang="tr-TR" sz="3000" dirty="0" err="1">
                <a:solidFill>
                  <a:schemeClr val="accent2"/>
                </a:solidFill>
                <a:latin typeface="Arial Black" panose="020B0A04020102020204" pitchFamily="34" charset="0"/>
                <a:ea typeface="+mn-ea"/>
                <a:cs typeface="+mn-cs"/>
              </a:rPr>
              <a:t>Number</a:t>
            </a:r>
            <a:r>
              <a:rPr lang="tr-TR" sz="3000" dirty="0">
                <a:solidFill>
                  <a:schemeClr val="accent2"/>
                </a:solidFill>
                <a:latin typeface="Arial Black" panose="020B0A04020102020204" pitchFamily="34" charset="0"/>
                <a:ea typeface="+mn-ea"/>
                <a:cs typeface="+mn-cs"/>
              </a:rPr>
              <a:t> of </a:t>
            </a:r>
            <a:r>
              <a:rPr lang="tr-TR" sz="3000" dirty="0" err="1">
                <a:solidFill>
                  <a:schemeClr val="accent2"/>
                </a:solidFill>
                <a:latin typeface="Arial Black" panose="020B0A04020102020204" pitchFamily="34" charset="0"/>
                <a:ea typeface="+mn-ea"/>
                <a:cs typeface="+mn-cs"/>
              </a:rPr>
              <a:t>days</a:t>
            </a:r>
            <a:r>
              <a:rPr lang="tr-TR" sz="3000" dirty="0">
                <a:solidFill>
                  <a:schemeClr val="accent2"/>
                </a:solidFill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tr-TR" sz="3000" dirty="0" err="1">
                <a:solidFill>
                  <a:schemeClr val="accent2"/>
                </a:solidFill>
                <a:latin typeface="Arial Black" panose="020B0A04020102020204" pitchFamily="34" charset="0"/>
                <a:ea typeface="+mn-ea"/>
                <a:cs typeface="+mn-cs"/>
              </a:rPr>
              <a:t>passed</a:t>
            </a:r>
            <a:r>
              <a:rPr lang="tr-TR" sz="3000" dirty="0">
                <a:solidFill>
                  <a:schemeClr val="accent2"/>
                </a:solidFill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tr-TR" sz="3000" dirty="0" err="1">
                <a:solidFill>
                  <a:schemeClr val="accent2"/>
                </a:solidFill>
                <a:latin typeface="Arial Black" panose="020B0A04020102020204" pitchFamily="34" charset="0"/>
                <a:ea typeface="+mn-ea"/>
                <a:cs typeface="+mn-cs"/>
              </a:rPr>
              <a:t>after</a:t>
            </a:r>
            <a:r>
              <a:rPr lang="tr-TR" sz="3000" dirty="0">
                <a:solidFill>
                  <a:schemeClr val="accent2"/>
                </a:solidFill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tr-TR" sz="3000" dirty="0" err="1">
                <a:solidFill>
                  <a:schemeClr val="accent2"/>
                </a:solidFill>
                <a:latin typeface="Arial Black" panose="020B0A04020102020204" pitchFamily="34" charset="0"/>
                <a:ea typeface="+mn-ea"/>
                <a:cs typeface="+mn-cs"/>
              </a:rPr>
              <a:t>last</a:t>
            </a:r>
            <a:r>
              <a:rPr lang="tr-TR" sz="3000" dirty="0">
                <a:solidFill>
                  <a:schemeClr val="accent2"/>
                </a:solidFill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tr-TR" sz="3000" dirty="0" err="1">
                <a:solidFill>
                  <a:schemeClr val="accent2"/>
                </a:solidFill>
                <a:latin typeface="Arial Black" panose="020B0A04020102020204" pitchFamily="34" charset="0"/>
                <a:ea typeface="+mn-ea"/>
                <a:cs typeface="+mn-cs"/>
              </a:rPr>
              <a:t>contact</a:t>
            </a:r>
            <a:r>
              <a:rPr lang="tr-TR" sz="3000" dirty="0">
                <a:solidFill>
                  <a:schemeClr val="accent2"/>
                </a:solidFill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tr-TR" sz="3000" dirty="0" err="1">
                <a:solidFill>
                  <a:schemeClr val="accent2"/>
                </a:solidFill>
                <a:latin typeface="Arial Black" panose="020B0A04020102020204" pitchFamily="34" charset="0"/>
                <a:ea typeface="+mn-ea"/>
                <a:cs typeface="+mn-cs"/>
              </a:rPr>
              <a:t>with</a:t>
            </a:r>
            <a:r>
              <a:rPr lang="tr-TR" sz="3000" dirty="0">
                <a:solidFill>
                  <a:schemeClr val="accent2"/>
                </a:solidFill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tr-TR" sz="3000" dirty="0" err="1">
                <a:solidFill>
                  <a:schemeClr val="accent2"/>
                </a:solidFill>
                <a:latin typeface="Arial Black" panose="020B0A04020102020204" pitchFamily="34" charset="0"/>
                <a:ea typeface="+mn-ea"/>
                <a:cs typeface="+mn-cs"/>
              </a:rPr>
              <a:t>customer</a:t>
            </a:r>
            <a:endParaRPr lang="en-GB" sz="3000" dirty="0">
              <a:solidFill>
                <a:schemeClr val="accent2"/>
              </a:solidFill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B4A0C-8B2A-49C1-BBE1-827AAE03F8E6}"/>
              </a:ext>
            </a:extLst>
          </p:cNvPr>
          <p:cNvSpPr txBox="1"/>
          <p:nvPr/>
        </p:nvSpPr>
        <p:spPr>
          <a:xfrm>
            <a:off x="457200" y="5811558"/>
            <a:ext cx="1151312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tr-TR" sz="26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Number</a:t>
            </a:r>
            <a:r>
              <a:rPr lang="tr-TR" sz="2600" dirty="0">
                <a:solidFill>
                  <a:schemeClr val="accent2"/>
                </a:solidFill>
                <a:latin typeface="Arial Black" panose="020B0A04020102020204" pitchFamily="34" charset="0"/>
              </a:rPr>
              <a:t> of </a:t>
            </a:r>
            <a:r>
              <a:rPr lang="tr-TR" sz="26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days</a:t>
            </a:r>
            <a:r>
              <a:rPr lang="tr-TR" sz="26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6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passed</a:t>
            </a:r>
            <a:r>
              <a:rPr lang="tr-TR" sz="26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6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have</a:t>
            </a:r>
            <a:r>
              <a:rPr lang="tr-TR" sz="26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6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same</a:t>
            </a:r>
            <a:r>
              <a:rPr lang="tr-TR" sz="26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6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amount</a:t>
            </a:r>
            <a:r>
              <a:rPr lang="tr-TR" sz="2600" dirty="0">
                <a:solidFill>
                  <a:schemeClr val="accent2"/>
                </a:solidFill>
                <a:latin typeface="Arial Black" panose="020B0A04020102020204" pitchFamily="34" charset="0"/>
              </a:rPr>
              <a:t> of </a:t>
            </a:r>
            <a:r>
              <a:rPr lang="tr-TR" sz="26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subscription</a:t>
            </a:r>
            <a:r>
              <a:rPr lang="tr-TR" sz="26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6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except</a:t>
            </a:r>
            <a:r>
              <a:rPr lang="tr-TR" sz="26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6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for</a:t>
            </a:r>
            <a:r>
              <a:rPr lang="tr-TR" sz="26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6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the</a:t>
            </a:r>
            <a:r>
              <a:rPr lang="tr-TR" sz="26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6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first</a:t>
            </a:r>
            <a:r>
              <a:rPr lang="tr-TR" sz="2600" dirty="0">
                <a:solidFill>
                  <a:schemeClr val="accent2"/>
                </a:solidFill>
                <a:latin typeface="Arial Black" panose="020B0A04020102020204" pitchFamily="34" charset="0"/>
              </a:rPr>
              <a:t> 2 </a:t>
            </a:r>
            <a:r>
              <a:rPr lang="tr-TR" sz="26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months</a:t>
            </a:r>
            <a:r>
              <a:rPr lang="tr-TR" sz="2600" dirty="0">
                <a:solidFill>
                  <a:schemeClr val="accent2"/>
                </a:solidFill>
                <a:latin typeface="Arial Black" panose="020B0A04020102020204" pitchFamily="34" charset="0"/>
              </a:rPr>
              <a:t> as of </a:t>
            </a:r>
            <a:r>
              <a:rPr lang="tr-TR" sz="26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last</a:t>
            </a:r>
            <a:r>
              <a:rPr lang="tr-TR" sz="26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6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call</a:t>
            </a:r>
            <a:r>
              <a:rPr lang="tr-TR" sz="2600" dirty="0">
                <a:solidFill>
                  <a:schemeClr val="accent2"/>
                </a:solidFill>
                <a:latin typeface="Arial Black" panose="020B0A04020102020204" pitchFamily="34" charset="0"/>
              </a:rPr>
              <a:t>.</a:t>
            </a:r>
            <a:endParaRPr lang="en-GB" sz="26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2951BAE-E9AC-B0C5-370A-7060D2B2C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85800"/>
            <a:ext cx="6413566" cy="477981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301C8973-06B0-E898-9928-D12E63394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318" y="533513"/>
            <a:ext cx="5697681" cy="504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05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9914B6E3-9D20-94C4-7A6C-BF2D5ABCE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976" y="549639"/>
            <a:ext cx="6619009" cy="473978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DBB6EEE-E38E-ACAC-3944-9837BC315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0717"/>
          </a:xfrm>
        </p:spPr>
        <p:txBody>
          <a:bodyPr>
            <a:noAutofit/>
          </a:bodyPr>
          <a:lstStyle/>
          <a:p>
            <a:pPr algn="ctr"/>
            <a:r>
              <a:rPr lang="tr-TR" sz="3500" dirty="0" err="1">
                <a:solidFill>
                  <a:schemeClr val="accent2"/>
                </a:solidFill>
                <a:latin typeface="Arial Black" panose="020B0A04020102020204" pitchFamily="34" charset="0"/>
                <a:ea typeface="+mn-ea"/>
                <a:cs typeface="+mn-cs"/>
              </a:rPr>
              <a:t>Outcome</a:t>
            </a:r>
            <a:r>
              <a:rPr lang="tr-TR" sz="3500" dirty="0">
                <a:solidFill>
                  <a:schemeClr val="accent2"/>
                </a:solidFill>
                <a:latin typeface="Arial Black" panose="020B0A04020102020204" pitchFamily="34" charset="0"/>
                <a:ea typeface="+mn-ea"/>
                <a:cs typeface="+mn-cs"/>
              </a:rPr>
              <a:t> of </a:t>
            </a:r>
            <a:r>
              <a:rPr lang="tr-TR" sz="3500" dirty="0" err="1">
                <a:solidFill>
                  <a:schemeClr val="accent2"/>
                </a:solidFill>
                <a:latin typeface="Arial Black" panose="020B0A04020102020204" pitchFamily="34" charset="0"/>
                <a:ea typeface="+mn-ea"/>
                <a:cs typeface="+mn-cs"/>
              </a:rPr>
              <a:t>previous</a:t>
            </a:r>
            <a:r>
              <a:rPr lang="tr-TR" sz="3500" dirty="0">
                <a:solidFill>
                  <a:schemeClr val="accent2"/>
                </a:solidFill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tr-TR" sz="3500" dirty="0" err="1">
                <a:solidFill>
                  <a:schemeClr val="accent2"/>
                </a:solidFill>
                <a:latin typeface="Arial Black" panose="020B0A04020102020204" pitchFamily="34" charset="0"/>
                <a:ea typeface="+mn-ea"/>
                <a:cs typeface="+mn-cs"/>
              </a:rPr>
              <a:t>campaign</a:t>
            </a:r>
            <a:endParaRPr lang="en-GB" sz="3500" dirty="0">
              <a:solidFill>
                <a:schemeClr val="accent2"/>
              </a:solidFill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1C2A1786-3581-6AC9-A62D-598156481DF0}"/>
              </a:ext>
            </a:extLst>
          </p:cNvPr>
          <p:cNvSpPr txBox="1"/>
          <p:nvPr/>
        </p:nvSpPr>
        <p:spPr>
          <a:xfrm>
            <a:off x="-3" y="5288339"/>
            <a:ext cx="121919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Customers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whose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outcomes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for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the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previous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campaign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is ‘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unknown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’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have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the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highest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subscription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number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Can be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left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like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this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as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the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machine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will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treat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it as an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another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unique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category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.</a:t>
            </a:r>
            <a:endParaRPr lang="en-GB" sz="24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41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r>
              <a:rPr lang="tr-TR" sz="2800" dirty="0">
                <a:solidFill>
                  <a:srgbClr val="FF6600"/>
                </a:solidFill>
              </a:rPr>
              <a:t>Data </a:t>
            </a:r>
            <a:r>
              <a:rPr lang="tr-TR" sz="2800" dirty="0" err="1">
                <a:solidFill>
                  <a:srgbClr val="FF6600"/>
                </a:solidFill>
              </a:rPr>
              <a:t>Description</a:t>
            </a:r>
            <a:endParaRPr lang="en-US" sz="2800" dirty="0">
              <a:solidFill>
                <a:srgbClr val="FF6600"/>
              </a:solidFill>
            </a:endParaRP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  <a:endParaRPr lang="tr-TR" sz="2800" dirty="0">
              <a:solidFill>
                <a:srgbClr val="FF6600"/>
              </a:solidFill>
            </a:endParaRP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        </a:t>
            </a:r>
            <a:r>
              <a:rPr lang="en-US" sz="2800" dirty="0">
                <a:solidFill>
                  <a:srgbClr val="FF6600"/>
                </a:solidFill>
              </a:rPr>
              <a:t>Hypothesis </a:t>
            </a:r>
            <a:r>
              <a:rPr lang="tr-TR" sz="2800" dirty="0" err="1">
                <a:solidFill>
                  <a:srgbClr val="FF6600"/>
                </a:solidFill>
              </a:rPr>
              <a:t>Creation</a:t>
            </a:r>
            <a:endParaRPr lang="tr-TR" sz="2800" dirty="0">
              <a:solidFill>
                <a:srgbClr val="FF6600"/>
              </a:solidFill>
            </a:endParaRP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        </a:t>
            </a:r>
            <a:r>
              <a:rPr lang="en-US" sz="2800" dirty="0">
                <a:solidFill>
                  <a:srgbClr val="FF6600"/>
                </a:solidFill>
              </a:rPr>
              <a:t>Recommendation</a:t>
            </a:r>
            <a:endParaRPr lang="tr-TR" sz="2800" dirty="0">
              <a:solidFill>
                <a:srgbClr val="FF6600"/>
              </a:solidFill>
            </a:endParaRPr>
          </a:p>
          <a:p>
            <a:pPr algn="just"/>
            <a:r>
              <a:rPr lang="tr-TR" sz="2800" dirty="0">
                <a:solidFill>
                  <a:srgbClr val="FF6600"/>
                </a:solidFill>
              </a:rPr>
              <a:t>         Model </a:t>
            </a:r>
            <a:r>
              <a:rPr lang="tr-TR" sz="2800" dirty="0" err="1">
                <a:solidFill>
                  <a:srgbClr val="FF6600"/>
                </a:solidFill>
              </a:rPr>
              <a:t>Approach</a:t>
            </a:r>
            <a:r>
              <a:rPr lang="tr-TR" sz="2800" dirty="0">
                <a:solidFill>
                  <a:srgbClr val="FF6600"/>
                </a:solidFill>
              </a:rPr>
              <a:t> ( Technical ) </a:t>
            </a:r>
            <a:endParaRPr lang="en-US" sz="2800" dirty="0">
              <a:solidFill>
                <a:srgbClr val="FF6600"/>
              </a:solidFill>
            </a:endParaRPr>
          </a:p>
          <a:p>
            <a:pPr algn="just"/>
            <a:endParaRPr lang="tr-TR" sz="2800" dirty="0">
              <a:solidFill>
                <a:srgbClr val="FF6600"/>
              </a:solidFill>
            </a:endParaRPr>
          </a:p>
          <a:p>
            <a:pPr algn="just"/>
            <a:endParaRPr lang="en-US" sz="2800" dirty="0">
              <a:solidFill>
                <a:srgbClr val="FF6600"/>
              </a:solidFill>
            </a:endParaRP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7AFA7229-144E-0D79-2ABD-67C6F5C24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5279"/>
            <a:ext cx="5768686" cy="606272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558C404-9BA7-661F-F81B-9C576957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>
            <a:noAutofit/>
          </a:bodyPr>
          <a:lstStyle/>
          <a:p>
            <a:pPr algn="ctr"/>
            <a:r>
              <a:rPr lang="tr-TR" sz="3000" dirty="0">
                <a:solidFill>
                  <a:schemeClr val="accent2"/>
                </a:solidFill>
                <a:latin typeface="Arial Black" panose="020B0A04020102020204" pitchFamily="34" charset="0"/>
                <a:ea typeface="+mn-ea"/>
                <a:cs typeface="+mn-cs"/>
              </a:rPr>
              <a:t>Rate of </a:t>
            </a:r>
            <a:r>
              <a:rPr lang="tr-TR" sz="3000" dirty="0" err="1">
                <a:solidFill>
                  <a:schemeClr val="accent2"/>
                </a:solidFill>
                <a:latin typeface="Arial Black" panose="020B0A04020102020204" pitchFamily="34" charset="0"/>
                <a:ea typeface="+mn-ea"/>
                <a:cs typeface="+mn-cs"/>
              </a:rPr>
              <a:t>Customers</a:t>
            </a:r>
            <a:r>
              <a:rPr lang="tr-TR" sz="3000" dirty="0">
                <a:solidFill>
                  <a:schemeClr val="accent2"/>
                </a:solidFill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tr-TR" sz="3000" dirty="0" err="1">
                <a:solidFill>
                  <a:schemeClr val="accent2"/>
                </a:solidFill>
                <a:latin typeface="Arial Black" panose="020B0A04020102020204" pitchFamily="34" charset="0"/>
                <a:ea typeface="+mn-ea"/>
                <a:cs typeface="+mn-cs"/>
              </a:rPr>
              <a:t>for</a:t>
            </a:r>
            <a:r>
              <a:rPr lang="tr-TR" sz="3000" dirty="0">
                <a:solidFill>
                  <a:schemeClr val="accent2"/>
                </a:solidFill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tr-TR" sz="3000" dirty="0" err="1">
                <a:solidFill>
                  <a:schemeClr val="accent2"/>
                </a:solidFill>
                <a:latin typeface="Arial Black" panose="020B0A04020102020204" pitchFamily="34" charset="0"/>
                <a:ea typeface="+mn-ea"/>
                <a:cs typeface="+mn-cs"/>
              </a:rPr>
              <a:t>subscription</a:t>
            </a:r>
            <a:endParaRPr lang="en-GB" sz="3000" dirty="0">
              <a:solidFill>
                <a:schemeClr val="accent2"/>
              </a:solidFill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A30372DC-073A-A6B8-1108-36F5F616FC78}"/>
              </a:ext>
            </a:extLst>
          </p:cNvPr>
          <p:cNvSpPr txBox="1"/>
          <p:nvPr/>
        </p:nvSpPr>
        <p:spPr>
          <a:xfrm>
            <a:off x="5768686" y="1736229"/>
            <a:ext cx="629689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tr-TR" sz="2600" dirty="0">
                <a:solidFill>
                  <a:schemeClr val="accent2"/>
                </a:solidFill>
                <a:latin typeface="Arial Black" panose="020B0A04020102020204" pitchFamily="34" charset="0"/>
              </a:rPr>
              <a:t> 89 % of </a:t>
            </a:r>
            <a:r>
              <a:rPr lang="tr-TR" sz="26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customers</a:t>
            </a:r>
            <a:r>
              <a:rPr lang="tr-TR" sz="26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6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have</a:t>
            </a:r>
            <a:r>
              <a:rPr lang="tr-TR" sz="2600" dirty="0">
                <a:solidFill>
                  <a:schemeClr val="accent2"/>
                </a:solidFill>
                <a:latin typeface="Arial Black" panose="020B0A04020102020204" pitchFamily="34" charset="0"/>
              </a:rPr>
              <a:t> not </a:t>
            </a:r>
            <a:r>
              <a:rPr lang="tr-TR" sz="26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subscribed</a:t>
            </a:r>
            <a:r>
              <a:rPr lang="tr-TR" sz="26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6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to</a:t>
            </a:r>
            <a:r>
              <a:rPr lang="tr-TR" sz="26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6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the</a:t>
            </a:r>
            <a:r>
              <a:rPr lang="tr-TR" sz="26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6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term</a:t>
            </a:r>
            <a:r>
              <a:rPr lang="tr-TR" sz="2600" dirty="0">
                <a:solidFill>
                  <a:schemeClr val="accent2"/>
                </a:solidFill>
                <a:latin typeface="Arial Black" panose="020B0A04020102020204" pitchFamily="34" charset="0"/>
              </a:rPr>
              <a:t> deposit </a:t>
            </a:r>
            <a:r>
              <a:rPr lang="tr-TR" sz="26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product</a:t>
            </a:r>
            <a:r>
              <a:rPr lang="tr-TR" sz="2600" dirty="0">
                <a:solidFill>
                  <a:schemeClr val="accent2"/>
                </a:solidFill>
                <a:latin typeface="Arial Black" panose="020B0A0402010202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tr-TR" sz="2600" dirty="0">
              <a:solidFill>
                <a:schemeClr val="accent2"/>
              </a:solidFill>
              <a:latin typeface="Arial Black" panose="020B0A040201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tr-TR" sz="2600" dirty="0">
              <a:solidFill>
                <a:schemeClr val="accent2"/>
              </a:solidFill>
              <a:latin typeface="Arial Black" panose="020B0A040201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tr-TR" sz="2600" dirty="0">
              <a:solidFill>
                <a:schemeClr val="accent2"/>
              </a:solidFill>
              <a:latin typeface="Arial Black" panose="020B0A040201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tr-TR" sz="2600" dirty="0">
              <a:solidFill>
                <a:schemeClr val="accent2"/>
              </a:solidFill>
              <a:latin typeface="Arial Black" panose="020B0A040201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tr-TR" sz="2600" dirty="0">
                <a:solidFill>
                  <a:schemeClr val="accent2"/>
                </a:solidFill>
                <a:latin typeface="Arial Black" panose="020B0A04020102020204" pitchFamily="34" charset="0"/>
              </a:rPr>
              <a:t>11 % of </a:t>
            </a:r>
            <a:r>
              <a:rPr lang="tr-TR" sz="26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customers</a:t>
            </a:r>
            <a:r>
              <a:rPr lang="tr-TR" sz="26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6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have</a:t>
            </a:r>
            <a:r>
              <a:rPr lang="tr-TR" sz="26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6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subscribed</a:t>
            </a:r>
            <a:r>
              <a:rPr lang="tr-TR" sz="26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6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to</a:t>
            </a:r>
            <a:r>
              <a:rPr lang="tr-TR" sz="26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6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the</a:t>
            </a:r>
            <a:r>
              <a:rPr lang="tr-TR" sz="26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6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term</a:t>
            </a:r>
            <a:r>
              <a:rPr lang="tr-TR" sz="2600" dirty="0">
                <a:solidFill>
                  <a:schemeClr val="accent2"/>
                </a:solidFill>
                <a:latin typeface="Arial Black" panose="020B0A04020102020204" pitchFamily="34" charset="0"/>
              </a:rPr>
              <a:t> deposit </a:t>
            </a:r>
            <a:r>
              <a:rPr lang="tr-TR" sz="26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product</a:t>
            </a:r>
            <a:r>
              <a:rPr lang="tr-TR" sz="2600" dirty="0">
                <a:solidFill>
                  <a:schemeClr val="accent2"/>
                </a:solidFill>
                <a:latin typeface="Arial Black" panose="020B0A04020102020204" pitchFamily="34" charset="0"/>
              </a:rPr>
              <a:t>.</a:t>
            </a:r>
            <a:endParaRPr lang="en-GB" sz="26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917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906498-FAFE-442F-BE18-55EFFCDF9906}"/>
              </a:ext>
            </a:extLst>
          </p:cNvPr>
          <p:cNvSpPr txBox="1"/>
          <p:nvPr/>
        </p:nvSpPr>
        <p:spPr>
          <a:xfrm>
            <a:off x="2795952" y="2368620"/>
            <a:ext cx="643117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chemeClr val="accent2"/>
                </a:solidFill>
                <a:latin typeface="Arial Black" panose="020B0A04020102020204" pitchFamily="34" charset="0"/>
              </a:rPr>
              <a:t>Hypothesis </a:t>
            </a:r>
            <a:r>
              <a:rPr lang="tr-TR" sz="4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Creation</a:t>
            </a:r>
            <a:endParaRPr lang="en-GB" sz="44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95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etin kutusu 12">
            <a:extLst>
              <a:ext uri="{FF2B5EF4-FFF2-40B4-BE49-F238E27FC236}">
                <a16:creationId xmlns:a16="http://schemas.microsoft.com/office/drawing/2014/main" id="{08FB961F-6FEB-B20E-F01E-390EA48F3773}"/>
              </a:ext>
            </a:extLst>
          </p:cNvPr>
          <p:cNvSpPr txBox="1"/>
          <p:nvPr/>
        </p:nvSpPr>
        <p:spPr>
          <a:xfrm>
            <a:off x="1821655" y="319207"/>
            <a:ext cx="85588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solidFill>
                  <a:srgbClr val="FF0000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Null Hypothesis (H0): </a:t>
            </a:r>
            <a:endParaRPr lang="tr-TR" sz="1800" dirty="0">
              <a:solidFill>
                <a:srgbClr val="FF0000"/>
              </a:solidFill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algn="just"/>
            <a:endParaRPr lang="tr-TR" sz="1800" dirty="0">
              <a:solidFill>
                <a:schemeClr val="accent2"/>
              </a:solidFill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algn="just"/>
            <a:r>
              <a:rPr lang="en-US" sz="1800" dirty="0">
                <a:solidFill>
                  <a:schemeClr val="accent2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There is no significant difference in the likelihood of subscribing to the term deposit between customers aged 35 or younger and customers older than 35.</a:t>
            </a:r>
            <a:endParaRPr lang="en-GB" sz="1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457B5A13-37EF-6066-67F6-4589777EB8CD}"/>
              </a:ext>
            </a:extLst>
          </p:cNvPr>
          <p:cNvSpPr txBox="1"/>
          <p:nvPr/>
        </p:nvSpPr>
        <p:spPr>
          <a:xfrm>
            <a:off x="1821654" y="3139089"/>
            <a:ext cx="846534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solidFill>
                  <a:srgbClr val="FF0000"/>
                </a:solidFill>
                <a:latin typeface="Arial Black" panose="020B0A04020102020204" pitchFamily="34" charset="0"/>
              </a:rPr>
              <a:t>Null Hypothesis (H0): </a:t>
            </a:r>
            <a:endParaRPr lang="tr-TR" sz="18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just"/>
            <a:endParaRPr lang="tr-TR" dirty="0">
              <a:solidFill>
                <a:schemeClr val="accent2"/>
              </a:solidFill>
              <a:latin typeface="Arial Black" panose="020B0A04020102020204" pitchFamily="34" charset="0"/>
            </a:endParaRPr>
          </a:p>
          <a:p>
            <a:pPr algn="just"/>
            <a:r>
              <a:rPr lang="en-US" sz="1800" dirty="0">
                <a:solidFill>
                  <a:schemeClr val="accent2"/>
                </a:solidFill>
                <a:latin typeface="Arial Black" panose="020B0A04020102020204" pitchFamily="34" charset="0"/>
              </a:rPr>
              <a:t>There is no significant difference in the likelihood of subscribing to the term deposit between customers with a balance between -2000 and 6000 (inclusive) and customers with balances outside this range.</a:t>
            </a:r>
            <a:endParaRPr lang="tr-TR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F7C932C1-83D2-73A4-E458-F36E76A6A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42" y="2031998"/>
            <a:ext cx="11834113" cy="776418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C0CD18F3-52D2-C41B-125A-5B19636FE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43" y="5517087"/>
            <a:ext cx="11472651" cy="1021706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3B44BE8F-BAB5-36F9-FB84-93AA60B4F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41" y="2844720"/>
            <a:ext cx="11834113" cy="227978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9C59211-5949-98A0-4513-94ACD5573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41" y="6630022"/>
            <a:ext cx="11834113" cy="227978"/>
          </a:xfrm>
          <a:prstGeom prst="rect">
            <a:avLst/>
          </a:prstGeom>
        </p:spPr>
      </p:pic>
      <p:sp>
        <p:nvSpPr>
          <p:cNvPr id="12" name="Dikdörtgen 11">
            <a:extLst>
              <a:ext uri="{FF2B5EF4-FFF2-40B4-BE49-F238E27FC236}">
                <a16:creationId xmlns:a16="http://schemas.microsoft.com/office/drawing/2014/main" id="{3CF1574A-1AB4-9722-2A3C-F41AB253774E}"/>
              </a:ext>
            </a:extLst>
          </p:cNvPr>
          <p:cNvSpPr/>
          <p:nvPr/>
        </p:nvSpPr>
        <p:spPr>
          <a:xfrm>
            <a:off x="580729" y="52927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81B56CE1-8864-2071-08AC-8AAB2DA9C245}"/>
              </a:ext>
            </a:extLst>
          </p:cNvPr>
          <p:cNvSpPr/>
          <p:nvPr/>
        </p:nvSpPr>
        <p:spPr>
          <a:xfrm>
            <a:off x="580729" y="367730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80220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8E02F2B1-62BD-6B27-712A-66E9C87933E9}"/>
              </a:ext>
            </a:extLst>
          </p:cNvPr>
          <p:cNvSpPr txBox="1"/>
          <p:nvPr/>
        </p:nvSpPr>
        <p:spPr>
          <a:xfrm>
            <a:off x="1508411" y="253894"/>
            <a:ext cx="95994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solidFill>
                  <a:srgbClr val="FF0000"/>
                </a:solidFill>
                <a:latin typeface="Arial Black" panose="020B0A04020102020204" pitchFamily="34" charset="0"/>
              </a:rPr>
              <a:t>Null Hypothesis (H0): </a:t>
            </a:r>
            <a:endParaRPr lang="tr-TR" sz="18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just"/>
            <a:endParaRPr lang="tr-TR" dirty="0">
              <a:solidFill>
                <a:schemeClr val="accent2"/>
              </a:solidFill>
              <a:latin typeface="Arial Black" panose="020B0A04020102020204" pitchFamily="34" charset="0"/>
            </a:endParaRPr>
          </a:p>
          <a:p>
            <a:pPr algn="just"/>
            <a:r>
              <a:rPr lang="en-US" sz="1800" dirty="0">
                <a:solidFill>
                  <a:schemeClr val="accent2"/>
                </a:solidFill>
                <a:latin typeface="Arial Black" panose="020B0A04020102020204" pitchFamily="34" charset="0"/>
              </a:rPr>
              <a:t>There is no significant difference in the likelihood of subscribing to the term deposit between customers with different marital statuses.</a:t>
            </a:r>
            <a:endParaRPr lang="tr-TR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E7EAEE21-AA82-0F19-4F21-730BE3A95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73" y="1658487"/>
            <a:ext cx="11706854" cy="1141716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AC8AAAE9-999B-DA57-E7A2-E494020151FA}"/>
              </a:ext>
            </a:extLst>
          </p:cNvPr>
          <p:cNvSpPr txBox="1"/>
          <p:nvPr/>
        </p:nvSpPr>
        <p:spPr>
          <a:xfrm>
            <a:off x="1508411" y="3297069"/>
            <a:ext cx="95994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solidFill>
                  <a:srgbClr val="FF0000"/>
                </a:solidFill>
                <a:latin typeface="Arial Black" panose="020B0A04020102020204" pitchFamily="34" charset="0"/>
              </a:rPr>
              <a:t>Null Hypothesis (H0): </a:t>
            </a:r>
            <a:endParaRPr lang="tr-TR" sz="18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just"/>
            <a:endParaRPr lang="tr-TR" dirty="0">
              <a:solidFill>
                <a:schemeClr val="accent2"/>
              </a:solidFill>
              <a:latin typeface="Arial Black" panose="020B0A04020102020204" pitchFamily="34" charset="0"/>
            </a:endParaRPr>
          </a:p>
          <a:p>
            <a:pPr algn="just"/>
            <a:r>
              <a:rPr lang="en-US" sz="1800" dirty="0">
                <a:solidFill>
                  <a:schemeClr val="accent2"/>
                </a:solidFill>
                <a:latin typeface="Arial Black" panose="020B0A04020102020204" pitchFamily="34" charset="0"/>
              </a:rPr>
              <a:t>There is no significant difference in the likelihood of subscribing to the term deposit between customers with different conversation duration ranges.</a:t>
            </a:r>
            <a:endParaRPr lang="tr-TR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271DA8ED-27F8-60FF-7A7C-40960F777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73" y="5077392"/>
            <a:ext cx="11417886" cy="921328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79919EC6-F50F-774E-31CC-34AD8E22C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14" y="6376128"/>
            <a:ext cx="11834113" cy="227978"/>
          </a:xfrm>
          <a:prstGeom prst="rect">
            <a:avLst/>
          </a:prstGeom>
        </p:spPr>
      </p:pic>
      <p:sp>
        <p:nvSpPr>
          <p:cNvPr id="11" name="Dikdörtgen 10">
            <a:extLst>
              <a:ext uri="{FF2B5EF4-FFF2-40B4-BE49-F238E27FC236}">
                <a16:creationId xmlns:a16="http://schemas.microsoft.com/office/drawing/2014/main" id="{09CAE8AF-7AD3-D838-7D46-C04E162F5743}"/>
              </a:ext>
            </a:extLst>
          </p:cNvPr>
          <p:cNvSpPr/>
          <p:nvPr/>
        </p:nvSpPr>
        <p:spPr>
          <a:xfrm>
            <a:off x="580729" y="52927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tr-T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69C6B124-25B9-CF88-1BE1-D0C80A3FC0A0}"/>
              </a:ext>
            </a:extLst>
          </p:cNvPr>
          <p:cNvSpPr/>
          <p:nvPr/>
        </p:nvSpPr>
        <p:spPr>
          <a:xfrm>
            <a:off x="580729" y="366483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tr-T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1808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C25BCFD5-A0F1-A8F6-3919-0E02B13858A0}"/>
              </a:ext>
            </a:extLst>
          </p:cNvPr>
          <p:cNvSpPr txBox="1"/>
          <p:nvPr/>
        </p:nvSpPr>
        <p:spPr>
          <a:xfrm>
            <a:off x="1958632" y="620685"/>
            <a:ext cx="82747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Arial Black" panose="020B0A04020102020204" pitchFamily="34" charset="0"/>
              </a:rPr>
              <a:t>Null Hypothesis (H0): </a:t>
            </a:r>
            <a:endParaRPr lang="tr-TR" sz="18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endParaRPr lang="tr-TR" dirty="0">
              <a:solidFill>
                <a:schemeClr val="accent2"/>
              </a:solidFill>
              <a:latin typeface="Arial Black" panose="020B0A04020102020204" pitchFamily="34" charset="0"/>
            </a:endParaRPr>
          </a:p>
          <a:p>
            <a:pPr algn="just"/>
            <a:r>
              <a:rPr lang="en-US" sz="1800" dirty="0">
                <a:solidFill>
                  <a:schemeClr val="accent2"/>
                </a:solidFill>
                <a:latin typeface="Arial Black" panose="020B0A04020102020204" pitchFamily="34" charset="0"/>
              </a:rPr>
              <a:t>There is no significant difference in the likelihood of subscribing to the term deposit between customers with different job categories.</a:t>
            </a:r>
            <a:endParaRPr lang="en-GB" sz="1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6F2D125-257F-76AF-83AA-17306F0D0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77" y="2272964"/>
            <a:ext cx="11682845" cy="1050744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41D35A54-1D2E-285C-AD4F-24CA95A80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77" y="3800683"/>
            <a:ext cx="11834113" cy="227978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612222F8-FE32-A000-D17C-35E4A24CB028}"/>
              </a:ext>
            </a:extLst>
          </p:cNvPr>
          <p:cNvSpPr/>
          <p:nvPr/>
        </p:nvSpPr>
        <p:spPr>
          <a:xfrm>
            <a:off x="591120" y="80049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tr-T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4242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E365D9A8-AE72-7B07-FCBF-61952AD988AA}"/>
              </a:ext>
            </a:extLst>
          </p:cNvPr>
          <p:cNvSpPr txBox="1"/>
          <p:nvPr/>
        </p:nvSpPr>
        <p:spPr>
          <a:xfrm>
            <a:off x="3201198" y="2306274"/>
            <a:ext cx="602592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4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Recommendations</a:t>
            </a:r>
            <a:endParaRPr lang="en-GB" sz="4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331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4B3E7A9F-CF68-D2A4-706C-502ABA8DCFDB}"/>
              </a:ext>
            </a:extLst>
          </p:cNvPr>
          <p:cNvSpPr txBox="1"/>
          <p:nvPr/>
        </p:nvSpPr>
        <p:spPr>
          <a:xfrm>
            <a:off x="301335" y="145472"/>
            <a:ext cx="11242963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Customers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whose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ages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are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around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25 – 40 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can be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chosen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to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introduce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campaigns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as they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make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up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the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big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portion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of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subscribers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tr-TR" sz="2400" dirty="0">
              <a:solidFill>
                <a:schemeClr val="accent2"/>
              </a:solidFill>
              <a:latin typeface="Arial Black" panose="020B0A040201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Customers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who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are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over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60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year-old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can be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ignored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as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their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potentials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for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subscribing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is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relatively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less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than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teenagers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tr-TR" sz="2400" dirty="0">
              <a:solidFill>
                <a:schemeClr val="accent2"/>
              </a:solidFill>
              <a:latin typeface="Arial Black" panose="020B0A040201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Customer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with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a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balance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between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around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‘-2000 €’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and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‘8000 €’ 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can be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focused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as they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make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up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the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big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portion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of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subscribers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.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Especially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,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those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customers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who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are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in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minus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balance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level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can be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taken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as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priority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tr-TR" sz="2400" dirty="0">
              <a:solidFill>
                <a:schemeClr val="accent2"/>
              </a:solidFill>
              <a:latin typeface="Arial Black" panose="020B0A040201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Customers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with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no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housing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loan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are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more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likely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to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subscribe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as they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make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up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the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big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portion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of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subscribers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tr-TR" sz="2400" dirty="0">
              <a:solidFill>
                <a:schemeClr val="accent2"/>
              </a:solidFill>
              <a:latin typeface="Arial Black" panose="020B0A040201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Customers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with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‘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secondary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’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education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level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can be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focus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point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as they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generally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show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more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tendency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for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subscribing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the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products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tr-TR" sz="24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46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>
            <a:extLst>
              <a:ext uri="{FF2B5EF4-FFF2-40B4-BE49-F238E27FC236}">
                <a16:creationId xmlns:a16="http://schemas.microsoft.com/office/drawing/2014/main" id="{DA250566-0457-EAF8-21FF-311CE89B24C9}"/>
              </a:ext>
            </a:extLst>
          </p:cNvPr>
          <p:cNvSpPr txBox="1"/>
          <p:nvPr/>
        </p:nvSpPr>
        <p:spPr>
          <a:xfrm>
            <a:off x="384462" y="405245"/>
            <a:ext cx="11242963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There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is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no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single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customer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who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have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subscribed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the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term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deposit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product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without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at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least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1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contact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from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the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bank. 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All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the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customers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must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have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been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called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at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least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for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once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tr-TR" sz="2400" dirty="0">
              <a:solidFill>
                <a:schemeClr val="accent2"/>
              </a:solidFill>
              <a:latin typeface="Arial Black" panose="020B0A040201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As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the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number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of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contact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increase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per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customer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,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customers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become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less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likely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to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subscribe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the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product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as they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feel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pressure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from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bank.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After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around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5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contacts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for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the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same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customer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,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subscription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number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decreases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significantly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.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Such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cases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should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be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avoided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to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increase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the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subscription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chance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tr-TR" sz="2400" dirty="0">
              <a:solidFill>
                <a:schemeClr val="accent2"/>
              </a:solidFill>
              <a:latin typeface="Arial Black" panose="020B0A040201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Customers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mostly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prefer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to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be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contacted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as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cellular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rather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than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other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methods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tr-TR" sz="2400" dirty="0">
              <a:solidFill>
                <a:schemeClr val="accent2"/>
              </a:solidFill>
              <a:latin typeface="Arial Black" panose="020B0A040201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Divorced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people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are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quite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less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likely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to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subscribe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compared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to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the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married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people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. 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Financial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comfort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of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married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people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can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lead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to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a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successfull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subscription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for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bank.</a:t>
            </a:r>
          </a:p>
        </p:txBody>
      </p:sp>
    </p:spTree>
    <p:extLst>
      <p:ext uri="{BB962C8B-B14F-4D97-AF65-F5344CB8AC3E}">
        <p14:creationId xmlns:p14="http://schemas.microsoft.com/office/powerpoint/2010/main" val="357284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7C70B5E0-5AE9-1D9B-8244-60A3450880EA}"/>
              </a:ext>
            </a:extLst>
          </p:cNvPr>
          <p:cNvSpPr txBox="1"/>
          <p:nvPr/>
        </p:nvSpPr>
        <p:spPr>
          <a:xfrm>
            <a:off x="384462" y="405245"/>
            <a:ext cx="11242963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Customers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with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the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jobs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‘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management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,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technician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and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blue-collar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’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should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be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first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considered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as they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subscribed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in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the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previously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campaign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tr-TR" sz="2400" dirty="0">
              <a:solidFill>
                <a:schemeClr val="accent2"/>
              </a:solidFill>
              <a:latin typeface="Arial Black" panose="020B0A040201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Customers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whose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outcomes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for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the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previous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campaign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is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subscribed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should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be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contacted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first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tr-TR" sz="2400" dirty="0">
              <a:solidFill>
                <a:schemeClr val="accent2"/>
              </a:solidFill>
              <a:latin typeface="Arial Black" panose="020B0A040201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Customer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with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no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default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credit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should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be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considered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first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and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customers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already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with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a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default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credit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can be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ignored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as they 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almost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%100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neglect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the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subscriptions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tr-TR" sz="2400" dirty="0">
              <a:solidFill>
                <a:schemeClr val="accent2"/>
              </a:solidFill>
              <a:latin typeface="Arial Black" panose="020B0A040201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Customer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should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be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contacted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during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the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summer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and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spring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seasons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as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number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of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subscriptions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always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increase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in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these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seasons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tr-TR" sz="2400" dirty="0">
              <a:solidFill>
                <a:schemeClr val="accent2"/>
              </a:solidFill>
              <a:latin typeface="Arial Black" panose="020B0A040201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Good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luck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… 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</a:t>
            </a:r>
            <a:endParaRPr lang="tr-TR" sz="24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118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EA775CA1-9C85-6638-D4B9-13E07CBA3041}"/>
              </a:ext>
            </a:extLst>
          </p:cNvPr>
          <p:cNvSpPr txBox="1"/>
          <p:nvPr/>
        </p:nvSpPr>
        <p:spPr>
          <a:xfrm>
            <a:off x="1423556" y="2306274"/>
            <a:ext cx="891539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4400" dirty="0">
                <a:solidFill>
                  <a:schemeClr val="accent2"/>
                </a:solidFill>
                <a:latin typeface="Arial Black" panose="020B0A04020102020204" pitchFamily="34" charset="0"/>
              </a:rPr>
              <a:t>Model </a:t>
            </a:r>
            <a:r>
              <a:rPr lang="tr-TR" sz="4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Approach</a:t>
            </a:r>
            <a:r>
              <a:rPr lang="tr-TR" sz="4400" dirty="0">
                <a:solidFill>
                  <a:schemeClr val="accent2"/>
                </a:solidFill>
                <a:latin typeface="Arial Black" panose="020B0A04020102020204" pitchFamily="34" charset="0"/>
              </a:rPr>
              <a:t> (Technical)</a:t>
            </a:r>
            <a:endParaRPr lang="en-GB" sz="44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78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90F1E-D0F9-44CF-AB5A-1A1E35043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  <a:latin typeface="Arial Black" panose="020B0A04020102020204" pitchFamily="34" charset="0"/>
              </a:rPr>
              <a:t>Description: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EF6419-78F0-48E7-875D-7877A985148C}"/>
              </a:ext>
            </a:extLst>
          </p:cNvPr>
          <p:cNvSpPr txBox="1"/>
          <p:nvPr/>
        </p:nvSpPr>
        <p:spPr>
          <a:xfrm>
            <a:off x="942584" y="1804833"/>
            <a:ext cx="101805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600" b="1" dirty="0">
                <a:latin typeface="Arial Black" panose="020B0A04020102020204" pitchFamily="34" charset="0"/>
              </a:rPr>
              <a:t>ABC Bank wants to sell it's term deposit product to customers and before launching the product they want to develop a model which help them in understanding whether a particular customer will buy their product or not (based on customer's past interaction with bank or other Financial Institution).</a:t>
            </a:r>
            <a:endParaRPr lang="tr-TR" sz="1600" b="1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600" b="1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D44B9-D714-4675-9267-B0C0772F3A85}"/>
              </a:ext>
            </a:extLst>
          </p:cNvPr>
          <p:cNvSpPr txBox="1"/>
          <p:nvPr/>
        </p:nvSpPr>
        <p:spPr>
          <a:xfrm>
            <a:off x="942584" y="3128272"/>
            <a:ext cx="10180528" cy="323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spcBef>
                <a:spcPts val="500"/>
              </a:spcBef>
              <a:spcAft>
                <a:spcPts val="500"/>
              </a:spcAft>
            </a:pPr>
            <a:r>
              <a:rPr lang="en-US" sz="1600" b="1" dirty="0">
                <a:latin typeface="Arial Black" panose="020B0A04020102020204" pitchFamily="34" charset="0"/>
              </a:rPr>
              <a:t>Bank wants to use ML model to shortlist customer whose chances of buying the product is more so that their marketing channel (tele marketing, SMS/email marketing </a:t>
            </a:r>
            <a:r>
              <a:rPr lang="en-US" sz="1600" b="1" dirty="0" err="1">
                <a:latin typeface="Arial Black" panose="020B0A04020102020204" pitchFamily="34" charset="0"/>
              </a:rPr>
              <a:t>etc</a:t>
            </a:r>
            <a:r>
              <a:rPr lang="en-US" sz="1600" b="1" dirty="0">
                <a:latin typeface="Arial Black" panose="020B0A04020102020204" pitchFamily="34" charset="0"/>
              </a:rPr>
              <a:t>)  can focus only to those customers whose chances of buying the product is more.</a:t>
            </a:r>
            <a:endParaRPr lang="tr-TR" sz="1600" b="1" dirty="0">
              <a:latin typeface="Arial Black" panose="020B0A04020102020204" pitchFamily="34" charset="0"/>
            </a:endParaRPr>
          </a:p>
          <a:p>
            <a:pPr indent="457200" algn="just">
              <a:spcBef>
                <a:spcPts val="500"/>
              </a:spcBef>
              <a:spcAft>
                <a:spcPts val="500"/>
              </a:spcAft>
            </a:pPr>
            <a:r>
              <a:rPr lang="en-US" sz="1600" b="1" dirty="0">
                <a:latin typeface="Arial Black" panose="020B0A04020102020204" pitchFamily="34" charset="0"/>
              </a:rPr>
              <a:t>This will save resource and their time ( which is directly involved in the cost( resource billing)).</a:t>
            </a:r>
            <a:endParaRPr lang="tr-TR" sz="1600" b="1" dirty="0">
              <a:latin typeface="Arial Black" panose="020B0A04020102020204" pitchFamily="34" charset="0"/>
            </a:endParaRPr>
          </a:p>
          <a:p>
            <a:endParaRPr lang="en-GB" sz="1600" b="1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b="1" dirty="0">
                <a:latin typeface="Arial Black" panose="020B0A04020102020204" pitchFamily="34" charset="0"/>
              </a:rPr>
              <a:t>The Analysis include :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GB" sz="1600" b="1" dirty="0">
                <a:latin typeface="Arial Black" panose="020B0A04020102020204" pitchFamily="34" charset="0"/>
              </a:rPr>
              <a:t>Data Understanding, 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GB" sz="1600" b="1" dirty="0">
                <a:latin typeface="Arial Black" panose="020B0A04020102020204" pitchFamily="34" charset="0"/>
              </a:rPr>
              <a:t>Data Visualization, 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GB" sz="1600" b="1" dirty="0">
                <a:latin typeface="Arial Black" panose="020B0A04020102020204" pitchFamily="34" charset="0"/>
              </a:rPr>
              <a:t>Creating multiple hypothesis, 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tr-TR" sz="1600" b="1" dirty="0" err="1">
                <a:latin typeface="Arial Black" panose="020B0A04020102020204" pitchFamily="34" charset="0"/>
              </a:rPr>
              <a:t>Proposing</a:t>
            </a:r>
            <a:r>
              <a:rPr lang="tr-TR" sz="1600" b="1" dirty="0">
                <a:latin typeface="Arial Black" panose="020B0A04020102020204" pitchFamily="34" charset="0"/>
              </a:rPr>
              <a:t> </a:t>
            </a:r>
            <a:r>
              <a:rPr lang="tr-TR" sz="1600" b="1" dirty="0" err="1">
                <a:latin typeface="Arial Black" panose="020B0A04020102020204" pitchFamily="34" charset="0"/>
              </a:rPr>
              <a:t>the</a:t>
            </a:r>
            <a:r>
              <a:rPr lang="tr-TR" sz="1600" b="1" dirty="0">
                <a:latin typeface="Arial Black" panose="020B0A04020102020204" pitchFamily="34" charset="0"/>
              </a:rPr>
              <a:t> </a:t>
            </a:r>
            <a:r>
              <a:rPr lang="tr-TR" sz="1600" b="1" dirty="0" err="1">
                <a:latin typeface="Arial Black" panose="020B0A04020102020204" pitchFamily="34" charset="0"/>
              </a:rPr>
              <a:t>approaches</a:t>
            </a:r>
            <a:r>
              <a:rPr lang="tr-TR" sz="1600" b="1" dirty="0">
                <a:latin typeface="Arial Black" panose="020B0A04020102020204" pitchFamily="34" charset="0"/>
              </a:rPr>
              <a:t> </a:t>
            </a:r>
            <a:r>
              <a:rPr lang="tr-TR" sz="1600" b="1" dirty="0" err="1">
                <a:latin typeface="Arial Black" panose="020B0A04020102020204" pitchFamily="34" charset="0"/>
              </a:rPr>
              <a:t>for</a:t>
            </a:r>
            <a:r>
              <a:rPr lang="tr-TR" sz="1600" b="1" dirty="0">
                <a:latin typeface="Arial Black" panose="020B0A04020102020204" pitchFamily="34" charset="0"/>
              </a:rPr>
              <a:t> </a:t>
            </a:r>
            <a:r>
              <a:rPr lang="tr-TR" sz="1600" b="1" dirty="0" err="1">
                <a:latin typeface="Arial Black" panose="020B0A04020102020204" pitchFamily="34" charset="0"/>
              </a:rPr>
              <a:t>finding</a:t>
            </a:r>
            <a:r>
              <a:rPr lang="tr-TR" sz="1600" b="1" dirty="0">
                <a:latin typeface="Arial Black" panose="020B0A04020102020204" pitchFamily="34" charset="0"/>
              </a:rPr>
              <a:t> </a:t>
            </a:r>
            <a:r>
              <a:rPr lang="tr-TR" sz="1600" b="1" dirty="0" err="1">
                <a:latin typeface="Arial Black" panose="020B0A04020102020204" pitchFamily="34" charset="0"/>
              </a:rPr>
              <a:t>the</a:t>
            </a:r>
            <a:r>
              <a:rPr lang="tr-TR" sz="1600" b="1" dirty="0">
                <a:latin typeface="Arial Black" panose="020B0A04020102020204" pitchFamily="34" charset="0"/>
              </a:rPr>
              <a:t> </a:t>
            </a:r>
            <a:r>
              <a:rPr lang="tr-TR" sz="1600" b="1" dirty="0" err="1">
                <a:latin typeface="Arial Black" panose="020B0A04020102020204" pitchFamily="34" charset="0"/>
              </a:rPr>
              <a:t>best</a:t>
            </a:r>
            <a:r>
              <a:rPr lang="tr-TR" sz="1600" b="1" dirty="0">
                <a:latin typeface="Arial Black" panose="020B0A04020102020204" pitchFamily="34" charset="0"/>
              </a:rPr>
              <a:t> </a:t>
            </a:r>
            <a:r>
              <a:rPr lang="tr-TR" sz="1600" b="1" dirty="0" err="1">
                <a:latin typeface="Arial Black" panose="020B0A04020102020204" pitchFamily="34" charset="0"/>
              </a:rPr>
              <a:t>fid</a:t>
            </a:r>
            <a:r>
              <a:rPr lang="tr-TR" sz="1600" b="1" dirty="0">
                <a:latin typeface="Arial Black" panose="020B0A04020102020204" pitchFamily="34" charset="0"/>
              </a:rPr>
              <a:t> model </a:t>
            </a:r>
            <a:r>
              <a:rPr lang="en-GB" sz="1600" b="1" dirty="0">
                <a:latin typeface="Arial Black" panose="020B0A04020102020204" pitchFamily="34" charset="0"/>
              </a:rPr>
              <a:t>based on Accuracy</a:t>
            </a:r>
            <a:r>
              <a:rPr lang="tr-TR" sz="1600" b="1" dirty="0">
                <a:latin typeface="Arial Black" panose="020B0A04020102020204" pitchFamily="34" charset="0"/>
              </a:rPr>
              <a:t>, Precision </a:t>
            </a:r>
            <a:r>
              <a:rPr lang="tr-TR" sz="1600" b="1" dirty="0" err="1">
                <a:latin typeface="Arial Black" panose="020B0A04020102020204" pitchFamily="34" charset="0"/>
              </a:rPr>
              <a:t>and</a:t>
            </a:r>
            <a:r>
              <a:rPr lang="tr-TR" sz="1600" b="1" dirty="0">
                <a:latin typeface="Arial Black" panose="020B0A04020102020204" pitchFamily="34" charset="0"/>
              </a:rPr>
              <a:t> F1-Score.</a:t>
            </a:r>
            <a:endParaRPr lang="en-GB" sz="1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570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D7A10B81-0C4F-8332-BE93-447DB7B03ECA}"/>
              </a:ext>
            </a:extLst>
          </p:cNvPr>
          <p:cNvSpPr txBox="1"/>
          <p:nvPr/>
        </p:nvSpPr>
        <p:spPr>
          <a:xfrm>
            <a:off x="531668" y="135248"/>
            <a:ext cx="1138670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b="1" dirty="0" err="1">
                <a:solidFill>
                  <a:srgbClr val="FF0000"/>
                </a:solidFill>
                <a:latin typeface="Arial Black" panose="020B0A04020102020204" pitchFamily="34" charset="0"/>
              </a:rPr>
              <a:t>Feature</a:t>
            </a:r>
            <a:r>
              <a:rPr lang="tr-T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b="1" dirty="0" err="1">
                <a:solidFill>
                  <a:srgbClr val="FF0000"/>
                </a:solidFill>
                <a:latin typeface="Arial Black" panose="020B0A04020102020204" pitchFamily="34" charset="0"/>
              </a:rPr>
              <a:t>Extraction</a:t>
            </a:r>
            <a:r>
              <a:rPr lang="tr-T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 - </a:t>
            </a:r>
            <a:r>
              <a:rPr lang="tr-TR" sz="2400" b="1" dirty="0" err="1">
                <a:solidFill>
                  <a:srgbClr val="FF0000"/>
                </a:solidFill>
                <a:latin typeface="Arial Black" panose="020B0A04020102020204" pitchFamily="34" charset="0"/>
              </a:rPr>
              <a:t>Preprocessing</a:t>
            </a:r>
            <a:endParaRPr lang="tr-TR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tr-TR" sz="2400" dirty="0">
              <a:solidFill>
                <a:schemeClr val="accent2"/>
              </a:solidFill>
              <a:latin typeface="Arial Black" panose="020B0A04020102020204" pitchFamily="34" charset="0"/>
            </a:endParaRPr>
          </a:p>
          <a:p>
            <a:pPr lvl="1" algn="just"/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As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there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are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no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missing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values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,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only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outliers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were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 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handled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with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‘4’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different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techniques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:</a:t>
            </a:r>
          </a:p>
          <a:p>
            <a:pPr lvl="2" algn="just"/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• 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IQR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(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Interquartile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Range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),</a:t>
            </a:r>
          </a:p>
          <a:p>
            <a:pPr lvl="2" algn="just"/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•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Winsorization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,</a:t>
            </a:r>
          </a:p>
          <a:p>
            <a:pPr lvl="2" algn="just"/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•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StandardScaling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( Z-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Score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),</a:t>
            </a:r>
          </a:p>
          <a:p>
            <a:pPr lvl="2" algn="just"/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•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MinMax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Scaling</a:t>
            </a:r>
            <a:endParaRPr lang="tr-TR" sz="24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lvl="2" algn="just"/>
            <a:endParaRPr lang="tr-TR" sz="2400" dirty="0">
              <a:solidFill>
                <a:schemeClr val="accent2"/>
              </a:solidFill>
              <a:latin typeface="Arial Black" panose="020B0A04020102020204" pitchFamily="34" charset="0"/>
            </a:endParaRPr>
          </a:p>
          <a:p>
            <a:pPr lvl="1" algn="just"/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’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Unknown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’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values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in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categorical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features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are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left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untouched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as they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contribute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to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a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big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portion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of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the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output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feature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.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endParaRPr lang="tr-TR" sz="24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0B60C31A-D6B3-621C-40E4-A5A1F1E470A7}"/>
              </a:ext>
            </a:extLst>
          </p:cNvPr>
          <p:cNvSpPr txBox="1"/>
          <p:nvPr/>
        </p:nvSpPr>
        <p:spPr>
          <a:xfrm>
            <a:off x="447675" y="4365010"/>
            <a:ext cx="112966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‘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pdays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’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and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‘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previous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’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features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were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removed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as they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make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no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contribution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to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the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output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of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dataset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in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any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way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tr-TR" sz="2400" dirty="0">
              <a:solidFill>
                <a:schemeClr val="accent2"/>
              </a:solidFill>
              <a:latin typeface="Arial Black" panose="020B0A040201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‘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Duration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’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feature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has a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strong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correlation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with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subscription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status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.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So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, 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2 model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for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each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algorithm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will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be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created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one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having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the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duration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feature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and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other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one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not.</a:t>
            </a:r>
          </a:p>
        </p:txBody>
      </p:sp>
    </p:spTree>
    <p:extLst>
      <p:ext uri="{BB962C8B-B14F-4D97-AF65-F5344CB8AC3E}">
        <p14:creationId xmlns:p14="http://schemas.microsoft.com/office/powerpoint/2010/main" val="31922210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24A0BC9A-ABE1-EF1C-1D84-BDFE44F100BA}"/>
              </a:ext>
            </a:extLst>
          </p:cNvPr>
          <p:cNvSpPr txBox="1"/>
          <p:nvPr/>
        </p:nvSpPr>
        <p:spPr>
          <a:xfrm>
            <a:off x="531668" y="135248"/>
            <a:ext cx="11386705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Imbalanced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Output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Problem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tr-TR" sz="2400" dirty="0">
              <a:solidFill>
                <a:schemeClr val="accent2"/>
              </a:solidFill>
              <a:latin typeface="Arial Black" panose="020B0A0402010202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89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%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of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target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feature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is 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‘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yes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’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while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the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11 %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is 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‘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no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’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endParaRPr lang="tr-TR" sz="2400" dirty="0"/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To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handle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this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imbalanced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status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:</a:t>
            </a:r>
          </a:p>
          <a:p>
            <a:pPr lvl="2" algn="just"/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chemeClr val="accent2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 -  </a:t>
            </a:r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Sampling</a:t>
            </a:r>
          </a:p>
          <a:p>
            <a:pPr lvl="2" algn="just"/>
            <a:r>
              <a:rPr lang="en-US" sz="2400" dirty="0">
                <a:solidFill>
                  <a:schemeClr val="accent2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        • </a:t>
            </a:r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Under sampling: </a:t>
            </a:r>
            <a:r>
              <a:rPr lang="en-US" sz="2400" dirty="0">
                <a:solidFill>
                  <a:schemeClr val="accent2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Randomly reduces number of features in the majority class to acquire balance between classes.</a:t>
            </a:r>
          </a:p>
          <a:p>
            <a:pPr lvl="2" algn="just"/>
            <a:r>
              <a:rPr lang="en-US" sz="2400" dirty="0">
                <a:solidFill>
                  <a:schemeClr val="accent2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~ prevents model from being biased towards majority class.</a:t>
            </a:r>
          </a:p>
          <a:p>
            <a:pPr lvl="2" algn="just"/>
            <a:r>
              <a:rPr lang="en-US" sz="2400" dirty="0">
                <a:solidFill>
                  <a:schemeClr val="accent2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        </a:t>
            </a:r>
            <a:endParaRPr lang="tr-TR" sz="2400" dirty="0">
              <a:solidFill>
                <a:schemeClr val="accent2"/>
              </a:solidFill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lvl="2" algn="just"/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•</a:t>
            </a:r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Over sampling: </a:t>
            </a:r>
            <a:r>
              <a:rPr lang="en-US" sz="2400" dirty="0">
                <a:solidFill>
                  <a:schemeClr val="accent2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Increases number of instances in minority class by duplicating or generating new instances.</a:t>
            </a:r>
          </a:p>
          <a:p>
            <a:pPr lvl="2" algn="just"/>
            <a:r>
              <a:rPr lang="en-US" sz="2400" dirty="0">
                <a:solidFill>
                  <a:schemeClr val="accent2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 ~ provides more data to learn for minority class</a:t>
            </a:r>
          </a:p>
          <a:p>
            <a:pPr lvl="2" algn="just"/>
            <a:r>
              <a:rPr lang="en-US" sz="2400" dirty="0">
                <a:solidFill>
                  <a:schemeClr val="accent2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            </a:t>
            </a:r>
          </a:p>
          <a:p>
            <a:pPr lvl="2" algn="just"/>
            <a:r>
              <a:rPr lang="en-US" sz="2400" dirty="0">
                <a:solidFill>
                  <a:schemeClr val="accent2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 -  </a:t>
            </a:r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Class Weights</a:t>
            </a:r>
          </a:p>
          <a:p>
            <a:pPr lvl="2" algn="just"/>
            <a:r>
              <a:rPr lang="en-US" sz="2400" dirty="0">
                <a:solidFill>
                  <a:schemeClr val="accent2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        During the object creation from ML libraries, weights can be assigned according to the distribution of classes to</a:t>
            </a:r>
          </a:p>
          <a:p>
            <a:pPr lvl="2" algn="just"/>
            <a:r>
              <a:rPr lang="en-US" sz="2400" dirty="0">
                <a:solidFill>
                  <a:schemeClr val="accent2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acquire balance between classes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. ( 8-9: ‘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yes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’ , 1-2: ‘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no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’)</a:t>
            </a:r>
            <a:endParaRPr lang="tr-TR" sz="24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1738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9F8556F4-450E-8054-A5BD-4740FFFCEB32}"/>
              </a:ext>
            </a:extLst>
          </p:cNvPr>
          <p:cNvSpPr txBox="1"/>
          <p:nvPr/>
        </p:nvSpPr>
        <p:spPr>
          <a:xfrm>
            <a:off x="290945" y="128029"/>
            <a:ext cx="11689773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sz="2200" dirty="0"/>
              <a:t> - </a:t>
            </a:r>
            <a:r>
              <a:rPr lang="tr-TR" sz="2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Different</a:t>
            </a:r>
            <a:r>
              <a:rPr lang="tr-TR" sz="22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Models</a:t>
            </a:r>
            <a:endParaRPr lang="tr-TR" sz="2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just"/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        </a:t>
            </a:r>
            <a:r>
              <a:rPr lang="tr-TR" sz="2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Some</a:t>
            </a:r>
            <a:r>
              <a:rPr lang="tr-TR" sz="2200" dirty="0">
                <a:solidFill>
                  <a:srgbClr val="FF0000"/>
                </a:solidFill>
                <a:latin typeface="Arial Black" panose="020B0A04020102020204" pitchFamily="34" charset="0"/>
              </a:rPr>
              <a:t> Machine </a:t>
            </a:r>
            <a:r>
              <a:rPr lang="tr-TR" sz="2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learning</a:t>
            </a:r>
            <a:r>
              <a:rPr lang="tr-TR" sz="22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models</a:t>
            </a:r>
            <a:r>
              <a:rPr lang="tr-TR" sz="22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such</a:t>
            </a:r>
            <a:r>
              <a:rPr lang="tr-TR" sz="2200" dirty="0">
                <a:solidFill>
                  <a:srgbClr val="FF0000"/>
                </a:solidFill>
                <a:latin typeface="Arial Black" panose="020B0A04020102020204" pitchFamily="34" charset="0"/>
              </a:rPr>
              <a:t> as:</a:t>
            </a:r>
          </a:p>
          <a:p>
            <a:pPr algn="just"/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            • </a:t>
            </a:r>
            <a:r>
              <a:rPr lang="tr-TR" sz="2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Gradient</a:t>
            </a:r>
            <a:r>
              <a:rPr lang="tr-TR" sz="22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boosting</a:t>
            </a:r>
            <a:r>
              <a:rPr lang="tr-TR" sz="22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algorithms</a:t>
            </a:r>
            <a:r>
              <a:rPr lang="tr-TR" sz="22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(</a:t>
            </a:r>
            <a:r>
              <a:rPr lang="tr-TR" sz="22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e.g</a:t>
            </a:r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: </a:t>
            </a:r>
            <a:r>
              <a:rPr lang="tr-TR" sz="22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XGBoost</a:t>
            </a:r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, </a:t>
            </a:r>
            <a:r>
              <a:rPr lang="tr-TR" sz="22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LightGBM</a:t>
            </a:r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..</a:t>
            </a:r>
            <a:r>
              <a:rPr lang="tr-TR" sz="22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etc</a:t>
            </a:r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)</a:t>
            </a:r>
          </a:p>
          <a:p>
            <a:pPr algn="just"/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            • </a:t>
            </a:r>
            <a:r>
              <a:rPr lang="tr-TR" sz="2200" dirty="0">
                <a:solidFill>
                  <a:srgbClr val="FF0000"/>
                </a:solidFill>
                <a:latin typeface="Arial Black" panose="020B0A04020102020204" pitchFamily="34" charset="0"/>
              </a:rPr>
              <a:t>SVM</a:t>
            </a:r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,</a:t>
            </a:r>
          </a:p>
          <a:p>
            <a:pPr algn="just"/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            • </a:t>
            </a:r>
            <a:r>
              <a:rPr lang="tr-TR" sz="2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Neural</a:t>
            </a:r>
            <a:r>
              <a:rPr lang="tr-TR" sz="22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networks</a:t>
            </a:r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,</a:t>
            </a:r>
          </a:p>
          <a:p>
            <a:pPr algn="just"/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            • </a:t>
            </a:r>
            <a:r>
              <a:rPr lang="tr-TR" sz="2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Naive</a:t>
            </a:r>
            <a:r>
              <a:rPr lang="tr-TR" sz="22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Bayes</a:t>
            </a:r>
            <a:endParaRPr lang="tr-TR" sz="2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just"/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            • </a:t>
            </a:r>
            <a:r>
              <a:rPr lang="tr-TR" sz="2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Decisiton</a:t>
            </a:r>
            <a:r>
              <a:rPr lang="tr-TR" sz="22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Trees</a:t>
            </a:r>
            <a:endParaRPr lang="tr-TR" sz="2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just"/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            • </a:t>
            </a:r>
            <a:r>
              <a:rPr lang="tr-TR" sz="2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Ensemble</a:t>
            </a:r>
            <a:r>
              <a:rPr lang="tr-TR" sz="22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methods</a:t>
            </a:r>
            <a:r>
              <a:rPr lang="tr-TR" sz="22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(</a:t>
            </a:r>
            <a:r>
              <a:rPr lang="tr-TR" sz="22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e.g</a:t>
            </a:r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: </a:t>
            </a:r>
            <a:r>
              <a:rPr lang="tr-TR" sz="2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random</a:t>
            </a:r>
            <a:r>
              <a:rPr lang="tr-TR" sz="22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forest</a:t>
            </a:r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)</a:t>
            </a:r>
          </a:p>
          <a:p>
            <a:pPr algn="just"/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        </a:t>
            </a:r>
            <a:r>
              <a:rPr lang="tr-TR" sz="22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are</a:t>
            </a:r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2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relatively</a:t>
            </a:r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2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less</a:t>
            </a:r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2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influenced</a:t>
            </a:r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2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by</a:t>
            </a:r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2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unbalanced</a:t>
            </a:r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2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classes</a:t>
            </a:r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. </a:t>
            </a:r>
          </a:p>
          <a:p>
            <a:pPr algn="just"/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        </a:t>
            </a:r>
          </a:p>
          <a:p>
            <a:pPr algn="just"/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    - </a:t>
            </a:r>
            <a:r>
              <a:rPr lang="tr-TR" sz="2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Different</a:t>
            </a:r>
            <a:r>
              <a:rPr lang="tr-TR" sz="22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evaluation</a:t>
            </a:r>
            <a:r>
              <a:rPr lang="tr-TR" sz="22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metrics</a:t>
            </a:r>
            <a:endParaRPr lang="tr-TR" sz="2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just"/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        • Using </a:t>
            </a:r>
            <a:r>
              <a:rPr lang="tr-TR" sz="22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different</a:t>
            </a:r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2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evaluation</a:t>
            </a:r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2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metrics</a:t>
            </a:r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2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to</a:t>
            </a:r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2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evaluate</a:t>
            </a:r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2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the</a:t>
            </a:r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2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performance</a:t>
            </a:r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 of </a:t>
            </a:r>
            <a:r>
              <a:rPr lang="tr-TR" sz="22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the</a:t>
            </a:r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2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models</a:t>
            </a:r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2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from</a:t>
            </a:r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2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different</a:t>
            </a:r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2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perspectives</a:t>
            </a:r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2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will</a:t>
            </a:r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2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give</a:t>
            </a:r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 us a </a:t>
            </a:r>
            <a:r>
              <a:rPr lang="tr-TR" sz="22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better</a:t>
            </a:r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 idea </a:t>
            </a:r>
            <a:r>
              <a:rPr lang="tr-TR" sz="22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about</a:t>
            </a:r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2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specific</a:t>
            </a:r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2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characteristics</a:t>
            </a:r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 of data.</a:t>
            </a:r>
          </a:p>
          <a:p>
            <a:pPr algn="just"/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    </a:t>
            </a:r>
          </a:p>
          <a:p>
            <a:pPr algn="just"/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    - </a:t>
            </a:r>
            <a:r>
              <a:rPr lang="tr-TR" sz="2200" dirty="0">
                <a:solidFill>
                  <a:srgbClr val="FF0000"/>
                </a:solidFill>
                <a:latin typeface="Arial Black" panose="020B0A04020102020204" pitchFamily="34" charset="0"/>
              </a:rPr>
              <a:t>Cross </a:t>
            </a:r>
            <a:r>
              <a:rPr lang="tr-TR" sz="2200" dirty="0" err="1">
                <a:solidFill>
                  <a:srgbClr val="FF0000"/>
                </a:solidFill>
                <a:latin typeface="Arial Black" panose="020B0A04020102020204" pitchFamily="34" charset="0"/>
              </a:rPr>
              <a:t>validation</a:t>
            </a:r>
            <a:endParaRPr lang="tr-TR" sz="22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just"/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        • CV </a:t>
            </a:r>
            <a:r>
              <a:rPr lang="tr-TR" sz="22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helps</a:t>
            </a:r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 us </a:t>
            </a:r>
            <a:r>
              <a:rPr lang="tr-TR" sz="22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to</a:t>
            </a:r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2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asses</a:t>
            </a:r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 how </a:t>
            </a:r>
            <a:r>
              <a:rPr lang="tr-TR" sz="22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well</a:t>
            </a:r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2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the</a:t>
            </a:r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 model </a:t>
            </a:r>
            <a:r>
              <a:rPr lang="tr-TR" sz="22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will</a:t>
            </a:r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2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generalize</a:t>
            </a:r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2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to</a:t>
            </a:r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2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new</a:t>
            </a:r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, </a:t>
            </a:r>
            <a:r>
              <a:rPr lang="tr-TR" sz="22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unseen</a:t>
            </a:r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 data. </a:t>
            </a:r>
            <a:r>
              <a:rPr lang="tr-TR" sz="22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It</a:t>
            </a:r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 can be a </a:t>
            </a:r>
            <a:r>
              <a:rPr lang="tr-TR" sz="22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useful</a:t>
            </a:r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2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way</a:t>
            </a:r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2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to</a:t>
            </a:r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2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see</a:t>
            </a:r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2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if</a:t>
            </a:r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2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the</a:t>
            </a:r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2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overfitting</a:t>
            </a:r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2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and</a:t>
            </a:r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2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class</a:t>
            </a:r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2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unbalance</a:t>
            </a:r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 problem is </a:t>
            </a:r>
            <a:r>
              <a:rPr lang="tr-TR" sz="22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resolved</a:t>
            </a:r>
            <a:r>
              <a:rPr lang="tr-TR" sz="2200" dirty="0">
                <a:solidFill>
                  <a:schemeClr val="accent2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57943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BD7D4186-EED2-98C8-9B9C-6AA722D69A36}"/>
              </a:ext>
            </a:extLst>
          </p:cNvPr>
          <p:cNvSpPr txBox="1"/>
          <p:nvPr/>
        </p:nvSpPr>
        <p:spPr>
          <a:xfrm>
            <a:off x="251114" y="355441"/>
            <a:ext cx="11386705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Machine Learning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Models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That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Will Be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Used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: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tr-TR" sz="2400" dirty="0">
              <a:solidFill>
                <a:schemeClr val="accent2"/>
              </a:solidFill>
              <a:latin typeface="Arial Black" panose="020B0A04020102020204" pitchFamily="34" charset="0"/>
            </a:endParaRPr>
          </a:p>
          <a:p>
            <a:pPr lvl="1" algn="just"/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Logistic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Regression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,</a:t>
            </a:r>
            <a:endParaRPr lang="tr-TR" sz="24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à"/>
            </a:pP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Support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Vector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 Machine,</a:t>
            </a:r>
          </a:p>
          <a:p>
            <a:pPr marL="800100" lvl="1" indent="-342900" algn="just">
              <a:buFont typeface="Wingdings" panose="05000000000000000000" pitchFamily="2" charset="2"/>
              <a:buChar char="à"/>
            </a:pP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Random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Forest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,</a:t>
            </a:r>
          </a:p>
          <a:p>
            <a:pPr marL="800100" lvl="1" indent="-342900" algn="just">
              <a:buFont typeface="Wingdings" panose="05000000000000000000" pitchFamily="2" charset="2"/>
              <a:buChar char="à"/>
            </a:pP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XGBoost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. </a:t>
            </a:r>
          </a:p>
          <a:p>
            <a:pPr marL="800100" lvl="1" indent="-342900" algn="just">
              <a:buFont typeface="Wingdings" panose="05000000000000000000" pitchFamily="2" charset="2"/>
              <a:buChar char="à"/>
            </a:pPr>
            <a:endParaRPr lang="tr-TR" sz="2400" dirty="0">
              <a:solidFill>
                <a:schemeClr val="accent2"/>
              </a:solidFill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lvl="1" algn="just"/>
            <a:endParaRPr lang="tr-TR" sz="2400" dirty="0">
              <a:solidFill>
                <a:schemeClr val="accent2"/>
              </a:solidFill>
              <a:latin typeface="Arial Black" panose="020B0A04020102020204" pitchFamily="34" charset="0"/>
              <a:sym typeface="Wingdings" panose="05000000000000000000" pitchFamily="2" charset="2"/>
            </a:endParaRPr>
          </a:p>
          <a:p>
            <a:pPr marL="800100" lvl="1" indent="-342900" algn="just">
              <a:buFont typeface="Wingdings" panose="05000000000000000000" pitchFamily="2" charset="2"/>
              <a:buChar char="à"/>
            </a:pP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Each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model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will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have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been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created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for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each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dataset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by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applying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hyper-parameter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tuning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to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obtain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the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best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combination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.</a:t>
            </a:r>
          </a:p>
          <a:p>
            <a:pPr marL="800100" lvl="1" indent="-342900" algn="just">
              <a:buFont typeface="Wingdings" panose="05000000000000000000" pitchFamily="2" charset="2"/>
              <a:buChar char="à"/>
            </a:pPr>
            <a:endParaRPr lang="tr-TR" sz="2400" dirty="0">
              <a:solidFill>
                <a:schemeClr val="accent2"/>
              </a:solidFill>
              <a:latin typeface="Arial Black" panose="020B0A040201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à"/>
            </a:pP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Based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on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the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precision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, </a:t>
            </a:r>
            <a:r>
              <a:rPr lang="tr-TR" sz="2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accuracy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and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F1-Score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models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’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performances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will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be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evaluated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after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Cross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validation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. (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E.g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: 5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folds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with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>
                <a:solidFill>
                  <a:srgbClr val="FF0000"/>
                </a:solidFill>
                <a:latin typeface="Arial Black" panose="020B0A04020102020204" pitchFamily="34" charset="0"/>
              </a:rPr>
              <a:t>70-15-15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)  </a:t>
            </a:r>
          </a:p>
          <a:p>
            <a:pPr marL="800100" lvl="1" indent="-342900" algn="just">
              <a:buFont typeface="Wingdings" panose="05000000000000000000" pitchFamily="2" charset="2"/>
              <a:buChar char="à"/>
            </a:pPr>
            <a:endParaRPr lang="tr-TR" sz="2400" dirty="0">
              <a:solidFill>
                <a:schemeClr val="accent2"/>
              </a:solidFill>
              <a:latin typeface="Arial Black" panose="020B0A040201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à"/>
            </a:pP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Model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will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be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ready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for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deployment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and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for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further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usage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.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endParaRPr lang="tr-TR" sz="24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7985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tr-TR" b="1" dirty="0">
                <a:solidFill>
                  <a:srgbClr val="FF6600"/>
                </a:solidFill>
              </a:rPr>
            </a:br>
            <a:br>
              <a:rPr lang="tr-TR" b="1" dirty="0">
                <a:solidFill>
                  <a:srgbClr val="FF6600"/>
                </a:solidFill>
              </a:rPr>
            </a:br>
            <a:r>
              <a:rPr lang="tr-TR" b="1" dirty="0">
                <a:solidFill>
                  <a:srgbClr val="FF0000"/>
                </a:solidFill>
              </a:rPr>
              <a:t>Team </a:t>
            </a:r>
            <a:br>
              <a:rPr lang="tr-TR" b="1" dirty="0">
                <a:solidFill>
                  <a:srgbClr val="FF0000"/>
                </a:solidFill>
              </a:rPr>
            </a:br>
            <a:r>
              <a:rPr lang="tr-TR" b="1" dirty="0">
                <a:solidFill>
                  <a:srgbClr val="FF0000"/>
                </a:solidFill>
              </a:rPr>
              <a:t>of </a:t>
            </a:r>
            <a:br>
              <a:rPr lang="tr-TR" b="1" dirty="0">
                <a:solidFill>
                  <a:srgbClr val="FF0000"/>
                </a:solidFill>
              </a:rPr>
            </a:br>
            <a:r>
              <a:rPr lang="tr-TR" b="1" dirty="0" err="1">
                <a:solidFill>
                  <a:srgbClr val="FF0000"/>
                </a:solidFill>
              </a:rPr>
              <a:t>Datarpher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89" y="5962245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BF2B-B7AD-4DC4-B25A-0158740E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  <a:latin typeface="Arial Black" panose="020B0A04020102020204" pitchFamily="34" charset="0"/>
              </a:rPr>
              <a:t>Data Preparation: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58046-B72C-4A65-B27C-8EC4EFD974D7}"/>
              </a:ext>
            </a:extLst>
          </p:cNvPr>
          <p:cNvSpPr txBox="1"/>
          <p:nvPr/>
        </p:nvSpPr>
        <p:spPr>
          <a:xfrm>
            <a:off x="838200" y="1929679"/>
            <a:ext cx="10176802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800" b="1" i="0" dirty="0">
                <a:solidFill>
                  <a:srgbClr val="2D3B45"/>
                </a:solidFill>
                <a:effectLst/>
                <a:latin typeface="Arial Black" panose="020B0A04020102020204" pitchFamily="34" charset="0"/>
              </a:rPr>
              <a:t>There </a:t>
            </a:r>
            <a:r>
              <a:rPr lang="tr-TR" sz="2800" b="1" dirty="0">
                <a:solidFill>
                  <a:srgbClr val="2D3B45"/>
                </a:solidFill>
                <a:latin typeface="Arial Black" panose="020B0A04020102020204" pitchFamily="34" charset="0"/>
              </a:rPr>
              <a:t>is «1» (</a:t>
            </a:r>
            <a:r>
              <a:rPr lang="tr-TR" sz="2800" b="1" dirty="0" err="1">
                <a:solidFill>
                  <a:srgbClr val="2D3B45"/>
                </a:solidFill>
                <a:latin typeface="Arial Black" panose="020B0A04020102020204" pitchFamily="34" charset="0"/>
              </a:rPr>
              <a:t>single</a:t>
            </a:r>
            <a:r>
              <a:rPr lang="tr-TR" sz="2800" b="1" dirty="0">
                <a:solidFill>
                  <a:srgbClr val="2D3B45"/>
                </a:solidFill>
                <a:latin typeface="Arial Black" panose="020B0A04020102020204" pitchFamily="34" charset="0"/>
              </a:rPr>
              <a:t>) </a:t>
            </a:r>
            <a:r>
              <a:rPr lang="tr-TR" sz="2800" b="1" dirty="0" err="1">
                <a:solidFill>
                  <a:srgbClr val="2D3B45"/>
                </a:solidFill>
                <a:latin typeface="Arial Black" panose="020B0A04020102020204" pitchFamily="34" charset="0"/>
              </a:rPr>
              <a:t>dataset</a:t>
            </a:r>
            <a:r>
              <a:rPr lang="en-GB" sz="2800" b="1" i="0" dirty="0">
                <a:solidFill>
                  <a:srgbClr val="2D3B45"/>
                </a:solidFill>
                <a:effectLst/>
                <a:latin typeface="Arial Black" panose="020B0A04020102020204" pitchFamily="34" charset="0"/>
              </a:rPr>
              <a:t>:</a:t>
            </a:r>
          </a:p>
          <a:p>
            <a:pPr algn="l"/>
            <a:endParaRPr lang="en-GB" b="1" dirty="0">
              <a:solidFill>
                <a:srgbClr val="2D3B45"/>
              </a:solidFill>
              <a:latin typeface="Lato Extended"/>
            </a:endParaRPr>
          </a:p>
          <a:p>
            <a:pPr algn="l"/>
            <a:endParaRPr lang="en-GB" b="1" i="0" dirty="0">
              <a:solidFill>
                <a:srgbClr val="2D3B45"/>
              </a:solidFill>
              <a:effectLst/>
              <a:latin typeface="Lato Extended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tr-TR" sz="2400" b="1" i="0" dirty="0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Bank-</a:t>
            </a:r>
            <a:r>
              <a:rPr lang="tr-TR" sz="2400" b="1" i="0" dirty="0" err="1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full</a:t>
            </a:r>
            <a:r>
              <a:rPr lang="en-GB" sz="2400" b="1" i="0" dirty="0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.csv – </a:t>
            </a:r>
            <a:r>
              <a:rPr lang="tr-TR" sz="2400" i="0" dirty="0" err="1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GB" sz="2400" i="0" dirty="0" err="1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cludes</a:t>
            </a:r>
            <a:r>
              <a:rPr lang="en-GB" sz="2400" i="0" dirty="0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i="0" dirty="0" err="1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tr-TR" sz="2400" i="0" dirty="0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i="0" dirty="0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details of </a:t>
            </a:r>
            <a:r>
              <a:rPr lang="tr-TR" sz="2400" i="0" dirty="0" err="1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tr-TR" sz="2400" i="0" dirty="0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i="0" dirty="0" err="1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r>
              <a:rPr lang="tr-TR" sz="2400" i="0" dirty="0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i="0" dirty="0" err="1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tr-TR" sz="2400" i="0" dirty="0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i="0" dirty="0" err="1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tr-TR" sz="2400" i="0" dirty="0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40 </a:t>
            </a:r>
            <a:r>
              <a:rPr lang="tr-TR" sz="2400" i="0" dirty="0" err="1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thousand</a:t>
            </a:r>
            <a:r>
              <a:rPr lang="tr-TR" sz="2400" i="0" dirty="0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tr-TR" sz="2400" i="0" dirty="0" err="1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records</a:t>
            </a:r>
            <a:r>
              <a:rPr lang="tr-TR" sz="2400" dirty="0">
                <a:solidFill>
                  <a:srgbClr val="2D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i="0" dirty="0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tr-TR" sz="2400" i="0" dirty="0" err="1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tr-TR" sz="2400" i="0" dirty="0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2400" i="0" dirty="0" err="1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salary</a:t>
            </a:r>
            <a:r>
              <a:rPr lang="tr-TR" sz="2400" dirty="0">
                <a:solidFill>
                  <a:srgbClr val="2D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2400" dirty="0" err="1">
                <a:solidFill>
                  <a:srgbClr val="2D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  <a:r>
              <a:rPr lang="tr-TR" sz="2400" dirty="0">
                <a:solidFill>
                  <a:srgbClr val="2D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2400" dirty="0" err="1">
                <a:solidFill>
                  <a:srgbClr val="2D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r>
              <a:rPr lang="tr-TR" sz="2400" dirty="0">
                <a:solidFill>
                  <a:srgbClr val="2D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tr-TR" sz="2400" i="0" dirty="0" err="1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tr-TR" sz="2400" i="0" dirty="0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tr-TR" sz="2400" b="0" dirty="0">
              <a:solidFill>
                <a:srgbClr val="2D3B4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tr-TR" sz="2400" b="0" i="0" dirty="0" err="1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tr-TR" sz="2400" b="0" i="0" dirty="0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tr-TR" sz="2400" b="0" i="0" dirty="0" err="1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tr-TR" sz="2400" b="0" i="0" dirty="0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0" i="0" dirty="0" err="1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dataset’s</a:t>
            </a:r>
            <a:r>
              <a:rPr lang="tr-TR" sz="2400" b="0" i="0" dirty="0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0" i="0" dirty="0" err="1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tr-TR" sz="2400" b="0" i="0" dirty="0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0" i="0" dirty="0" err="1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tr-TR" sz="2400" b="0" i="0" dirty="0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tr-TR" sz="2400" b="0" i="0" dirty="0" err="1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investigated</a:t>
            </a:r>
            <a:r>
              <a:rPr lang="tr-TR" sz="2400" dirty="0">
                <a:solidFill>
                  <a:srgbClr val="2D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tr-TR" sz="2400" b="0" i="0" dirty="0" err="1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Exceptional</a:t>
            </a:r>
            <a:r>
              <a:rPr lang="tr-TR" sz="2400" b="0" i="0" dirty="0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0" i="0" dirty="0" err="1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cases</a:t>
            </a:r>
            <a:r>
              <a:rPr lang="tr-TR" sz="2400" b="0" i="0" dirty="0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0" i="0" dirty="0" err="1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tr-TR" sz="2400" b="0" i="0" dirty="0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tr-TR" sz="2400" b="0" i="0" dirty="0" err="1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handled</a:t>
            </a:r>
            <a:r>
              <a:rPr lang="tr-TR" sz="2400" b="0" i="0" dirty="0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2400" b="0" i="0" dirty="0">
              <a:solidFill>
                <a:srgbClr val="2D3B4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86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FD4E51-C012-43E4-B2C0-499312F9EA38}"/>
              </a:ext>
            </a:extLst>
          </p:cNvPr>
          <p:cNvSpPr txBox="1"/>
          <p:nvPr/>
        </p:nvSpPr>
        <p:spPr>
          <a:xfrm>
            <a:off x="1197511" y="2119113"/>
            <a:ext cx="1065851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4800" dirty="0">
                <a:solidFill>
                  <a:schemeClr val="accent2"/>
                </a:solidFill>
                <a:latin typeface="Arial Black" panose="020B0A04020102020204" pitchFamily="34" charset="0"/>
              </a:rPr>
              <a:t>	   </a:t>
            </a:r>
            <a:r>
              <a:rPr lang="en-GB" sz="4800" dirty="0">
                <a:solidFill>
                  <a:schemeClr val="accent2"/>
                </a:solidFill>
                <a:latin typeface="Arial Black" panose="020B0A04020102020204" pitchFamily="34" charset="0"/>
              </a:rPr>
              <a:t>EXPLORATORY</a:t>
            </a:r>
            <a:r>
              <a:rPr lang="tr-TR" sz="48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GB" sz="4800" dirty="0">
                <a:solidFill>
                  <a:schemeClr val="accent2"/>
                </a:solidFill>
                <a:latin typeface="Arial Black" panose="020B0A04020102020204" pitchFamily="34" charset="0"/>
              </a:rPr>
              <a:t>DATA  </a:t>
            </a:r>
          </a:p>
          <a:p>
            <a:r>
              <a:rPr lang="tr-TR" sz="4800" dirty="0">
                <a:solidFill>
                  <a:schemeClr val="accent2"/>
                </a:solidFill>
                <a:latin typeface="Arial Black" panose="020B0A04020102020204" pitchFamily="34" charset="0"/>
              </a:rPr>
              <a:t>			  </a:t>
            </a:r>
            <a:r>
              <a:rPr lang="en-GB" sz="4800" dirty="0">
                <a:solidFill>
                  <a:schemeClr val="accent2"/>
                </a:solidFill>
                <a:latin typeface="Arial Black" panose="020B0A04020102020204" pitchFamily="34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37510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0B631-294F-48CC-AA0F-C05FCE908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23" y="0"/>
            <a:ext cx="11682845" cy="1036117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Distribution of </a:t>
            </a:r>
            <a:r>
              <a:rPr lang="tr-TR" sz="4000" b="1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Ages</a:t>
            </a:r>
            <a:r>
              <a:rPr lang="tr-TR" sz="40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 of </a:t>
            </a:r>
            <a:r>
              <a:rPr lang="tr-TR" sz="4000" b="1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Customers</a:t>
            </a:r>
            <a:endParaRPr lang="en-GB" sz="4000" b="1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C693A4-C5D2-4A3D-AE21-322A5CB6141F}"/>
              </a:ext>
            </a:extLst>
          </p:cNvPr>
          <p:cNvSpPr txBox="1"/>
          <p:nvPr/>
        </p:nvSpPr>
        <p:spPr>
          <a:xfrm>
            <a:off x="706582" y="5705939"/>
            <a:ext cx="111598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tr-TR" sz="24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Age of </a:t>
            </a:r>
            <a:r>
              <a:rPr lang="tr-TR" sz="2400" b="1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the</a:t>
            </a:r>
            <a:r>
              <a:rPr lang="tr-TR" sz="24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b="1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customers</a:t>
            </a:r>
            <a:r>
              <a:rPr lang="tr-TR" sz="24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b="1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who</a:t>
            </a:r>
            <a:r>
              <a:rPr lang="tr-TR" sz="24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b="1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subscribe</a:t>
            </a:r>
            <a:r>
              <a:rPr lang="tr-TR" sz="24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b="1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to</a:t>
            </a:r>
            <a:r>
              <a:rPr lang="tr-TR" sz="24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b="1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the</a:t>
            </a:r>
            <a:r>
              <a:rPr lang="tr-TR" sz="24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b="1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term</a:t>
            </a:r>
            <a:r>
              <a:rPr lang="tr-TR" sz="24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 deposit </a:t>
            </a:r>
            <a:r>
              <a:rPr lang="tr-TR" sz="2400" b="1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product</a:t>
            </a:r>
            <a:r>
              <a:rPr lang="tr-TR" sz="24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b="1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range</a:t>
            </a:r>
            <a:r>
              <a:rPr lang="tr-TR" sz="24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b="1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from</a:t>
            </a:r>
            <a:r>
              <a:rPr lang="tr-TR" sz="24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 20 </a:t>
            </a:r>
            <a:r>
              <a:rPr lang="tr-TR" sz="2400" b="1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to</a:t>
            </a:r>
            <a:r>
              <a:rPr lang="tr-TR" sz="24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 85 </a:t>
            </a:r>
            <a:r>
              <a:rPr lang="tr-TR" sz="2400" b="1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year-old</a:t>
            </a:r>
            <a:r>
              <a:rPr lang="tr-TR" sz="24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2E76FC7-132B-D976-7953-72B1F9CD1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228" y="921228"/>
            <a:ext cx="6100275" cy="450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33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D2E9-D68B-4BDB-B1F7-81AFC69F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3" y="193753"/>
            <a:ext cx="12122727" cy="900967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accent2"/>
                </a:solidFill>
                <a:latin typeface="Arial Black" panose="020B0A04020102020204" pitchFamily="34" charset="0"/>
              </a:rPr>
              <a:t>Distribution of </a:t>
            </a:r>
            <a:r>
              <a:rPr lang="tr-TR" b="1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Account</a:t>
            </a:r>
            <a:r>
              <a:rPr lang="tr-TR" b="1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b="1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Balances</a:t>
            </a:r>
            <a:r>
              <a:rPr lang="tr-TR" b="1" dirty="0">
                <a:solidFill>
                  <a:schemeClr val="accent2"/>
                </a:solidFill>
                <a:latin typeface="Arial Black" panose="020B0A04020102020204" pitchFamily="34" charset="0"/>
              </a:rPr>
              <a:t> of </a:t>
            </a:r>
            <a:r>
              <a:rPr lang="tr-TR" b="1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Customers</a:t>
            </a:r>
            <a:endParaRPr lang="en-GB" b="1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D111FA-AC6B-4DB0-AF6C-CFDB09925CFB}"/>
              </a:ext>
            </a:extLst>
          </p:cNvPr>
          <p:cNvSpPr txBox="1"/>
          <p:nvPr/>
        </p:nvSpPr>
        <p:spPr>
          <a:xfrm>
            <a:off x="6548718" y="2828835"/>
            <a:ext cx="54319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Account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balance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of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subscribed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customers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are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between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0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and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10 000€.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9479D3A-7C16-840B-97B0-603D947C8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5216"/>
            <a:ext cx="6663019" cy="494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16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DEF1-A279-4CD6-9E18-57AAF3AB0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26" y="211711"/>
            <a:ext cx="10515600" cy="1180671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>
                <a:solidFill>
                  <a:schemeClr val="accent2"/>
                </a:solidFill>
                <a:latin typeface="Arial Black" panose="020B0A04020102020204" pitchFamily="34" charset="0"/>
              </a:rPr>
              <a:t>Distribution of </a:t>
            </a:r>
            <a:r>
              <a:rPr lang="tr-TR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Customers</a:t>
            </a:r>
            <a:r>
              <a:rPr lang="tr-TR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with</a:t>
            </a:r>
            <a:r>
              <a:rPr lang="tr-TR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Housing</a:t>
            </a:r>
            <a:r>
              <a:rPr lang="tr-TR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Loan</a:t>
            </a:r>
            <a:endParaRPr lang="en-GB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0F846-7AF9-429C-96CB-BABFE4DFC8D5}"/>
              </a:ext>
            </a:extLst>
          </p:cNvPr>
          <p:cNvSpPr txBox="1"/>
          <p:nvPr/>
        </p:nvSpPr>
        <p:spPr>
          <a:xfrm>
            <a:off x="6251863" y="4165125"/>
            <a:ext cx="55210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Majority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of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customers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who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have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subscribed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the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term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deposit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product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do not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have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housing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loan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. </a:t>
            </a:r>
            <a:endParaRPr lang="en-GB" sz="24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186C7CC-6BEE-790E-DE8D-57D882756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06" y="1619351"/>
            <a:ext cx="6142857" cy="4667149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E891196C-6B05-7EB4-6EBF-280098817082}"/>
              </a:ext>
            </a:extLst>
          </p:cNvPr>
          <p:cNvSpPr txBox="1"/>
          <p:nvPr/>
        </p:nvSpPr>
        <p:spPr>
          <a:xfrm>
            <a:off x="6334989" y="2054852"/>
            <a:ext cx="55210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Customers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with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and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without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a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housing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loan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both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subscribe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to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the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product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.</a:t>
            </a:r>
            <a:endParaRPr lang="en-GB" sz="24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706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417AD-311C-479C-9507-4C9D2EFE2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44" y="45377"/>
            <a:ext cx="10986655" cy="713159"/>
          </a:xfrm>
        </p:spPr>
        <p:txBody>
          <a:bodyPr>
            <a:normAutofit/>
          </a:bodyPr>
          <a:lstStyle/>
          <a:p>
            <a:pPr algn="ctr"/>
            <a:r>
              <a:rPr lang="tr-TR" sz="4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Education</a:t>
            </a:r>
            <a:r>
              <a:rPr lang="tr-TR" sz="40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4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Levels</a:t>
            </a:r>
            <a:r>
              <a:rPr lang="tr-TR" sz="4000" dirty="0">
                <a:solidFill>
                  <a:schemeClr val="accent2"/>
                </a:solidFill>
                <a:latin typeface="Arial Black" panose="020B0A04020102020204" pitchFamily="34" charset="0"/>
              </a:rPr>
              <a:t> of </a:t>
            </a:r>
            <a:r>
              <a:rPr lang="tr-TR" sz="40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Customers</a:t>
            </a:r>
            <a:endParaRPr lang="en-GB" sz="40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101CD1-4DBE-4923-BAF8-AB2A42FCC9BD}"/>
              </a:ext>
            </a:extLst>
          </p:cNvPr>
          <p:cNvSpPr txBox="1"/>
          <p:nvPr/>
        </p:nvSpPr>
        <p:spPr>
          <a:xfrm>
            <a:off x="6620980" y="2247853"/>
            <a:ext cx="54567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Customers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with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‘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secondary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’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education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level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have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the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highest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subscription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rate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followed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by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‘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tertiary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’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education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level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for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the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term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 deposit </a:t>
            </a:r>
            <a:r>
              <a:rPr lang="tr-TR" sz="24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product</a:t>
            </a:r>
            <a:r>
              <a:rPr lang="tr-TR" sz="2400" dirty="0">
                <a:solidFill>
                  <a:schemeClr val="accent2"/>
                </a:solidFill>
                <a:latin typeface="Arial Black" panose="020B0A04020102020204" pitchFamily="34" charset="0"/>
              </a:rPr>
              <a:t>.</a:t>
            </a:r>
            <a:endParaRPr lang="en-GB" sz="24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F6DF9D8-0B80-878C-8B73-220D5E292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993827"/>
            <a:ext cx="6656839" cy="534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977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1750</TotalTime>
  <Words>1704</Words>
  <Application>Microsoft Office PowerPoint</Application>
  <PresentationFormat>Geniş ekran</PresentationFormat>
  <Paragraphs>197</Paragraphs>
  <Slides>34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34</vt:i4>
      </vt:variant>
    </vt:vector>
  </HeadingPairs>
  <TitlesOfParts>
    <vt:vector size="41" baseType="lpstr">
      <vt:lpstr>Arial</vt:lpstr>
      <vt:lpstr>Arial Black</vt:lpstr>
      <vt:lpstr>Calibri</vt:lpstr>
      <vt:lpstr>Calibri Light</vt:lpstr>
      <vt:lpstr>Lato Extended</vt:lpstr>
      <vt:lpstr>Wingdings</vt:lpstr>
      <vt:lpstr>Office Theme</vt:lpstr>
      <vt:lpstr>PowerPoint Sunusu</vt:lpstr>
      <vt:lpstr>   Agenda</vt:lpstr>
      <vt:lpstr>Description:</vt:lpstr>
      <vt:lpstr>Data Preparation:</vt:lpstr>
      <vt:lpstr>PowerPoint Sunusu</vt:lpstr>
      <vt:lpstr>Distribution of Ages of Customers</vt:lpstr>
      <vt:lpstr>Distribution of Account Balances of Customers</vt:lpstr>
      <vt:lpstr>Distribution of Customers with Housing Loan</vt:lpstr>
      <vt:lpstr>Education Levels of Customers</vt:lpstr>
      <vt:lpstr>Contact Type with Customers</vt:lpstr>
      <vt:lpstr>Occupations of Customers</vt:lpstr>
      <vt:lpstr>Marital Status of Customers</vt:lpstr>
      <vt:lpstr>Customers with Default Credits</vt:lpstr>
      <vt:lpstr>Customers with Personal Loan</vt:lpstr>
      <vt:lpstr>Bank's Contact Month of Year  With the Customer</vt:lpstr>
      <vt:lpstr>Duration of Contact with the Customer</vt:lpstr>
      <vt:lpstr>Calls From Bank to the Customer per campaign </vt:lpstr>
      <vt:lpstr>Number of days passed after last contact with customer</vt:lpstr>
      <vt:lpstr>Outcome of previous campaign</vt:lpstr>
      <vt:lpstr>Rate of Customers for subscription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  Team  of  Datarpher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hazarika reeka</dc:creator>
  <cp:lastModifiedBy>BatuhanYILMAZ</cp:lastModifiedBy>
  <cp:revision>123</cp:revision>
  <dcterms:created xsi:type="dcterms:W3CDTF">2021-03-07T07:18:46Z</dcterms:created>
  <dcterms:modified xsi:type="dcterms:W3CDTF">2023-08-16T14:09:33Z</dcterms:modified>
</cp:coreProperties>
</file>