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7" r:id="rId3"/>
    <p:sldId id="269" r:id="rId4"/>
    <p:sldId id="270" r:id="rId5"/>
    <p:sldId id="271" r:id="rId6"/>
    <p:sldId id="272" r:id="rId7"/>
    <p:sldId id="273" r:id="rId8"/>
    <p:sldId id="316" r:id="rId9"/>
    <p:sldId id="317" r:id="rId10"/>
    <p:sldId id="318" r:id="rId11"/>
    <p:sldId id="319" r:id="rId12"/>
    <p:sldId id="286" r:id="rId13"/>
    <p:sldId id="320" r:id="rId14"/>
    <p:sldId id="321" r:id="rId15"/>
    <p:sldId id="322" r:id="rId16"/>
    <p:sldId id="323" r:id="rId17"/>
    <p:sldId id="324" r:id="rId18"/>
    <p:sldId id="325" r:id="rId19"/>
    <p:sldId id="326" r:id="rId20"/>
    <p:sldId id="32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56"/>
  </p:normalViewPr>
  <p:slideViewPr>
    <p:cSldViewPr snapToGrid="0">
      <p:cViewPr varScale="1">
        <p:scale>
          <a:sx n="74" d="100"/>
          <a:sy n="74" d="100"/>
        </p:scale>
        <p:origin x="9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30/08/2023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B11BF6A-3E73-47F1-8C82-2E6C5A26B350}" type="slidenum">
              <a:rPr lang="en-GB" smtClean="0"/>
              <a:t>6</a:t>
            </a:fld>
            <a:endParaRPr lang="en-GB"/>
          </a:p>
        </p:txBody>
      </p:sp>
    </p:spTree>
    <p:extLst>
      <p:ext uri="{BB962C8B-B14F-4D97-AF65-F5344CB8AC3E}">
        <p14:creationId xmlns:p14="http://schemas.microsoft.com/office/powerpoint/2010/main" val="303663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B11BF6A-3E73-47F1-8C82-2E6C5A26B350}" type="slidenum">
              <a:rPr lang="en-GB" smtClean="0"/>
              <a:t>10</a:t>
            </a:fld>
            <a:endParaRPr lang="en-GB"/>
          </a:p>
        </p:txBody>
      </p:sp>
    </p:spTree>
    <p:extLst>
      <p:ext uri="{BB962C8B-B14F-4D97-AF65-F5344CB8AC3E}">
        <p14:creationId xmlns:p14="http://schemas.microsoft.com/office/powerpoint/2010/main" val="336568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B11BF6A-3E73-47F1-8C82-2E6C5A26B350}" type="slidenum">
              <a:rPr lang="en-GB" smtClean="0"/>
              <a:t>11</a:t>
            </a:fld>
            <a:endParaRPr lang="en-GB"/>
          </a:p>
        </p:txBody>
      </p:sp>
    </p:spTree>
    <p:extLst>
      <p:ext uri="{BB962C8B-B14F-4D97-AF65-F5344CB8AC3E}">
        <p14:creationId xmlns:p14="http://schemas.microsoft.com/office/powerpoint/2010/main" val="284558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4401205"/>
          </a:xfrm>
          <a:prstGeom prst="rect">
            <a:avLst/>
          </a:prstGeom>
          <a:solidFill>
            <a:srgbClr val="3B3B3B"/>
          </a:solidFill>
        </p:spPr>
        <p:txBody>
          <a:bodyPr wrap="square" rtlCol="0">
            <a:spAutoFit/>
          </a:bodyPr>
          <a:lstStyle/>
          <a:p>
            <a:pPr algn="ctr"/>
            <a:r>
              <a:rPr lang="tr-TR" sz="4000" dirty="0">
                <a:solidFill>
                  <a:schemeClr val="accent2"/>
                </a:solidFill>
                <a:latin typeface="Arial Black" panose="020B0A04020102020204" pitchFamily="34" charset="0"/>
              </a:rPr>
              <a:t>Bank Marketing </a:t>
            </a:r>
            <a:r>
              <a:rPr lang="tr-TR" sz="4000" dirty="0" err="1">
                <a:solidFill>
                  <a:schemeClr val="accent2"/>
                </a:solidFill>
                <a:latin typeface="Arial Black" panose="020B0A04020102020204" pitchFamily="34" charset="0"/>
              </a:rPr>
              <a:t>Campaign</a:t>
            </a:r>
            <a:r>
              <a:rPr lang="tr-TR" sz="4000" dirty="0">
                <a:solidFill>
                  <a:schemeClr val="accent2"/>
                </a:solidFill>
                <a:latin typeface="Arial Black" panose="020B0A04020102020204" pitchFamily="34" charset="0"/>
              </a:rPr>
              <a:t> – </a:t>
            </a:r>
            <a:r>
              <a:rPr lang="tr-TR" sz="4000" dirty="0" err="1">
                <a:solidFill>
                  <a:schemeClr val="accent2"/>
                </a:solidFill>
                <a:latin typeface="Arial Black" panose="020B0A04020102020204" pitchFamily="34" charset="0"/>
              </a:rPr>
              <a:t>Term</a:t>
            </a:r>
            <a:r>
              <a:rPr lang="tr-TR" sz="4000" dirty="0">
                <a:solidFill>
                  <a:schemeClr val="accent2"/>
                </a:solidFill>
                <a:latin typeface="Arial Black" panose="020B0A04020102020204" pitchFamily="34" charset="0"/>
              </a:rPr>
              <a:t> Deposit Product Subscription</a:t>
            </a:r>
            <a:endParaRPr lang="en-GB" sz="4000" dirty="0">
              <a:solidFill>
                <a:schemeClr val="accent2"/>
              </a:solidFill>
              <a:latin typeface="Arial Black" panose="020B0A04020102020204" pitchFamily="34" charset="0"/>
            </a:endParaRP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a:t>
            </a:r>
            <a:r>
              <a:rPr lang="tr-TR" sz="4000" b="0" i="0" dirty="0">
                <a:solidFill>
                  <a:schemeClr val="accent2"/>
                </a:solidFill>
                <a:effectLst/>
                <a:latin typeface="Lato Extended"/>
              </a:rPr>
              <a:t>ABC Bank</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a:t>
            </a:r>
            <a:r>
              <a:rPr lang="tr-TR" sz="4000" b="0" i="0" dirty="0" err="1">
                <a:solidFill>
                  <a:schemeClr val="accent2"/>
                </a:solidFill>
                <a:effectLst/>
                <a:latin typeface="Lato Extended"/>
              </a:rPr>
              <a:t>Portugese</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a:t>
            </a:r>
            <a:r>
              <a:rPr lang="tr-TR" sz="4000" b="0" i="0" dirty="0" err="1">
                <a:solidFill>
                  <a:schemeClr val="accent2"/>
                </a:solidFill>
                <a:effectLst/>
                <a:latin typeface="Lato Extended"/>
              </a:rPr>
              <a:t>rpher</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a:t>
            </a:r>
            <a:r>
              <a:rPr lang="tr-TR" sz="4000" b="0" i="0" dirty="0">
                <a:solidFill>
                  <a:schemeClr val="accent2"/>
                </a:solidFill>
                <a:effectLst/>
                <a:latin typeface="Lato Extended"/>
              </a:rPr>
              <a:t>16</a:t>
            </a:r>
            <a:r>
              <a:rPr lang="en-GB" sz="4000" b="0" i="0" dirty="0">
                <a:solidFill>
                  <a:schemeClr val="accent2"/>
                </a:solidFill>
                <a:effectLst/>
                <a:latin typeface="Lato Extended"/>
              </a:rPr>
              <a:t>-</a:t>
            </a:r>
            <a:r>
              <a:rPr lang="tr-TR" sz="4000" b="0" i="0" dirty="0" err="1">
                <a:solidFill>
                  <a:schemeClr val="accent2"/>
                </a:solidFill>
                <a:effectLst/>
                <a:latin typeface="Lato Extended"/>
              </a:rPr>
              <a:t>August</a:t>
            </a:r>
            <a:r>
              <a:rPr lang="en-GB" sz="4000" b="0" i="0" dirty="0">
                <a:solidFill>
                  <a:schemeClr val="accent2"/>
                </a:solidFill>
                <a:effectLst/>
                <a:latin typeface="Lato Extended"/>
              </a:rPr>
              <a:t>-202</a:t>
            </a:r>
            <a:r>
              <a:rPr lang="tr-TR" sz="4000" b="0" i="0" dirty="0">
                <a:solidFill>
                  <a:schemeClr val="accent2"/>
                </a:solidFill>
                <a:effectLst/>
                <a:latin typeface="Lato Extended"/>
              </a:rPr>
              <a:t>3</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1" y="228600"/>
            <a:ext cx="12122727" cy="557751"/>
          </a:xfrm>
        </p:spPr>
        <p:txBody>
          <a:bodyPr>
            <a:normAutofit fontScale="90000"/>
          </a:bodyPr>
          <a:lstStyle/>
          <a:p>
            <a:pPr algn="ctr"/>
            <a:r>
              <a:rPr lang="tr-TR" b="1" dirty="0" err="1">
                <a:solidFill>
                  <a:schemeClr val="accent2"/>
                </a:solidFill>
                <a:latin typeface="Arial Black" panose="020B0A04020102020204" pitchFamily="34" charset="0"/>
              </a:rPr>
              <a:t>Classification</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Reports</a:t>
            </a:r>
            <a:r>
              <a:rPr lang="tr-TR" b="1" dirty="0">
                <a:solidFill>
                  <a:schemeClr val="accent2"/>
                </a:solidFill>
                <a:latin typeface="Arial Black" panose="020B0A04020102020204" pitchFamily="34" charset="0"/>
              </a:rPr>
              <a:t> of </a:t>
            </a:r>
            <a:r>
              <a:rPr lang="tr-TR" b="1" dirty="0" err="1">
                <a:solidFill>
                  <a:schemeClr val="accent2"/>
                </a:solidFill>
                <a:latin typeface="Arial Black" panose="020B0A04020102020204" pitchFamily="34" charset="0"/>
              </a:rPr>
              <a:t>Models</a:t>
            </a:r>
            <a:endParaRPr lang="en-GB" b="1" dirty="0">
              <a:solidFill>
                <a:schemeClr val="accent2"/>
              </a:solidFill>
              <a:latin typeface="Arial Black" panose="020B0A04020102020204" pitchFamily="34" charset="0"/>
            </a:endParaRPr>
          </a:p>
        </p:txBody>
      </p:sp>
      <p:sp>
        <p:nvSpPr>
          <p:cNvPr id="3" name="Başlık 6">
            <a:extLst>
              <a:ext uri="{FF2B5EF4-FFF2-40B4-BE49-F238E27FC236}">
                <a16:creationId xmlns:a16="http://schemas.microsoft.com/office/drawing/2014/main" id="{46B37842-F5BF-C101-BE57-6FBF50963AEA}"/>
              </a:ext>
            </a:extLst>
          </p:cNvPr>
          <p:cNvSpPr txBox="1">
            <a:spLocks/>
          </p:cNvSpPr>
          <p:nvPr/>
        </p:nvSpPr>
        <p:spPr>
          <a:xfrm>
            <a:off x="174913" y="786351"/>
            <a:ext cx="11772900"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For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XGBoost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same</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path</a:t>
            </a:r>
            <a:r>
              <a:rPr lang="tr-TR" sz="2400" b="1" dirty="0">
                <a:solidFill>
                  <a:schemeClr val="accent2"/>
                </a:solidFill>
                <a:latin typeface="Arial Black" panose="020B0A04020102020204" pitchFamily="34" charset="0"/>
                <a:ea typeface="+mn-ea"/>
                <a:cs typeface="+mn-cs"/>
              </a:rPr>
              <a:t> in </a:t>
            </a:r>
            <a:r>
              <a:rPr lang="tr-TR" sz="2400" b="1" dirty="0" err="1">
                <a:solidFill>
                  <a:schemeClr val="accent2"/>
                </a:solidFill>
                <a:latin typeface="Arial Black" panose="020B0A04020102020204" pitchFamily="34" charset="0"/>
                <a:ea typeface="+mn-ea"/>
                <a:cs typeface="+mn-cs"/>
              </a:rPr>
              <a:t>the</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logistic</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regression</a:t>
            </a:r>
            <a:r>
              <a:rPr lang="tr-TR" sz="2400" b="1" dirty="0">
                <a:solidFill>
                  <a:schemeClr val="accent2"/>
                </a:solidFill>
                <a:latin typeface="Arial Black" panose="020B0A04020102020204" pitchFamily="34" charset="0"/>
                <a:ea typeface="+mn-ea"/>
                <a:cs typeface="+mn-cs"/>
              </a:rPr>
              <a:t> is </a:t>
            </a:r>
            <a:r>
              <a:rPr lang="tr-TR" sz="2400" b="1" dirty="0" err="1">
                <a:solidFill>
                  <a:schemeClr val="accent2"/>
                </a:solidFill>
                <a:latin typeface="Arial Black" panose="020B0A04020102020204" pitchFamily="34" charset="0"/>
                <a:ea typeface="+mn-ea"/>
                <a:cs typeface="+mn-cs"/>
              </a:rPr>
              <a:t>followed</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and</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classification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reports</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are</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created</a:t>
            </a:r>
            <a:r>
              <a:rPr lang="tr-TR" sz="2400" b="1" dirty="0">
                <a:solidFill>
                  <a:schemeClr val="accent2"/>
                </a:solidFill>
                <a:latin typeface="Arial Black" panose="020B0A04020102020204" pitchFamily="34" charset="0"/>
                <a:ea typeface="+mn-ea"/>
                <a:cs typeface="+mn-cs"/>
              </a:rPr>
              <a:t>:</a:t>
            </a:r>
          </a:p>
        </p:txBody>
      </p:sp>
      <p:sp>
        <p:nvSpPr>
          <p:cNvPr id="8" name="Title 1">
            <a:extLst>
              <a:ext uri="{FF2B5EF4-FFF2-40B4-BE49-F238E27FC236}">
                <a16:creationId xmlns:a16="http://schemas.microsoft.com/office/drawing/2014/main" id="{588F8576-B75C-3F69-A19B-99AA0D3B4930}"/>
              </a:ext>
            </a:extLst>
          </p:cNvPr>
          <p:cNvSpPr txBox="1">
            <a:spLocks/>
          </p:cNvSpPr>
          <p:nvPr/>
        </p:nvSpPr>
        <p:spPr>
          <a:xfrm>
            <a:off x="-105640" y="1777028"/>
            <a:ext cx="12122727" cy="55775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err="1">
                <a:solidFill>
                  <a:schemeClr val="accent2"/>
                </a:solidFill>
                <a:latin typeface="Arial Black" panose="020B0A04020102020204" pitchFamily="34" charset="0"/>
              </a:rPr>
              <a:t>UnderSampling</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XGBoost</a:t>
            </a:r>
            <a:endParaRPr lang="en-GB" b="1" dirty="0">
              <a:solidFill>
                <a:schemeClr val="accent2"/>
              </a:solidFill>
              <a:latin typeface="Arial Black" panose="020B0A04020102020204" pitchFamily="34" charset="0"/>
            </a:endParaRPr>
          </a:p>
        </p:txBody>
      </p:sp>
      <p:sp>
        <p:nvSpPr>
          <p:cNvPr id="10" name="Metin kutusu 9">
            <a:extLst>
              <a:ext uri="{FF2B5EF4-FFF2-40B4-BE49-F238E27FC236}">
                <a16:creationId xmlns:a16="http://schemas.microsoft.com/office/drawing/2014/main" id="{9C8AC512-B1A9-4D9C-E930-E26FAD01AC8F}"/>
              </a:ext>
            </a:extLst>
          </p:cNvPr>
          <p:cNvSpPr txBox="1"/>
          <p:nvPr/>
        </p:nvSpPr>
        <p:spPr>
          <a:xfrm>
            <a:off x="124211" y="5717706"/>
            <a:ext cx="12017087" cy="1015663"/>
          </a:xfrm>
          <a:prstGeom prst="rect">
            <a:avLst/>
          </a:prstGeom>
          <a:noFill/>
        </p:spPr>
        <p:txBody>
          <a:bodyPr wrap="square">
            <a:spAutoFit/>
          </a:bodyPr>
          <a:lstStyle/>
          <a:p>
            <a:pPr algn="just"/>
            <a:r>
              <a:rPr lang="tr-TR" sz="2000" b="1" dirty="0">
                <a:solidFill>
                  <a:schemeClr val="accent2"/>
                </a:solidFill>
                <a:latin typeface="Arial Black" panose="020B0A04020102020204" pitchFamily="34" charset="0"/>
                <a:ea typeface="+mn-ea"/>
                <a:cs typeface="+mn-cs"/>
                <a:sym typeface="Wingdings" panose="05000000000000000000" pitchFamily="2" charset="2"/>
              </a:rPr>
              <a:t> </a:t>
            </a:r>
            <a:r>
              <a:rPr lang="tr-TR" sz="2000" b="1" i="0" dirty="0" err="1">
                <a:solidFill>
                  <a:srgbClr val="374151"/>
                </a:solidFill>
                <a:effectLst/>
                <a:latin typeface="Söhne"/>
              </a:rPr>
              <a:t>Just</a:t>
            </a:r>
            <a:r>
              <a:rPr lang="tr-TR" sz="2000" b="1" i="0" dirty="0">
                <a:solidFill>
                  <a:srgbClr val="374151"/>
                </a:solidFill>
                <a:effectLst/>
                <a:latin typeface="Söhne"/>
              </a:rPr>
              <a:t> as </a:t>
            </a:r>
            <a:r>
              <a:rPr lang="tr-TR" sz="2000" b="1" i="0" dirty="0" err="1">
                <a:solidFill>
                  <a:srgbClr val="374151"/>
                </a:solidFill>
                <a:effectLst/>
                <a:latin typeface="Söhne"/>
              </a:rPr>
              <a:t>the</a:t>
            </a:r>
            <a:r>
              <a:rPr lang="tr-TR" sz="2000" b="1" i="0" dirty="0">
                <a:solidFill>
                  <a:srgbClr val="374151"/>
                </a:solidFill>
                <a:effectLst/>
                <a:latin typeface="Söhne"/>
              </a:rPr>
              <a:t> </a:t>
            </a:r>
            <a:r>
              <a:rPr lang="tr-TR" sz="2000" b="1" i="0" dirty="0" err="1">
                <a:solidFill>
                  <a:srgbClr val="374151"/>
                </a:solidFill>
                <a:effectLst/>
                <a:latin typeface="Söhne"/>
              </a:rPr>
              <a:t>the</a:t>
            </a:r>
            <a:r>
              <a:rPr lang="tr-TR" sz="2000" b="1" i="0" dirty="0">
                <a:solidFill>
                  <a:srgbClr val="374151"/>
                </a:solidFill>
                <a:effectLst/>
                <a:latin typeface="Söhne"/>
              </a:rPr>
              <a:t> </a:t>
            </a:r>
            <a:r>
              <a:rPr lang="tr-TR" sz="2000" b="1" i="0" dirty="0" err="1">
                <a:solidFill>
                  <a:srgbClr val="374151"/>
                </a:solidFill>
                <a:effectLst/>
                <a:latin typeface="Söhne"/>
              </a:rPr>
              <a:t>random</a:t>
            </a:r>
            <a:r>
              <a:rPr lang="tr-TR" sz="2000" b="1" i="0" dirty="0">
                <a:solidFill>
                  <a:srgbClr val="374151"/>
                </a:solidFill>
                <a:effectLst/>
                <a:latin typeface="Söhne"/>
              </a:rPr>
              <a:t> </a:t>
            </a:r>
            <a:r>
              <a:rPr lang="tr-TR" sz="2000" b="1" i="0" dirty="0" err="1">
                <a:solidFill>
                  <a:srgbClr val="374151"/>
                </a:solidFill>
                <a:effectLst/>
                <a:latin typeface="Söhne"/>
              </a:rPr>
              <a:t>forest</a:t>
            </a:r>
            <a:r>
              <a:rPr lang="tr-TR" sz="2000" b="1" i="0" dirty="0">
                <a:solidFill>
                  <a:srgbClr val="374151"/>
                </a:solidFill>
                <a:effectLst/>
                <a:latin typeface="Söhne"/>
              </a:rPr>
              <a:t> , </a:t>
            </a:r>
            <a:r>
              <a:rPr lang="tr-TR" sz="2000" b="1" i="0" dirty="0" err="1">
                <a:solidFill>
                  <a:srgbClr val="374151"/>
                </a:solidFill>
                <a:effectLst/>
                <a:latin typeface="Söhne"/>
              </a:rPr>
              <a:t>XGBoost</a:t>
            </a:r>
            <a:r>
              <a:rPr lang="tr-TR" sz="2000" b="1" i="0" dirty="0">
                <a:solidFill>
                  <a:srgbClr val="374151"/>
                </a:solidFill>
                <a:effectLst/>
                <a:latin typeface="Söhne"/>
              </a:rPr>
              <a:t> </a:t>
            </a:r>
            <a:r>
              <a:rPr lang="tr-TR" sz="2000" b="1" dirty="0">
                <a:solidFill>
                  <a:srgbClr val="374151"/>
                </a:solidFill>
                <a:latin typeface="Söhne"/>
              </a:rPr>
              <a:t>is </a:t>
            </a:r>
            <a:r>
              <a:rPr lang="tr-TR" sz="2000" b="1" dirty="0" err="1">
                <a:solidFill>
                  <a:srgbClr val="374151"/>
                </a:solidFill>
                <a:latin typeface="Söhne"/>
              </a:rPr>
              <a:t>also</a:t>
            </a:r>
            <a:r>
              <a:rPr lang="tr-TR" sz="2000" b="1" i="0" dirty="0" err="1">
                <a:solidFill>
                  <a:srgbClr val="374151"/>
                </a:solidFill>
                <a:effectLst/>
                <a:latin typeface="Söhne"/>
              </a:rPr>
              <a:t>is</a:t>
            </a:r>
            <a:r>
              <a:rPr lang="tr-TR" sz="2000" b="1" i="0" dirty="0">
                <a:solidFill>
                  <a:srgbClr val="374151"/>
                </a:solidFill>
                <a:effectLst/>
                <a:latin typeface="Söhne"/>
              </a:rPr>
              <a:t> a </a:t>
            </a:r>
            <a:r>
              <a:rPr lang="tr-TR" sz="2000" b="1" i="0" dirty="0" err="1">
                <a:solidFill>
                  <a:srgbClr val="374151"/>
                </a:solidFill>
                <a:effectLst/>
                <a:latin typeface="Söhne"/>
              </a:rPr>
              <a:t>robust</a:t>
            </a:r>
            <a:r>
              <a:rPr lang="tr-TR" sz="2000" b="1" i="0" dirty="0">
                <a:solidFill>
                  <a:srgbClr val="374151"/>
                </a:solidFill>
                <a:effectLst/>
                <a:latin typeface="Söhne"/>
              </a:rPr>
              <a:t> </a:t>
            </a:r>
            <a:r>
              <a:rPr lang="tr-TR" sz="2000" b="1" i="0" dirty="0" err="1">
                <a:solidFill>
                  <a:srgbClr val="374151"/>
                </a:solidFill>
                <a:effectLst/>
                <a:latin typeface="Söhne"/>
              </a:rPr>
              <a:t>algorithm</a:t>
            </a:r>
            <a:r>
              <a:rPr lang="tr-TR" sz="2000" b="1" i="0" dirty="0">
                <a:solidFill>
                  <a:srgbClr val="374151"/>
                </a:solidFill>
                <a:effectLst/>
                <a:latin typeface="Söhne"/>
              </a:rPr>
              <a:t> </a:t>
            </a:r>
            <a:r>
              <a:rPr lang="tr-TR" sz="2000" b="1" i="0" dirty="0" err="1">
                <a:solidFill>
                  <a:srgbClr val="374151"/>
                </a:solidFill>
                <a:effectLst/>
                <a:latin typeface="Söhne"/>
              </a:rPr>
              <a:t>agains</a:t>
            </a:r>
            <a:r>
              <a:rPr lang="tr-TR" sz="2000" b="1" dirty="0" err="1">
                <a:solidFill>
                  <a:srgbClr val="374151"/>
                </a:solidFill>
                <a:latin typeface="Söhne"/>
              </a:rPr>
              <a:t>t</a:t>
            </a:r>
            <a:r>
              <a:rPr lang="tr-TR" sz="2000" b="1" dirty="0">
                <a:solidFill>
                  <a:srgbClr val="374151"/>
                </a:solidFill>
                <a:latin typeface="Söhne"/>
              </a:rPr>
              <a:t> </a:t>
            </a:r>
            <a:r>
              <a:rPr lang="tr-TR" sz="2000" b="1" dirty="0" err="1">
                <a:solidFill>
                  <a:srgbClr val="374151"/>
                </a:solidFill>
                <a:latin typeface="Söhne"/>
              </a:rPr>
              <a:t>imbalanced</a:t>
            </a:r>
            <a:r>
              <a:rPr lang="tr-TR" sz="2000" b="1" dirty="0">
                <a:solidFill>
                  <a:srgbClr val="374151"/>
                </a:solidFill>
                <a:latin typeface="Söhne"/>
              </a:rPr>
              <a:t> </a:t>
            </a:r>
            <a:r>
              <a:rPr lang="tr-TR" sz="2000" b="1" dirty="0" err="1">
                <a:solidFill>
                  <a:srgbClr val="374151"/>
                </a:solidFill>
                <a:latin typeface="Söhne"/>
              </a:rPr>
              <a:t>datasets</a:t>
            </a:r>
            <a:r>
              <a:rPr lang="tr-TR" sz="2000" b="1" dirty="0">
                <a:solidFill>
                  <a:srgbClr val="374151"/>
                </a:solidFill>
                <a:latin typeface="Söhne"/>
              </a:rPr>
              <a:t>, </a:t>
            </a:r>
            <a:r>
              <a:rPr lang="tr-TR" sz="2000" b="1" dirty="0" err="1">
                <a:solidFill>
                  <a:srgbClr val="374151"/>
                </a:solidFill>
                <a:latin typeface="Söhne"/>
              </a:rPr>
              <a:t>however</a:t>
            </a:r>
            <a:r>
              <a:rPr lang="tr-TR" sz="2000" b="1" dirty="0">
                <a:solidFill>
                  <a:srgbClr val="374151"/>
                </a:solidFill>
                <a:latin typeface="Söhne"/>
              </a:rPr>
              <a:t> </a:t>
            </a:r>
            <a:r>
              <a:rPr lang="tr-TR" sz="2000" b="1" dirty="0" err="1">
                <a:solidFill>
                  <a:srgbClr val="374151"/>
                </a:solidFill>
                <a:latin typeface="Söhne"/>
              </a:rPr>
              <a:t>different</a:t>
            </a:r>
            <a:r>
              <a:rPr lang="tr-TR" sz="2000" b="1" dirty="0">
                <a:solidFill>
                  <a:srgbClr val="374151"/>
                </a:solidFill>
                <a:latin typeface="Söhne"/>
              </a:rPr>
              <a:t> </a:t>
            </a:r>
            <a:r>
              <a:rPr lang="tr-TR" sz="2000" b="1" dirty="0" err="1">
                <a:solidFill>
                  <a:srgbClr val="374151"/>
                </a:solidFill>
                <a:latin typeface="Söhne"/>
              </a:rPr>
              <a:t>sampling</a:t>
            </a:r>
            <a:r>
              <a:rPr lang="tr-TR" sz="2000" b="1" dirty="0">
                <a:solidFill>
                  <a:srgbClr val="374151"/>
                </a:solidFill>
                <a:latin typeface="Söhne"/>
              </a:rPr>
              <a:t> </a:t>
            </a:r>
            <a:r>
              <a:rPr lang="tr-TR" sz="2000" b="1" dirty="0" err="1">
                <a:solidFill>
                  <a:srgbClr val="374151"/>
                </a:solidFill>
                <a:latin typeface="Söhne"/>
              </a:rPr>
              <a:t>results</a:t>
            </a:r>
            <a:r>
              <a:rPr lang="tr-TR" sz="2000" b="1" dirty="0">
                <a:solidFill>
                  <a:srgbClr val="374151"/>
                </a:solidFill>
                <a:latin typeface="Söhne"/>
              </a:rPr>
              <a:t> </a:t>
            </a:r>
            <a:r>
              <a:rPr lang="tr-TR" sz="2000" b="1" dirty="0" err="1">
                <a:solidFill>
                  <a:srgbClr val="374151"/>
                </a:solidFill>
                <a:latin typeface="Söhne"/>
              </a:rPr>
              <a:t>with</a:t>
            </a:r>
            <a:r>
              <a:rPr lang="tr-TR" sz="2000" b="1" dirty="0">
                <a:solidFill>
                  <a:srgbClr val="374151"/>
                </a:solidFill>
                <a:latin typeface="Söhne"/>
              </a:rPr>
              <a:t> </a:t>
            </a:r>
            <a:r>
              <a:rPr lang="tr-TR" sz="2000" b="1" dirty="0" err="1">
                <a:solidFill>
                  <a:srgbClr val="374151"/>
                </a:solidFill>
                <a:latin typeface="Söhne"/>
              </a:rPr>
              <a:t>class</a:t>
            </a:r>
            <a:r>
              <a:rPr lang="tr-TR" sz="2000" b="1" dirty="0">
                <a:solidFill>
                  <a:srgbClr val="374151"/>
                </a:solidFill>
                <a:latin typeface="Söhne"/>
              </a:rPr>
              <a:t> </a:t>
            </a:r>
            <a:r>
              <a:rPr lang="tr-TR" sz="2000" b="1" dirty="0" err="1">
                <a:solidFill>
                  <a:srgbClr val="374151"/>
                </a:solidFill>
                <a:latin typeface="Söhne"/>
              </a:rPr>
              <a:t>weight</a:t>
            </a:r>
            <a:r>
              <a:rPr lang="tr-TR" sz="2000" b="1" dirty="0">
                <a:solidFill>
                  <a:srgbClr val="374151"/>
                </a:solidFill>
                <a:latin typeface="Söhne"/>
              </a:rPr>
              <a:t> </a:t>
            </a:r>
            <a:r>
              <a:rPr lang="tr-TR" sz="2000" b="1" dirty="0" err="1">
                <a:solidFill>
                  <a:srgbClr val="374151"/>
                </a:solidFill>
                <a:latin typeface="Söhne"/>
              </a:rPr>
              <a:t>distribution</a:t>
            </a:r>
            <a:r>
              <a:rPr lang="tr-TR" sz="2000" b="1" dirty="0">
                <a:solidFill>
                  <a:srgbClr val="374151"/>
                </a:solidFill>
                <a:latin typeface="Söhne"/>
              </a:rPr>
              <a:t> </a:t>
            </a:r>
            <a:r>
              <a:rPr lang="tr-TR" sz="2000" b="1" dirty="0" err="1">
                <a:solidFill>
                  <a:srgbClr val="374151"/>
                </a:solidFill>
                <a:latin typeface="Söhne"/>
              </a:rPr>
              <a:t>adjustment</a:t>
            </a:r>
            <a:r>
              <a:rPr lang="tr-TR" sz="2000" b="1" dirty="0">
                <a:solidFill>
                  <a:srgbClr val="374151"/>
                </a:solidFill>
                <a:latin typeface="Söhne"/>
              </a:rPr>
              <a:t> is </a:t>
            </a:r>
            <a:r>
              <a:rPr lang="tr-TR" sz="2000" b="1" dirty="0" err="1">
                <a:solidFill>
                  <a:srgbClr val="374151"/>
                </a:solidFill>
                <a:latin typeface="Söhne"/>
              </a:rPr>
              <a:t>performed</a:t>
            </a:r>
            <a:r>
              <a:rPr lang="tr-TR" sz="2000" b="1" dirty="0">
                <a:solidFill>
                  <a:srgbClr val="374151"/>
                </a:solidFill>
                <a:latin typeface="Söhne"/>
              </a:rPr>
              <a:t> </a:t>
            </a:r>
            <a:r>
              <a:rPr lang="tr-TR" sz="2000" b="1" dirty="0" err="1">
                <a:solidFill>
                  <a:srgbClr val="374151"/>
                </a:solidFill>
                <a:latin typeface="Söhne"/>
              </a:rPr>
              <a:t>during</a:t>
            </a:r>
            <a:r>
              <a:rPr lang="tr-TR" sz="2000" b="1" dirty="0">
                <a:solidFill>
                  <a:srgbClr val="374151"/>
                </a:solidFill>
                <a:latin typeface="Söhne"/>
              </a:rPr>
              <a:t> </a:t>
            </a:r>
            <a:r>
              <a:rPr lang="tr-TR" sz="2000" b="1" dirty="0" err="1">
                <a:solidFill>
                  <a:srgbClr val="374151"/>
                </a:solidFill>
                <a:latin typeface="Söhne"/>
              </a:rPr>
              <a:t>hyper-parameter</a:t>
            </a:r>
            <a:r>
              <a:rPr lang="tr-TR" sz="2000" b="1" dirty="0">
                <a:solidFill>
                  <a:srgbClr val="374151"/>
                </a:solidFill>
                <a:latin typeface="Söhne"/>
              </a:rPr>
              <a:t> </a:t>
            </a:r>
            <a:r>
              <a:rPr lang="tr-TR" sz="2000" b="1" dirty="0" err="1">
                <a:solidFill>
                  <a:srgbClr val="374151"/>
                </a:solidFill>
                <a:latin typeface="Söhne"/>
              </a:rPr>
              <a:t>tuning</a:t>
            </a:r>
            <a:r>
              <a:rPr lang="tr-TR" sz="2000" b="1" dirty="0">
                <a:solidFill>
                  <a:srgbClr val="374151"/>
                </a:solidFill>
                <a:latin typeface="Söhne"/>
              </a:rPr>
              <a:t> </a:t>
            </a:r>
            <a:r>
              <a:rPr lang="tr-TR" sz="2000" b="1" dirty="0" err="1">
                <a:solidFill>
                  <a:srgbClr val="374151"/>
                </a:solidFill>
                <a:latin typeface="Söhne"/>
              </a:rPr>
              <a:t>for</a:t>
            </a:r>
            <a:r>
              <a:rPr lang="tr-TR" sz="2000" b="1" dirty="0">
                <a:solidFill>
                  <a:srgbClr val="374151"/>
                </a:solidFill>
                <a:latin typeface="Söhne"/>
              </a:rPr>
              <a:t> it as </a:t>
            </a:r>
            <a:r>
              <a:rPr lang="tr-TR" sz="2000" b="1" dirty="0" err="1">
                <a:solidFill>
                  <a:srgbClr val="374151"/>
                </a:solidFill>
                <a:latin typeface="Söhne"/>
              </a:rPr>
              <a:t>well</a:t>
            </a:r>
            <a:r>
              <a:rPr lang="tr-TR" sz="2000" b="1" dirty="0">
                <a:solidFill>
                  <a:srgbClr val="374151"/>
                </a:solidFill>
                <a:latin typeface="Söhne"/>
              </a:rPr>
              <a:t>.</a:t>
            </a:r>
            <a:endParaRPr lang="tr-TR" sz="2000" b="1" dirty="0"/>
          </a:p>
        </p:txBody>
      </p:sp>
      <p:pic>
        <p:nvPicPr>
          <p:cNvPr id="5" name="Resim 4">
            <a:extLst>
              <a:ext uri="{FF2B5EF4-FFF2-40B4-BE49-F238E27FC236}">
                <a16:creationId xmlns:a16="http://schemas.microsoft.com/office/drawing/2014/main" id="{4D95985B-0F52-DE8A-A796-CB26D46D8CB3}"/>
              </a:ext>
            </a:extLst>
          </p:cNvPr>
          <p:cNvPicPr>
            <a:picLocks noChangeAspect="1"/>
          </p:cNvPicPr>
          <p:nvPr/>
        </p:nvPicPr>
        <p:blipFill>
          <a:blip r:embed="rId3"/>
          <a:stretch>
            <a:fillRect/>
          </a:stretch>
        </p:blipFill>
        <p:spPr>
          <a:xfrm>
            <a:off x="124211" y="2334779"/>
            <a:ext cx="11920400" cy="3089276"/>
          </a:xfrm>
          <a:prstGeom prst="rect">
            <a:avLst/>
          </a:prstGeom>
        </p:spPr>
      </p:pic>
    </p:spTree>
    <p:extLst>
      <p:ext uri="{BB962C8B-B14F-4D97-AF65-F5344CB8AC3E}">
        <p14:creationId xmlns:p14="http://schemas.microsoft.com/office/powerpoint/2010/main" val="73078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1" y="228600"/>
            <a:ext cx="12122727" cy="557751"/>
          </a:xfrm>
        </p:spPr>
        <p:txBody>
          <a:bodyPr>
            <a:normAutofit fontScale="90000"/>
          </a:bodyPr>
          <a:lstStyle/>
          <a:p>
            <a:pPr algn="ctr"/>
            <a:r>
              <a:rPr lang="tr-TR" b="1" dirty="0" err="1">
                <a:solidFill>
                  <a:schemeClr val="accent2"/>
                </a:solidFill>
                <a:latin typeface="Arial Black" panose="020B0A04020102020204" pitchFamily="34" charset="0"/>
              </a:rPr>
              <a:t>Classification</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Reports</a:t>
            </a:r>
            <a:r>
              <a:rPr lang="tr-TR" b="1" dirty="0">
                <a:solidFill>
                  <a:schemeClr val="accent2"/>
                </a:solidFill>
                <a:latin typeface="Arial Black" panose="020B0A04020102020204" pitchFamily="34" charset="0"/>
              </a:rPr>
              <a:t> of </a:t>
            </a:r>
            <a:r>
              <a:rPr lang="tr-TR" b="1" dirty="0" err="1">
                <a:solidFill>
                  <a:schemeClr val="accent2"/>
                </a:solidFill>
                <a:latin typeface="Arial Black" panose="020B0A04020102020204" pitchFamily="34" charset="0"/>
              </a:rPr>
              <a:t>Models</a:t>
            </a:r>
            <a:endParaRPr lang="en-GB" b="1" dirty="0">
              <a:solidFill>
                <a:schemeClr val="accent2"/>
              </a:solidFill>
              <a:latin typeface="Arial Black" panose="020B0A04020102020204" pitchFamily="34" charset="0"/>
            </a:endParaRPr>
          </a:p>
        </p:txBody>
      </p:sp>
      <p:sp>
        <p:nvSpPr>
          <p:cNvPr id="3" name="Başlık 6">
            <a:extLst>
              <a:ext uri="{FF2B5EF4-FFF2-40B4-BE49-F238E27FC236}">
                <a16:creationId xmlns:a16="http://schemas.microsoft.com/office/drawing/2014/main" id="{46B37842-F5BF-C101-BE57-6FBF50963AEA}"/>
              </a:ext>
            </a:extLst>
          </p:cNvPr>
          <p:cNvSpPr txBox="1">
            <a:spLocks/>
          </p:cNvSpPr>
          <p:nvPr/>
        </p:nvSpPr>
        <p:spPr>
          <a:xfrm>
            <a:off x="174913" y="786351"/>
            <a:ext cx="11772900"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For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XGBoost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same</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path</a:t>
            </a:r>
            <a:r>
              <a:rPr lang="tr-TR" sz="2400" b="1" dirty="0">
                <a:solidFill>
                  <a:schemeClr val="accent2"/>
                </a:solidFill>
                <a:latin typeface="Arial Black" panose="020B0A04020102020204" pitchFamily="34" charset="0"/>
                <a:ea typeface="+mn-ea"/>
                <a:cs typeface="+mn-cs"/>
              </a:rPr>
              <a:t> in </a:t>
            </a:r>
            <a:r>
              <a:rPr lang="tr-TR" sz="2400" b="1" dirty="0" err="1">
                <a:solidFill>
                  <a:schemeClr val="accent2"/>
                </a:solidFill>
                <a:latin typeface="Arial Black" panose="020B0A04020102020204" pitchFamily="34" charset="0"/>
                <a:ea typeface="+mn-ea"/>
                <a:cs typeface="+mn-cs"/>
              </a:rPr>
              <a:t>the</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logistic</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regression</a:t>
            </a:r>
            <a:r>
              <a:rPr lang="tr-TR" sz="2400" b="1" dirty="0">
                <a:solidFill>
                  <a:schemeClr val="accent2"/>
                </a:solidFill>
                <a:latin typeface="Arial Black" panose="020B0A04020102020204" pitchFamily="34" charset="0"/>
                <a:ea typeface="+mn-ea"/>
                <a:cs typeface="+mn-cs"/>
              </a:rPr>
              <a:t> is </a:t>
            </a:r>
            <a:r>
              <a:rPr lang="tr-TR" sz="2400" b="1" dirty="0" err="1">
                <a:solidFill>
                  <a:schemeClr val="accent2"/>
                </a:solidFill>
                <a:latin typeface="Arial Black" panose="020B0A04020102020204" pitchFamily="34" charset="0"/>
                <a:ea typeface="+mn-ea"/>
                <a:cs typeface="+mn-cs"/>
              </a:rPr>
              <a:t>followed</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and</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classification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reports</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are</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created</a:t>
            </a:r>
            <a:r>
              <a:rPr lang="tr-TR" sz="2400" b="1" dirty="0">
                <a:solidFill>
                  <a:schemeClr val="accent2"/>
                </a:solidFill>
                <a:latin typeface="Arial Black" panose="020B0A04020102020204" pitchFamily="34" charset="0"/>
                <a:ea typeface="+mn-ea"/>
                <a:cs typeface="+mn-cs"/>
              </a:rPr>
              <a:t>:</a:t>
            </a:r>
          </a:p>
        </p:txBody>
      </p:sp>
      <p:sp>
        <p:nvSpPr>
          <p:cNvPr id="8" name="Title 1">
            <a:extLst>
              <a:ext uri="{FF2B5EF4-FFF2-40B4-BE49-F238E27FC236}">
                <a16:creationId xmlns:a16="http://schemas.microsoft.com/office/drawing/2014/main" id="{588F8576-B75C-3F69-A19B-99AA0D3B4930}"/>
              </a:ext>
            </a:extLst>
          </p:cNvPr>
          <p:cNvSpPr txBox="1">
            <a:spLocks/>
          </p:cNvSpPr>
          <p:nvPr/>
        </p:nvSpPr>
        <p:spPr>
          <a:xfrm>
            <a:off x="-105640" y="1777028"/>
            <a:ext cx="12122727" cy="55775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err="1">
                <a:solidFill>
                  <a:schemeClr val="accent2"/>
                </a:solidFill>
                <a:latin typeface="Arial Black" panose="020B0A04020102020204" pitchFamily="34" charset="0"/>
              </a:rPr>
              <a:t>OverSampling</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XGBoost</a:t>
            </a:r>
            <a:endParaRPr lang="en-GB" b="1" dirty="0">
              <a:solidFill>
                <a:schemeClr val="accent2"/>
              </a:solidFill>
              <a:latin typeface="Arial Black" panose="020B0A04020102020204" pitchFamily="34" charset="0"/>
            </a:endParaRPr>
          </a:p>
        </p:txBody>
      </p:sp>
      <p:sp>
        <p:nvSpPr>
          <p:cNvPr id="10" name="Metin kutusu 9">
            <a:extLst>
              <a:ext uri="{FF2B5EF4-FFF2-40B4-BE49-F238E27FC236}">
                <a16:creationId xmlns:a16="http://schemas.microsoft.com/office/drawing/2014/main" id="{9C8AC512-B1A9-4D9C-E930-E26FAD01AC8F}"/>
              </a:ext>
            </a:extLst>
          </p:cNvPr>
          <p:cNvSpPr txBox="1"/>
          <p:nvPr/>
        </p:nvSpPr>
        <p:spPr>
          <a:xfrm>
            <a:off x="174913" y="5717706"/>
            <a:ext cx="12017087" cy="1015663"/>
          </a:xfrm>
          <a:prstGeom prst="rect">
            <a:avLst/>
          </a:prstGeom>
          <a:noFill/>
        </p:spPr>
        <p:txBody>
          <a:bodyPr wrap="square">
            <a:spAutoFit/>
          </a:bodyPr>
          <a:lstStyle/>
          <a:p>
            <a:pPr algn="just"/>
            <a:r>
              <a:rPr lang="tr-TR" sz="2000" b="1" dirty="0">
                <a:solidFill>
                  <a:schemeClr val="accent2"/>
                </a:solidFill>
                <a:latin typeface="Arial Black" panose="020B0A04020102020204" pitchFamily="34" charset="0"/>
                <a:ea typeface="+mn-ea"/>
                <a:cs typeface="+mn-cs"/>
                <a:sym typeface="Wingdings" panose="05000000000000000000" pitchFamily="2" charset="2"/>
              </a:rPr>
              <a:t> </a:t>
            </a:r>
            <a:r>
              <a:rPr lang="tr-TR" sz="2000" b="1" i="0" dirty="0" err="1">
                <a:solidFill>
                  <a:srgbClr val="374151"/>
                </a:solidFill>
                <a:effectLst/>
                <a:latin typeface="Söhne"/>
              </a:rPr>
              <a:t>Just</a:t>
            </a:r>
            <a:r>
              <a:rPr lang="tr-TR" sz="2000" b="1" i="0" dirty="0">
                <a:solidFill>
                  <a:srgbClr val="374151"/>
                </a:solidFill>
                <a:effectLst/>
                <a:latin typeface="Söhne"/>
              </a:rPr>
              <a:t> as </a:t>
            </a:r>
            <a:r>
              <a:rPr lang="tr-TR" sz="2000" b="1" i="0" dirty="0" err="1">
                <a:solidFill>
                  <a:srgbClr val="374151"/>
                </a:solidFill>
                <a:effectLst/>
                <a:latin typeface="Söhne"/>
              </a:rPr>
              <a:t>the</a:t>
            </a:r>
            <a:r>
              <a:rPr lang="tr-TR" sz="2000" b="1" i="0" dirty="0">
                <a:solidFill>
                  <a:srgbClr val="374151"/>
                </a:solidFill>
                <a:effectLst/>
                <a:latin typeface="Söhne"/>
              </a:rPr>
              <a:t> </a:t>
            </a:r>
            <a:r>
              <a:rPr lang="tr-TR" sz="2000" b="1" i="0" dirty="0" err="1">
                <a:solidFill>
                  <a:srgbClr val="374151"/>
                </a:solidFill>
                <a:effectLst/>
                <a:latin typeface="Söhne"/>
              </a:rPr>
              <a:t>the</a:t>
            </a:r>
            <a:r>
              <a:rPr lang="tr-TR" sz="2000" b="1" i="0" dirty="0">
                <a:solidFill>
                  <a:srgbClr val="374151"/>
                </a:solidFill>
                <a:effectLst/>
                <a:latin typeface="Söhne"/>
              </a:rPr>
              <a:t> </a:t>
            </a:r>
            <a:r>
              <a:rPr lang="tr-TR" sz="2000" b="1" i="0" dirty="0" err="1">
                <a:solidFill>
                  <a:srgbClr val="374151"/>
                </a:solidFill>
                <a:effectLst/>
                <a:latin typeface="Söhne"/>
              </a:rPr>
              <a:t>random</a:t>
            </a:r>
            <a:r>
              <a:rPr lang="tr-TR" sz="2000" b="1" i="0" dirty="0">
                <a:solidFill>
                  <a:srgbClr val="374151"/>
                </a:solidFill>
                <a:effectLst/>
                <a:latin typeface="Söhne"/>
              </a:rPr>
              <a:t> </a:t>
            </a:r>
            <a:r>
              <a:rPr lang="tr-TR" sz="2000" b="1" i="0" dirty="0" err="1">
                <a:solidFill>
                  <a:srgbClr val="374151"/>
                </a:solidFill>
                <a:effectLst/>
                <a:latin typeface="Söhne"/>
              </a:rPr>
              <a:t>forest</a:t>
            </a:r>
            <a:r>
              <a:rPr lang="tr-TR" sz="2000" b="1" i="0" dirty="0">
                <a:solidFill>
                  <a:srgbClr val="374151"/>
                </a:solidFill>
                <a:effectLst/>
                <a:latin typeface="Söhne"/>
              </a:rPr>
              <a:t> , </a:t>
            </a:r>
            <a:r>
              <a:rPr lang="tr-TR" sz="2000" b="1" i="0" dirty="0" err="1">
                <a:solidFill>
                  <a:srgbClr val="374151"/>
                </a:solidFill>
                <a:effectLst/>
                <a:latin typeface="Söhne"/>
              </a:rPr>
              <a:t>XGBoost</a:t>
            </a:r>
            <a:r>
              <a:rPr lang="tr-TR" sz="2000" b="1" i="0" dirty="0">
                <a:solidFill>
                  <a:srgbClr val="374151"/>
                </a:solidFill>
                <a:effectLst/>
                <a:latin typeface="Söhne"/>
              </a:rPr>
              <a:t> </a:t>
            </a:r>
            <a:r>
              <a:rPr lang="tr-TR" sz="2000" b="1" dirty="0">
                <a:solidFill>
                  <a:srgbClr val="374151"/>
                </a:solidFill>
                <a:latin typeface="Söhne"/>
              </a:rPr>
              <a:t>is </a:t>
            </a:r>
            <a:r>
              <a:rPr lang="tr-TR" sz="2000" b="1" dirty="0" err="1">
                <a:solidFill>
                  <a:srgbClr val="374151"/>
                </a:solidFill>
                <a:latin typeface="Söhne"/>
              </a:rPr>
              <a:t>also</a:t>
            </a:r>
            <a:r>
              <a:rPr lang="tr-TR" sz="2000" b="1" i="0" dirty="0" err="1">
                <a:solidFill>
                  <a:srgbClr val="374151"/>
                </a:solidFill>
                <a:effectLst/>
                <a:latin typeface="Söhne"/>
              </a:rPr>
              <a:t>is</a:t>
            </a:r>
            <a:r>
              <a:rPr lang="tr-TR" sz="2000" b="1" i="0" dirty="0">
                <a:solidFill>
                  <a:srgbClr val="374151"/>
                </a:solidFill>
                <a:effectLst/>
                <a:latin typeface="Söhne"/>
              </a:rPr>
              <a:t> a </a:t>
            </a:r>
            <a:r>
              <a:rPr lang="tr-TR" sz="2000" b="1" i="0" dirty="0" err="1">
                <a:solidFill>
                  <a:srgbClr val="374151"/>
                </a:solidFill>
                <a:effectLst/>
                <a:latin typeface="Söhne"/>
              </a:rPr>
              <a:t>robust</a:t>
            </a:r>
            <a:r>
              <a:rPr lang="tr-TR" sz="2000" b="1" i="0" dirty="0">
                <a:solidFill>
                  <a:srgbClr val="374151"/>
                </a:solidFill>
                <a:effectLst/>
                <a:latin typeface="Söhne"/>
              </a:rPr>
              <a:t> </a:t>
            </a:r>
            <a:r>
              <a:rPr lang="tr-TR" sz="2000" b="1" i="0" dirty="0" err="1">
                <a:solidFill>
                  <a:srgbClr val="374151"/>
                </a:solidFill>
                <a:effectLst/>
                <a:latin typeface="Söhne"/>
              </a:rPr>
              <a:t>algorithm</a:t>
            </a:r>
            <a:r>
              <a:rPr lang="tr-TR" sz="2000" b="1" i="0" dirty="0">
                <a:solidFill>
                  <a:srgbClr val="374151"/>
                </a:solidFill>
                <a:effectLst/>
                <a:latin typeface="Söhne"/>
              </a:rPr>
              <a:t> </a:t>
            </a:r>
            <a:r>
              <a:rPr lang="tr-TR" sz="2000" b="1" i="0" dirty="0" err="1">
                <a:solidFill>
                  <a:srgbClr val="374151"/>
                </a:solidFill>
                <a:effectLst/>
                <a:latin typeface="Söhne"/>
              </a:rPr>
              <a:t>agains</a:t>
            </a:r>
            <a:r>
              <a:rPr lang="tr-TR" sz="2000" b="1" dirty="0" err="1">
                <a:solidFill>
                  <a:srgbClr val="374151"/>
                </a:solidFill>
                <a:latin typeface="Söhne"/>
              </a:rPr>
              <a:t>t</a:t>
            </a:r>
            <a:r>
              <a:rPr lang="tr-TR" sz="2000" b="1" dirty="0">
                <a:solidFill>
                  <a:srgbClr val="374151"/>
                </a:solidFill>
                <a:latin typeface="Söhne"/>
              </a:rPr>
              <a:t> </a:t>
            </a:r>
            <a:r>
              <a:rPr lang="tr-TR" sz="2000" b="1" dirty="0" err="1">
                <a:solidFill>
                  <a:srgbClr val="374151"/>
                </a:solidFill>
                <a:latin typeface="Söhne"/>
              </a:rPr>
              <a:t>imbalanced</a:t>
            </a:r>
            <a:r>
              <a:rPr lang="tr-TR" sz="2000" b="1" dirty="0">
                <a:solidFill>
                  <a:srgbClr val="374151"/>
                </a:solidFill>
                <a:latin typeface="Söhne"/>
              </a:rPr>
              <a:t> </a:t>
            </a:r>
            <a:r>
              <a:rPr lang="tr-TR" sz="2000" b="1" dirty="0" err="1">
                <a:solidFill>
                  <a:srgbClr val="374151"/>
                </a:solidFill>
                <a:latin typeface="Söhne"/>
              </a:rPr>
              <a:t>datasets</a:t>
            </a:r>
            <a:r>
              <a:rPr lang="tr-TR" sz="2000" b="1" dirty="0">
                <a:solidFill>
                  <a:srgbClr val="374151"/>
                </a:solidFill>
                <a:latin typeface="Söhne"/>
              </a:rPr>
              <a:t>, </a:t>
            </a:r>
            <a:r>
              <a:rPr lang="tr-TR" sz="2000" b="1" dirty="0" err="1">
                <a:solidFill>
                  <a:srgbClr val="374151"/>
                </a:solidFill>
                <a:latin typeface="Söhne"/>
              </a:rPr>
              <a:t>however</a:t>
            </a:r>
            <a:r>
              <a:rPr lang="tr-TR" sz="2000" b="1" dirty="0">
                <a:solidFill>
                  <a:srgbClr val="374151"/>
                </a:solidFill>
                <a:latin typeface="Söhne"/>
              </a:rPr>
              <a:t> </a:t>
            </a:r>
            <a:r>
              <a:rPr lang="tr-TR" sz="2000" b="1" dirty="0" err="1">
                <a:solidFill>
                  <a:srgbClr val="374151"/>
                </a:solidFill>
                <a:latin typeface="Söhne"/>
              </a:rPr>
              <a:t>different</a:t>
            </a:r>
            <a:r>
              <a:rPr lang="tr-TR" sz="2000" b="1" dirty="0">
                <a:solidFill>
                  <a:srgbClr val="374151"/>
                </a:solidFill>
                <a:latin typeface="Söhne"/>
              </a:rPr>
              <a:t> </a:t>
            </a:r>
            <a:r>
              <a:rPr lang="tr-TR" sz="2000" b="1" dirty="0" err="1">
                <a:solidFill>
                  <a:srgbClr val="374151"/>
                </a:solidFill>
                <a:latin typeface="Söhne"/>
              </a:rPr>
              <a:t>sampling</a:t>
            </a:r>
            <a:r>
              <a:rPr lang="tr-TR" sz="2000" b="1" dirty="0">
                <a:solidFill>
                  <a:srgbClr val="374151"/>
                </a:solidFill>
                <a:latin typeface="Söhne"/>
              </a:rPr>
              <a:t> </a:t>
            </a:r>
            <a:r>
              <a:rPr lang="tr-TR" sz="2000" b="1" dirty="0" err="1">
                <a:solidFill>
                  <a:srgbClr val="374151"/>
                </a:solidFill>
                <a:latin typeface="Söhne"/>
              </a:rPr>
              <a:t>results</a:t>
            </a:r>
            <a:r>
              <a:rPr lang="tr-TR" sz="2000" b="1" dirty="0">
                <a:solidFill>
                  <a:srgbClr val="374151"/>
                </a:solidFill>
                <a:latin typeface="Söhne"/>
              </a:rPr>
              <a:t> </a:t>
            </a:r>
            <a:r>
              <a:rPr lang="tr-TR" sz="2000" b="1" dirty="0" err="1">
                <a:solidFill>
                  <a:srgbClr val="374151"/>
                </a:solidFill>
                <a:latin typeface="Söhne"/>
              </a:rPr>
              <a:t>with</a:t>
            </a:r>
            <a:r>
              <a:rPr lang="tr-TR" sz="2000" b="1" dirty="0">
                <a:solidFill>
                  <a:srgbClr val="374151"/>
                </a:solidFill>
                <a:latin typeface="Söhne"/>
              </a:rPr>
              <a:t> </a:t>
            </a:r>
            <a:r>
              <a:rPr lang="tr-TR" sz="2000" b="1" dirty="0" err="1">
                <a:solidFill>
                  <a:srgbClr val="374151"/>
                </a:solidFill>
                <a:latin typeface="Söhne"/>
              </a:rPr>
              <a:t>class</a:t>
            </a:r>
            <a:r>
              <a:rPr lang="tr-TR" sz="2000" b="1" dirty="0">
                <a:solidFill>
                  <a:srgbClr val="374151"/>
                </a:solidFill>
                <a:latin typeface="Söhne"/>
              </a:rPr>
              <a:t> </a:t>
            </a:r>
            <a:r>
              <a:rPr lang="tr-TR" sz="2000" b="1" dirty="0" err="1">
                <a:solidFill>
                  <a:srgbClr val="374151"/>
                </a:solidFill>
                <a:latin typeface="Söhne"/>
              </a:rPr>
              <a:t>weight</a:t>
            </a:r>
            <a:r>
              <a:rPr lang="tr-TR" sz="2000" b="1" dirty="0">
                <a:solidFill>
                  <a:srgbClr val="374151"/>
                </a:solidFill>
                <a:latin typeface="Söhne"/>
              </a:rPr>
              <a:t> </a:t>
            </a:r>
            <a:r>
              <a:rPr lang="tr-TR" sz="2000" b="1" dirty="0" err="1">
                <a:solidFill>
                  <a:srgbClr val="374151"/>
                </a:solidFill>
                <a:latin typeface="Söhne"/>
              </a:rPr>
              <a:t>distribution</a:t>
            </a:r>
            <a:r>
              <a:rPr lang="tr-TR" sz="2000" b="1" dirty="0">
                <a:solidFill>
                  <a:srgbClr val="374151"/>
                </a:solidFill>
                <a:latin typeface="Söhne"/>
              </a:rPr>
              <a:t> </a:t>
            </a:r>
            <a:r>
              <a:rPr lang="tr-TR" sz="2000" b="1" dirty="0" err="1">
                <a:solidFill>
                  <a:srgbClr val="374151"/>
                </a:solidFill>
                <a:latin typeface="Söhne"/>
              </a:rPr>
              <a:t>adjustment</a:t>
            </a:r>
            <a:r>
              <a:rPr lang="tr-TR" sz="2000" b="1" dirty="0">
                <a:solidFill>
                  <a:srgbClr val="374151"/>
                </a:solidFill>
                <a:latin typeface="Söhne"/>
              </a:rPr>
              <a:t> is </a:t>
            </a:r>
            <a:r>
              <a:rPr lang="tr-TR" sz="2000" b="1" dirty="0" err="1">
                <a:solidFill>
                  <a:srgbClr val="374151"/>
                </a:solidFill>
                <a:latin typeface="Söhne"/>
              </a:rPr>
              <a:t>performed</a:t>
            </a:r>
            <a:r>
              <a:rPr lang="tr-TR" sz="2000" b="1" dirty="0">
                <a:solidFill>
                  <a:srgbClr val="374151"/>
                </a:solidFill>
                <a:latin typeface="Söhne"/>
              </a:rPr>
              <a:t> </a:t>
            </a:r>
            <a:r>
              <a:rPr lang="tr-TR" sz="2000" b="1" dirty="0" err="1">
                <a:solidFill>
                  <a:srgbClr val="374151"/>
                </a:solidFill>
                <a:latin typeface="Söhne"/>
              </a:rPr>
              <a:t>during</a:t>
            </a:r>
            <a:r>
              <a:rPr lang="tr-TR" sz="2000" b="1" dirty="0">
                <a:solidFill>
                  <a:srgbClr val="374151"/>
                </a:solidFill>
                <a:latin typeface="Söhne"/>
              </a:rPr>
              <a:t> </a:t>
            </a:r>
            <a:r>
              <a:rPr lang="tr-TR" sz="2000" b="1" dirty="0" err="1">
                <a:solidFill>
                  <a:srgbClr val="374151"/>
                </a:solidFill>
                <a:latin typeface="Söhne"/>
              </a:rPr>
              <a:t>hyper-parameter</a:t>
            </a:r>
            <a:r>
              <a:rPr lang="tr-TR" sz="2000" b="1" dirty="0">
                <a:solidFill>
                  <a:srgbClr val="374151"/>
                </a:solidFill>
                <a:latin typeface="Söhne"/>
              </a:rPr>
              <a:t> </a:t>
            </a:r>
            <a:r>
              <a:rPr lang="tr-TR" sz="2000" b="1" dirty="0" err="1">
                <a:solidFill>
                  <a:srgbClr val="374151"/>
                </a:solidFill>
                <a:latin typeface="Söhne"/>
              </a:rPr>
              <a:t>tuning</a:t>
            </a:r>
            <a:r>
              <a:rPr lang="tr-TR" sz="2000" b="1" dirty="0">
                <a:solidFill>
                  <a:srgbClr val="374151"/>
                </a:solidFill>
                <a:latin typeface="Söhne"/>
              </a:rPr>
              <a:t> </a:t>
            </a:r>
            <a:r>
              <a:rPr lang="tr-TR" sz="2000" b="1" dirty="0" err="1">
                <a:solidFill>
                  <a:srgbClr val="374151"/>
                </a:solidFill>
                <a:latin typeface="Söhne"/>
              </a:rPr>
              <a:t>for</a:t>
            </a:r>
            <a:r>
              <a:rPr lang="tr-TR" sz="2000" b="1" dirty="0">
                <a:solidFill>
                  <a:srgbClr val="374151"/>
                </a:solidFill>
                <a:latin typeface="Söhne"/>
              </a:rPr>
              <a:t> it as </a:t>
            </a:r>
            <a:r>
              <a:rPr lang="tr-TR" sz="2000" b="1" dirty="0" err="1">
                <a:solidFill>
                  <a:srgbClr val="374151"/>
                </a:solidFill>
                <a:latin typeface="Söhne"/>
              </a:rPr>
              <a:t>well</a:t>
            </a:r>
            <a:r>
              <a:rPr lang="tr-TR" sz="2000" b="1" dirty="0">
                <a:solidFill>
                  <a:srgbClr val="374151"/>
                </a:solidFill>
                <a:latin typeface="Söhne"/>
              </a:rPr>
              <a:t>.</a:t>
            </a:r>
            <a:endParaRPr lang="tr-TR" sz="2000" b="1" dirty="0"/>
          </a:p>
        </p:txBody>
      </p:sp>
      <p:pic>
        <p:nvPicPr>
          <p:cNvPr id="6" name="Resim 5">
            <a:extLst>
              <a:ext uri="{FF2B5EF4-FFF2-40B4-BE49-F238E27FC236}">
                <a16:creationId xmlns:a16="http://schemas.microsoft.com/office/drawing/2014/main" id="{1B43D266-91C9-7635-78F0-726BD4F5A0E3}"/>
              </a:ext>
            </a:extLst>
          </p:cNvPr>
          <p:cNvPicPr>
            <a:picLocks noChangeAspect="1"/>
          </p:cNvPicPr>
          <p:nvPr/>
        </p:nvPicPr>
        <p:blipFill>
          <a:blip r:embed="rId3"/>
          <a:stretch>
            <a:fillRect/>
          </a:stretch>
        </p:blipFill>
        <p:spPr>
          <a:xfrm>
            <a:off x="755072" y="2252596"/>
            <a:ext cx="11192741" cy="3465110"/>
          </a:xfrm>
          <a:prstGeom prst="rect">
            <a:avLst/>
          </a:prstGeom>
        </p:spPr>
      </p:pic>
    </p:spTree>
    <p:extLst>
      <p:ext uri="{BB962C8B-B14F-4D97-AF65-F5344CB8AC3E}">
        <p14:creationId xmlns:p14="http://schemas.microsoft.com/office/powerpoint/2010/main" val="216818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578426" y="211711"/>
            <a:ext cx="10515600" cy="1180671"/>
          </a:xfrm>
        </p:spPr>
        <p:txBody>
          <a:bodyPr>
            <a:normAutofit fontScale="90000"/>
          </a:bodyPr>
          <a:lstStyle/>
          <a:p>
            <a:pPr algn="ctr"/>
            <a:r>
              <a:rPr lang="tr-TR" dirty="0">
                <a:solidFill>
                  <a:schemeClr val="accent2"/>
                </a:solidFill>
                <a:latin typeface="Arial Black" panose="020B0A04020102020204" pitchFamily="34" charset="0"/>
              </a:rPr>
              <a:t>ROC </a:t>
            </a:r>
            <a:r>
              <a:rPr lang="tr-TR" dirty="0" err="1">
                <a:solidFill>
                  <a:schemeClr val="accent2"/>
                </a:solidFill>
                <a:latin typeface="Arial Black" panose="020B0A04020102020204" pitchFamily="34" charset="0"/>
              </a:rPr>
              <a:t>and</a:t>
            </a:r>
            <a:r>
              <a:rPr lang="tr-TR" dirty="0">
                <a:solidFill>
                  <a:schemeClr val="accent2"/>
                </a:solidFill>
                <a:latin typeface="Arial Black" panose="020B0A04020102020204" pitchFamily="34" charset="0"/>
              </a:rPr>
              <a:t> Precision – </a:t>
            </a:r>
            <a:r>
              <a:rPr lang="tr-TR" dirty="0" err="1">
                <a:solidFill>
                  <a:schemeClr val="accent2"/>
                </a:solidFill>
                <a:latin typeface="Arial Black" panose="020B0A04020102020204" pitchFamily="34" charset="0"/>
              </a:rPr>
              <a:t>Recall</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Curve</a:t>
            </a:r>
            <a:r>
              <a:rPr lang="tr-TR" dirty="0">
                <a:solidFill>
                  <a:schemeClr val="accent2"/>
                </a:solidFill>
                <a:latin typeface="Arial Black" panose="020B0A04020102020204" pitchFamily="34" charset="0"/>
              </a:rPr>
              <a:t> of </a:t>
            </a:r>
            <a:r>
              <a:rPr lang="tr-TR" dirty="0" err="1">
                <a:solidFill>
                  <a:schemeClr val="accent2"/>
                </a:solidFill>
                <a:latin typeface="Arial Black" panose="020B0A04020102020204" pitchFamily="34" charset="0"/>
              </a:rPr>
              <a:t>Algorithms</a:t>
            </a:r>
            <a:endParaRPr lang="en-GB" dirty="0">
              <a:solidFill>
                <a:schemeClr val="accent2"/>
              </a:solidFill>
              <a:latin typeface="Arial Black" panose="020B0A04020102020204" pitchFamily="34" charset="0"/>
            </a:endParaRPr>
          </a:p>
        </p:txBody>
      </p:sp>
      <p:pic>
        <p:nvPicPr>
          <p:cNvPr id="7" name="Resim 6">
            <a:extLst>
              <a:ext uri="{FF2B5EF4-FFF2-40B4-BE49-F238E27FC236}">
                <a16:creationId xmlns:a16="http://schemas.microsoft.com/office/drawing/2014/main" id="{4BC6CACC-F4C5-C6FD-E6E6-4BB0AA1691DC}"/>
              </a:ext>
            </a:extLst>
          </p:cNvPr>
          <p:cNvPicPr>
            <a:picLocks noChangeAspect="1"/>
          </p:cNvPicPr>
          <p:nvPr/>
        </p:nvPicPr>
        <p:blipFill>
          <a:blip r:embed="rId2"/>
          <a:stretch>
            <a:fillRect/>
          </a:stretch>
        </p:blipFill>
        <p:spPr>
          <a:xfrm>
            <a:off x="533397" y="1392382"/>
            <a:ext cx="7016895" cy="5265650"/>
          </a:xfrm>
          <a:prstGeom prst="rect">
            <a:avLst/>
          </a:prstGeom>
        </p:spPr>
      </p:pic>
      <p:sp>
        <p:nvSpPr>
          <p:cNvPr id="10" name="Başlık 6">
            <a:extLst>
              <a:ext uri="{FF2B5EF4-FFF2-40B4-BE49-F238E27FC236}">
                <a16:creationId xmlns:a16="http://schemas.microsoft.com/office/drawing/2014/main" id="{FA1EF591-4043-98A4-7E77-20766C95D6BB}"/>
              </a:ext>
            </a:extLst>
          </p:cNvPr>
          <p:cNvSpPr txBox="1">
            <a:spLocks/>
          </p:cNvSpPr>
          <p:nvPr/>
        </p:nvSpPr>
        <p:spPr>
          <a:xfrm>
            <a:off x="7626494" y="2927386"/>
            <a:ext cx="4381662"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Logistic</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Regression</a:t>
            </a:r>
            <a:r>
              <a:rPr lang="tr-TR" sz="2400" b="1" dirty="0">
                <a:solidFill>
                  <a:schemeClr val="accent2"/>
                </a:solidFill>
                <a:latin typeface="Arial Black" panose="020B0A04020102020204" pitchFamily="34" charset="0"/>
                <a:ea typeface="+mn-ea"/>
                <a:cs typeface="+mn-cs"/>
              </a:rPr>
              <a:t> </a:t>
            </a:r>
          </a:p>
          <a:p>
            <a:pPr algn="just"/>
            <a:r>
              <a:rPr lang="tr-TR" sz="2400" b="1" dirty="0">
                <a:solidFill>
                  <a:schemeClr val="accent2"/>
                </a:solidFill>
                <a:latin typeface="Arial Black" panose="020B0A04020102020204" pitchFamily="34" charset="0"/>
                <a:ea typeface="+mn-ea"/>
                <a:cs typeface="+mn-cs"/>
              </a:rPr>
              <a:t>   	Under </a:t>
            </a:r>
            <a:r>
              <a:rPr lang="tr-TR" sz="2400" b="1" dirty="0" err="1">
                <a:solidFill>
                  <a:schemeClr val="accent2"/>
                </a:solidFill>
                <a:latin typeface="Arial Black" panose="020B0A04020102020204" pitchFamily="34" charset="0"/>
                <a:ea typeface="+mn-ea"/>
                <a:cs typeface="+mn-cs"/>
              </a:rPr>
              <a:t>Sampling</a:t>
            </a:r>
            <a:endParaRPr lang="tr-TR" sz="2400" b="1" dirty="0">
              <a:solidFill>
                <a:schemeClr val="accent2"/>
              </a:solidFill>
              <a:latin typeface="Arial Black" panose="020B0A04020102020204" pitchFamily="34" charset="0"/>
              <a:ea typeface="+mn-ea"/>
              <a:cs typeface="+mn-cs"/>
            </a:endParaRPr>
          </a:p>
        </p:txBody>
      </p:sp>
    </p:spTree>
    <p:extLst>
      <p:ext uri="{BB962C8B-B14F-4D97-AF65-F5344CB8AC3E}">
        <p14:creationId xmlns:p14="http://schemas.microsoft.com/office/powerpoint/2010/main" val="287270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578426" y="211711"/>
            <a:ext cx="10515600" cy="1180671"/>
          </a:xfrm>
        </p:spPr>
        <p:txBody>
          <a:bodyPr>
            <a:normAutofit fontScale="90000"/>
          </a:bodyPr>
          <a:lstStyle/>
          <a:p>
            <a:pPr algn="ctr"/>
            <a:r>
              <a:rPr lang="tr-TR" dirty="0">
                <a:solidFill>
                  <a:schemeClr val="accent2"/>
                </a:solidFill>
                <a:latin typeface="Arial Black" panose="020B0A04020102020204" pitchFamily="34" charset="0"/>
              </a:rPr>
              <a:t>ROC </a:t>
            </a:r>
            <a:r>
              <a:rPr lang="tr-TR" dirty="0" err="1">
                <a:solidFill>
                  <a:schemeClr val="accent2"/>
                </a:solidFill>
                <a:latin typeface="Arial Black" panose="020B0A04020102020204" pitchFamily="34" charset="0"/>
              </a:rPr>
              <a:t>and</a:t>
            </a:r>
            <a:r>
              <a:rPr lang="tr-TR" dirty="0">
                <a:solidFill>
                  <a:schemeClr val="accent2"/>
                </a:solidFill>
                <a:latin typeface="Arial Black" panose="020B0A04020102020204" pitchFamily="34" charset="0"/>
              </a:rPr>
              <a:t> Precision – </a:t>
            </a:r>
            <a:r>
              <a:rPr lang="tr-TR" dirty="0" err="1">
                <a:solidFill>
                  <a:schemeClr val="accent2"/>
                </a:solidFill>
                <a:latin typeface="Arial Black" panose="020B0A04020102020204" pitchFamily="34" charset="0"/>
              </a:rPr>
              <a:t>Recall</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Curve</a:t>
            </a:r>
            <a:r>
              <a:rPr lang="tr-TR" dirty="0">
                <a:solidFill>
                  <a:schemeClr val="accent2"/>
                </a:solidFill>
                <a:latin typeface="Arial Black" panose="020B0A04020102020204" pitchFamily="34" charset="0"/>
              </a:rPr>
              <a:t> of </a:t>
            </a:r>
            <a:r>
              <a:rPr lang="tr-TR" dirty="0" err="1">
                <a:solidFill>
                  <a:schemeClr val="accent2"/>
                </a:solidFill>
                <a:latin typeface="Arial Black" panose="020B0A04020102020204" pitchFamily="34" charset="0"/>
              </a:rPr>
              <a:t>Algorithms</a:t>
            </a:r>
            <a:endParaRPr lang="en-GB" dirty="0">
              <a:solidFill>
                <a:schemeClr val="accent2"/>
              </a:solidFill>
              <a:latin typeface="Arial Black" panose="020B0A04020102020204" pitchFamily="34" charset="0"/>
            </a:endParaRPr>
          </a:p>
        </p:txBody>
      </p:sp>
      <p:sp>
        <p:nvSpPr>
          <p:cNvPr id="10" name="Başlık 6">
            <a:extLst>
              <a:ext uri="{FF2B5EF4-FFF2-40B4-BE49-F238E27FC236}">
                <a16:creationId xmlns:a16="http://schemas.microsoft.com/office/drawing/2014/main" id="{FA1EF591-4043-98A4-7E77-20766C95D6BB}"/>
              </a:ext>
            </a:extLst>
          </p:cNvPr>
          <p:cNvSpPr txBox="1">
            <a:spLocks/>
          </p:cNvSpPr>
          <p:nvPr/>
        </p:nvSpPr>
        <p:spPr>
          <a:xfrm>
            <a:off x="7626494" y="2927386"/>
            <a:ext cx="4381662"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Logistic</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Regression</a:t>
            </a:r>
            <a:r>
              <a:rPr lang="tr-TR" sz="2400" b="1" dirty="0">
                <a:solidFill>
                  <a:schemeClr val="accent2"/>
                </a:solidFill>
                <a:latin typeface="Arial Black" panose="020B0A04020102020204" pitchFamily="34" charset="0"/>
                <a:ea typeface="+mn-ea"/>
                <a:cs typeface="+mn-cs"/>
              </a:rPr>
              <a:t> </a:t>
            </a:r>
          </a:p>
          <a:p>
            <a:pPr algn="just"/>
            <a:r>
              <a:rPr lang="tr-TR" sz="2400" b="1" dirty="0">
                <a:solidFill>
                  <a:schemeClr val="accent2"/>
                </a:solidFill>
                <a:latin typeface="Arial Black" panose="020B0A04020102020204" pitchFamily="34" charset="0"/>
                <a:ea typeface="+mn-ea"/>
                <a:cs typeface="+mn-cs"/>
              </a:rPr>
              <a:t>   	Under </a:t>
            </a:r>
            <a:r>
              <a:rPr lang="tr-TR" sz="2400" b="1" dirty="0" err="1">
                <a:solidFill>
                  <a:schemeClr val="accent2"/>
                </a:solidFill>
                <a:latin typeface="Arial Black" panose="020B0A04020102020204" pitchFamily="34" charset="0"/>
                <a:ea typeface="+mn-ea"/>
                <a:cs typeface="+mn-cs"/>
              </a:rPr>
              <a:t>Sampling</a:t>
            </a:r>
            <a:endParaRPr lang="tr-TR" sz="2400" b="1" dirty="0">
              <a:solidFill>
                <a:schemeClr val="accent2"/>
              </a:solidFill>
              <a:latin typeface="Arial Black" panose="020B0A04020102020204" pitchFamily="34" charset="0"/>
              <a:ea typeface="+mn-ea"/>
              <a:cs typeface="+mn-cs"/>
            </a:endParaRPr>
          </a:p>
        </p:txBody>
      </p:sp>
      <p:pic>
        <p:nvPicPr>
          <p:cNvPr id="4" name="Resim 3">
            <a:extLst>
              <a:ext uri="{FF2B5EF4-FFF2-40B4-BE49-F238E27FC236}">
                <a16:creationId xmlns:a16="http://schemas.microsoft.com/office/drawing/2014/main" id="{7EDC78DF-95F3-19AB-135F-9E3706795A51}"/>
              </a:ext>
            </a:extLst>
          </p:cNvPr>
          <p:cNvPicPr>
            <a:picLocks noChangeAspect="1"/>
          </p:cNvPicPr>
          <p:nvPr/>
        </p:nvPicPr>
        <p:blipFill>
          <a:blip r:embed="rId2"/>
          <a:stretch>
            <a:fillRect/>
          </a:stretch>
        </p:blipFill>
        <p:spPr>
          <a:xfrm>
            <a:off x="479280" y="1664738"/>
            <a:ext cx="6971002" cy="5015109"/>
          </a:xfrm>
          <a:prstGeom prst="rect">
            <a:avLst/>
          </a:prstGeom>
        </p:spPr>
      </p:pic>
    </p:spTree>
    <p:extLst>
      <p:ext uri="{BB962C8B-B14F-4D97-AF65-F5344CB8AC3E}">
        <p14:creationId xmlns:p14="http://schemas.microsoft.com/office/powerpoint/2010/main" val="175560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578426" y="211711"/>
            <a:ext cx="10515600" cy="1180671"/>
          </a:xfrm>
        </p:spPr>
        <p:txBody>
          <a:bodyPr>
            <a:normAutofit fontScale="90000"/>
          </a:bodyPr>
          <a:lstStyle/>
          <a:p>
            <a:pPr algn="ctr"/>
            <a:r>
              <a:rPr lang="tr-TR" dirty="0">
                <a:solidFill>
                  <a:schemeClr val="accent2"/>
                </a:solidFill>
                <a:latin typeface="Arial Black" panose="020B0A04020102020204" pitchFamily="34" charset="0"/>
              </a:rPr>
              <a:t>ROC </a:t>
            </a:r>
            <a:r>
              <a:rPr lang="tr-TR" dirty="0" err="1">
                <a:solidFill>
                  <a:schemeClr val="accent2"/>
                </a:solidFill>
                <a:latin typeface="Arial Black" panose="020B0A04020102020204" pitchFamily="34" charset="0"/>
              </a:rPr>
              <a:t>and</a:t>
            </a:r>
            <a:r>
              <a:rPr lang="tr-TR" dirty="0">
                <a:solidFill>
                  <a:schemeClr val="accent2"/>
                </a:solidFill>
                <a:latin typeface="Arial Black" panose="020B0A04020102020204" pitchFamily="34" charset="0"/>
              </a:rPr>
              <a:t> Precision – </a:t>
            </a:r>
            <a:r>
              <a:rPr lang="tr-TR" dirty="0" err="1">
                <a:solidFill>
                  <a:schemeClr val="accent2"/>
                </a:solidFill>
                <a:latin typeface="Arial Black" panose="020B0A04020102020204" pitchFamily="34" charset="0"/>
              </a:rPr>
              <a:t>Recall</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Curve</a:t>
            </a:r>
            <a:r>
              <a:rPr lang="tr-TR" dirty="0">
                <a:solidFill>
                  <a:schemeClr val="accent2"/>
                </a:solidFill>
                <a:latin typeface="Arial Black" panose="020B0A04020102020204" pitchFamily="34" charset="0"/>
              </a:rPr>
              <a:t> of </a:t>
            </a:r>
            <a:r>
              <a:rPr lang="tr-TR" dirty="0" err="1">
                <a:solidFill>
                  <a:schemeClr val="accent2"/>
                </a:solidFill>
                <a:latin typeface="Arial Black" panose="020B0A04020102020204" pitchFamily="34" charset="0"/>
              </a:rPr>
              <a:t>Algorithms</a:t>
            </a:r>
            <a:endParaRPr lang="en-GB" dirty="0">
              <a:solidFill>
                <a:schemeClr val="accent2"/>
              </a:solidFill>
              <a:latin typeface="Arial Black" panose="020B0A04020102020204" pitchFamily="34" charset="0"/>
            </a:endParaRPr>
          </a:p>
        </p:txBody>
      </p:sp>
      <p:sp>
        <p:nvSpPr>
          <p:cNvPr id="10" name="Başlık 6">
            <a:extLst>
              <a:ext uri="{FF2B5EF4-FFF2-40B4-BE49-F238E27FC236}">
                <a16:creationId xmlns:a16="http://schemas.microsoft.com/office/drawing/2014/main" id="{FA1EF591-4043-98A4-7E77-20766C95D6BB}"/>
              </a:ext>
            </a:extLst>
          </p:cNvPr>
          <p:cNvSpPr txBox="1">
            <a:spLocks/>
          </p:cNvSpPr>
          <p:nvPr/>
        </p:nvSpPr>
        <p:spPr>
          <a:xfrm>
            <a:off x="7626494" y="2927386"/>
            <a:ext cx="4381662"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Logistic</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Regression</a:t>
            </a:r>
            <a:r>
              <a:rPr lang="tr-TR" sz="2400" b="1" dirty="0">
                <a:solidFill>
                  <a:schemeClr val="accent2"/>
                </a:solidFill>
                <a:latin typeface="Arial Black" panose="020B0A04020102020204" pitchFamily="34" charset="0"/>
                <a:ea typeface="+mn-ea"/>
                <a:cs typeface="+mn-cs"/>
              </a:rPr>
              <a:t> </a:t>
            </a:r>
          </a:p>
          <a:p>
            <a:pPr algn="just"/>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Over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Sampling</a:t>
            </a:r>
            <a:endParaRPr lang="tr-TR" sz="2400" b="1" dirty="0">
              <a:solidFill>
                <a:schemeClr val="accent2"/>
              </a:solidFill>
              <a:latin typeface="Arial Black" panose="020B0A04020102020204" pitchFamily="34" charset="0"/>
              <a:ea typeface="+mn-ea"/>
              <a:cs typeface="+mn-cs"/>
            </a:endParaRPr>
          </a:p>
        </p:txBody>
      </p:sp>
      <p:pic>
        <p:nvPicPr>
          <p:cNvPr id="5" name="Resim 4">
            <a:extLst>
              <a:ext uri="{FF2B5EF4-FFF2-40B4-BE49-F238E27FC236}">
                <a16:creationId xmlns:a16="http://schemas.microsoft.com/office/drawing/2014/main" id="{222848F0-B9DB-433F-036F-91AE43C834D4}"/>
              </a:ext>
            </a:extLst>
          </p:cNvPr>
          <p:cNvPicPr>
            <a:picLocks noChangeAspect="1"/>
          </p:cNvPicPr>
          <p:nvPr/>
        </p:nvPicPr>
        <p:blipFill>
          <a:blip r:embed="rId2"/>
          <a:stretch>
            <a:fillRect/>
          </a:stretch>
        </p:blipFill>
        <p:spPr>
          <a:xfrm>
            <a:off x="271028" y="1392381"/>
            <a:ext cx="7355465" cy="5549319"/>
          </a:xfrm>
          <a:prstGeom prst="rect">
            <a:avLst/>
          </a:prstGeom>
        </p:spPr>
      </p:pic>
    </p:spTree>
    <p:extLst>
      <p:ext uri="{BB962C8B-B14F-4D97-AF65-F5344CB8AC3E}">
        <p14:creationId xmlns:p14="http://schemas.microsoft.com/office/powerpoint/2010/main" val="102370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578426" y="211711"/>
            <a:ext cx="10515600" cy="1180671"/>
          </a:xfrm>
        </p:spPr>
        <p:txBody>
          <a:bodyPr>
            <a:normAutofit fontScale="90000"/>
          </a:bodyPr>
          <a:lstStyle/>
          <a:p>
            <a:pPr algn="ctr"/>
            <a:r>
              <a:rPr lang="tr-TR" dirty="0">
                <a:solidFill>
                  <a:schemeClr val="accent2"/>
                </a:solidFill>
                <a:latin typeface="Arial Black" panose="020B0A04020102020204" pitchFamily="34" charset="0"/>
              </a:rPr>
              <a:t>ROC </a:t>
            </a:r>
            <a:r>
              <a:rPr lang="tr-TR" dirty="0" err="1">
                <a:solidFill>
                  <a:schemeClr val="accent2"/>
                </a:solidFill>
                <a:latin typeface="Arial Black" panose="020B0A04020102020204" pitchFamily="34" charset="0"/>
              </a:rPr>
              <a:t>and</a:t>
            </a:r>
            <a:r>
              <a:rPr lang="tr-TR" dirty="0">
                <a:solidFill>
                  <a:schemeClr val="accent2"/>
                </a:solidFill>
                <a:latin typeface="Arial Black" panose="020B0A04020102020204" pitchFamily="34" charset="0"/>
              </a:rPr>
              <a:t> Precision – </a:t>
            </a:r>
            <a:r>
              <a:rPr lang="tr-TR" dirty="0" err="1">
                <a:solidFill>
                  <a:schemeClr val="accent2"/>
                </a:solidFill>
                <a:latin typeface="Arial Black" panose="020B0A04020102020204" pitchFamily="34" charset="0"/>
              </a:rPr>
              <a:t>Recall</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Curve</a:t>
            </a:r>
            <a:r>
              <a:rPr lang="tr-TR" dirty="0">
                <a:solidFill>
                  <a:schemeClr val="accent2"/>
                </a:solidFill>
                <a:latin typeface="Arial Black" panose="020B0A04020102020204" pitchFamily="34" charset="0"/>
              </a:rPr>
              <a:t> of </a:t>
            </a:r>
            <a:r>
              <a:rPr lang="tr-TR" dirty="0" err="1">
                <a:solidFill>
                  <a:schemeClr val="accent2"/>
                </a:solidFill>
                <a:latin typeface="Arial Black" panose="020B0A04020102020204" pitchFamily="34" charset="0"/>
              </a:rPr>
              <a:t>Algorithms</a:t>
            </a:r>
            <a:endParaRPr lang="en-GB" dirty="0">
              <a:solidFill>
                <a:schemeClr val="accent2"/>
              </a:solidFill>
              <a:latin typeface="Arial Black" panose="020B0A04020102020204" pitchFamily="34" charset="0"/>
            </a:endParaRPr>
          </a:p>
        </p:txBody>
      </p:sp>
      <p:sp>
        <p:nvSpPr>
          <p:cNvPr id="10" name="Başlık 6">
            <a:extLst>
              <a:ext uri="{FF2B5EF4-FFF2-40B4-BE49-F238E27FC236}">
                <a16:creationId xmlns:a16="http://schemas.microsoft.com/office/drawing/2014/main" id="{FA1EF591-4043-98A4-7E77-20766C95D6BB}"/>
              </a:ext>
            </a:extLst>
          </p:cNvPr>
          <p:cNvSpPr txBox="1">
            <a:spLocks/>
          </p:cNvSpPr>
          <p:nvPr/>
        </p:nvSpPr>
        <p:spPr>
          <a:xfrm>
            <a:off x="7626494" y="2927386"/>
            <a:ext cx="4381662"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Logistic</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Regression</a:t>
            </a:r>
            <a:r>
              <a:rPr lang="tr-TR" sz="2400" b="1" dirty="0">
                <a:solidFill>
                  <a:schemeClr val="accent2"/>
                </a:solidFill>
                <a:latin typeface="Arial Black" panose="020B0A04020102020204" pitchFamily="34" charset="0"/>
                <a:ea typeface="+mn-ea"/>
                <a:cs typeface="+mn-cs"/>
              </a:rPr>
              <a:t> </a:t>
            </a:r>
          </a:p>
          <a:p>
            <a:pPr algn="just"/>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Over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Sampling</a:t>
            </a:r>
            <a:endParaRPr lang="tr-TR" sz="2400" b="1" dirty="0">
              <a:solidFill>
                <a:schemeClr val="accent2"/>
              </a:solidFill>
              <a:latin typeface="Arial Black" panose="020B0A04020102020204" pitchFamily="34" charset="0"/>
              <a:ea typeface="+mn-ea"/>
              <a:cs typeface="+mn-cs"/>
            </a:endParaRPr>
          </a:p>
        </p:txBody>
      </p:sp>
      <p:pic>
        <p:nvPicPr>
          <p:cNvPr id="4" name="Resim 3">
            <a:extLst>
              <a:ext uri="{FF2B5EF4-FFF2-40B4-BE49-F238E27FC236}">
                <a16:creationId xmlns:a16="http://schemas.microsoft.com/office/drawing/2014/main" id="{BE734899-ABEC-BEB6-D865-8EC179BB0092}"/>
              </a:ext>
            </a:extLst>
          </p:cNvPr>
          <p:cNvPicPr>
            <a:picLocks noChangeAspect="1"/>
          </p:cNvPicPr>
          <p:nvPr/>
        </p:nvPicPr>
        <p:blipFill>
          <a:blip r:embed="rId2"/>
          <a:stretch>
            <a:fillRect/>
          </a:stretch>
        </p:blipFill>
        <p:spPr>
          <a:xfrm>
            <a:off x="578426" y="1504950"/>
            <a:ext cx="6229350" cy="4762500"/>
          </a:xfrm>
          <a:prstGeom prst="rect">
            <a:avLst/>
          </a:prstGeom>
        </p:spPr>
      </p:pic>
    </p:spTree>
    <p:extLst>
      <p:ext uri="{BB962C8B-B14F-4D97-AF65-F5344CB8AC3E}">
        <p14:creationId xmlns:p14="http://schemas.microsoft.com/office/powerpoint/2010/main" val="255907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578426" y="211711"/>
            <a:ext cx="10515600" cy="1180671"/>
          </a:xfrm>
        </p:spPr>
        <p:txBody>
          <a:bodyPr>
            <a:normAutofit fontScale="90000"/>
          </a:bodyPr>
          <a:lstStyle/>
          <a:p>
            <a:pPr algn="ctr"/>
            <a:r>
              <a:rPr lang="tr-TR" dirty="0">
                <a:solidFill>
                  <a:schemeClr val="accent2"/>
                </a:solidFill>
                <a:latin typeface="Arial Black" panose="020B0A04020102020204" pitchFamily="34" charset="0"/>
              </a:rPr>
              <a:t>ROC </a:t>
            </a:r>
            <a:r>
              <a:rPr lang="tr-TR" dirty="0" err="1">
                <a:solidFill>
                  <a:schemeClr val="accent2"/>
                </a:solidFill>
                <a:latin typeface="Arial Black" panose="020B0A04020102020204" pitchFamily="34" charset="0"/>
              </a:rPr>
              <a:t>and</a:t>
            </a:r>
            <a:r>
              <a:rPr lang="tr-TR" dirty="0">
                <a:solidFill>
                  <a:schemeClr val="accent2"/>
                </a:solidFill>
                <a:latin typeface="Arial Black" panose="020B0A04020102020204" pitchFamily="34" charset="0"/>
              </a:rPr>
              <a:t> Precision – </a:t>
            </a:r>
            <a:r>
              <a:rPr lang="tr-TR" dirty="0" err="1">
                <a:solidFill>
                  <a:schemeClr val="accent2"/>
                </a:solidFill>
                <a:latin typeface="Arial Black" panose="020B0A04020102020204" pitchFamily="34" charset="0"/>
              </a:rPr>
              <a:t>Recall</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Curve</a:t>
            </a:r>
            <a:r>
              <a:rPr lang="tr-TR" dirty="0">
                <a:solidFill>
                  <a:schemeClr val="accent2"/>
                </a:solidFill>
                <a:latin typeface="Arial Black" panose="020B0A04020102020204" pitchFamily="34" charset="0"/>
              </a:rPr>
              <a:t> of </a:t>
            </a:r>
            <a:r>
              <a:rPr lang="tr-TR" dirty="0" err="1">
                <a:solidFill>
                  <a:schemeClr val="accent2"/>
                </a:solidFill>
                <a:latin typeface="Arial Black" panose="020B0A04020102020204" pitchFamily="34" charset="0"/>
              </a:rPr>
              <a:t>Algorithms</a:t>
            </a:r>
            <a:endParaRPr lang="en-GB" dirty="0">
              <a:solidFill>
                <a:schemeClr val="accent2"/>
              </a:solidFill>
              <a:latin typeface="Arial Black" panose="020B0A04020102020204" pitchFamily="34" charset="0"/>
            </a:endParaRPr>
          </a:p>
        </p:txBody>
      </p:sp>
      <p:sp>
        <p:nvSpPr>
          <p:cNvPr id="10" name="Başlık 6">
            <a:extLst>
              <a:ext uri="{FF2B5EF4-FFF2-40B4-BE49-F238E27FC236}">
                <a16:creationId xmlns:a16="http://schemas.microsoft.com/office/drawing/2014/main" id="{FA1EF591-4043-98A4-7E77-20766C95D6BB}"/>
              </a:ext>
            </a:extLst>
          </p:cNvPr>
          <p:cNvSpPr txBox="1">
            <a:spLocks/>
          </p:cNvSpPr>
          <p:nvPr/>
        </p:nvSpPr>
        <p:spPr>
          <a:xfrm>
            <a:off x="7626494" y="2927386"/>
            <a:ext cx="4381662"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XGBoost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Classifier</a:t>
            </a:r>
            <a:endParaRPr lang="tr-TR" sz="2400" b="1" dirty="0">
              <a:solidFill>
                <a:schemeClr val="accent2"/>
              </a:solidFill>
              <a:latin typeface="Arial Black" panose="020B0A04020102020204" pitchFamily="34" charset="0"/>
              <a:ea typeface="+mn-ea"/>
              <a:cs typeface="+mn-cs"/>
            </a:endParaRPr>
          </a:p>
          <a:p>
            <a:pPr algn="just"/>
            <a:r>
              <a:rPr lang="tr-TR" sz="2400" b="1" dirty="0">
                <a:solidFill>
                  <a:schemeClr val="accent2"/>
                </a:solidFill>
                <a:latin typeface="Arial Black" panose="020B0A04020102020204" pitchFamily="34" charset="0"/>
                <a:ea typeface="+mn-ea"/>
                <a:cs typeface="+mn-cs"/>
              </a:rPr>
              <a:t>   	Under </a:t>
            </a:r>
            <a:r>
              <a:rPr lang="tr-TR" sz="2400" b="1" dirty="0" err="1">
                <a:solidFill>
                  <a:schemeClr val="accent2"/>
                </a:solidFill>
                <a:latin typeface="Arial Black" panose="020B0A04020102020204" pitchFamily="34" charset="0"/>
                <a:ea typeface="+mn-ea"/>
                <a:cs typeface="+mn-cs"/>
              </a:rPr>
              <a:t>Sampling</a:t>
            </a:r>
            <a:endParaRPr lang="tr-TR" sz="2400" b="1" dirty="0">
              <a:solidFill>
                <a:schemeClr val="accent2"/>
              </a:solidFill>
              <a:latin typeface="Arial Black" panose="020B0A04020102020204" pitchFamily="34" charset="0"/>
              <a:ea typeface="+mn-ea"/>
              <a:cs typeface="+mn-cs"/>
            </a:endParaRPr>
          </a:p>
        </p:txBody>
      </p:sp>
      <p:pic>
        <p:nvPicPr>
          <p:cNvPr id="5" name="Resim 4">
            <a:extLst>
              <a:ext uri="{FF2B5EF4-FFF2-40B4-BE49-F238E27FC236}">
                <a16:creationId xmlns:a16="http://schemas.microsoft.com/office/drawing/2014/main" id="{AA49617F-311E-1361-C72E-AA8902AA41AE}"/>
              </a:ext>
            </a:extLst>
          </p:cNvPr>
          <p:cNvPicPr>
            <a:picLocks noChangeAspect="1"/>
          </p:cNvPicPr>
          <p:nvPr/>
        </p:nvPicPr>
        <p:blipFill>
          <a:blip r:embed="rId2"/>
          <a:stretch>
            <a:fillRect/>
          </a:stretch>
        </p:blipFill>
        <p:spPr>
          <a:xfrm>
            <a:off x="370609" y="1370750"/>
            <a:ext cx="6918960" cy="5352167"/>
          </a:xfrm>
          <a:prstGeom prst="rect">
            <a:avLst/>
          </a:prstGeom>
        </p:spPr>
      </p:pic>
    </p:spTree>
    <p:extLst>
      <p:ext uri="{BB962C8B-B14F-4D97-AF65-F5344CB8AC3E}">
        <p14:creationId xmlns:p14="http://schemas.microsoft.com/office/powerpoint/2010/main" val="3650567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578426" y="211711"/>
            <a:ext cx="10515600" cy="1180671"/>
          </a:xfrm>
        </p:spPr>
        <p:txBody>
          <a:bodyPr>
            <a:normAutofit fontScale="90000"/>
          </a:bodyPr>
          <a:lstStyle/>
          <a:p>
            <a:pPr algn="ctr"/>
            <a:r>
              <a:rPr lang="tr-TR" dirty="0">
                <a:solidFill>
                  <a:schemeClr val="accent2"/>
                </a:solidFill>
                <a:latin typeface="Arial Black" panose="020B0A04020102020204" pitchFamily="34" charset="0"/>
              </a:rPr>
              <a:t>ROC </a:t>
            </a:r>
            <a:r>
              <a:rPr lang="tr-TR" dirty="0" err="1">
                <a:solidFill>
                  <a:schemeClr val="accent2"/>
                </a:solidFill>
                <a:latin typeface="Arial Black" panose="020B0A04020102020204" pitchFamily="34" charset="0"/>
              </a:rPr>
              <a:t>and</a:t>
            </a:r>
            <a:r>
              <a:rPr lang="tr-TR" dirty="0">
                <a:solidFill>
                  <a:schemeClr val="accent2"/>
                </a:solidFill>
                <a:latin typeface="Arial Black" panose="020B0A04020102020204" pitchFamily="34" charset="0"/>
              </a:rPr>
              <a:t> Precision – </a:t>
            </a:r>
            <a:r>
              <a:rPr lang="tr-TR" dirty="0" err="1">
                <a:solidFill>
                  <a:schemeClr val="accent2"/>
                </a:solidFill>
                <a:latin typeface="Arial Black" panose="020B0A04020102020204" pitchFamily="34" charset="0"/>
              </a:rPr>
              <a:t>Recall</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Curve</a:t>
            </a:r>
            <a:r>
              <a:rPr lang="tr-TR" dirty="0">
                <a:solidFill>
                  <a:schemeClr val="accent2"/>
                </a:solidFill>
                <a:latin typeface="Arial Black" panose="020B0A04020102020204" pitchFamily="34" charset="0"/>
              </a:rPr>
              <a:t> of </a:t>
            </a:r>
            <a:r>
              <a:rPr lang="tr-TR" dirty="0" err="1">
                <a:solidFill>
                  <a:schemeClr val="accent2"/>
                </a:solidFill>
                <a:latin typeface="Arial Black" panose="020B0A04020102020204" pitchFamily="34" charset="0"/>
              </a:rPr>
              <a:t>Algorithms</a:t>
            </a:r>
            <a:endParaRPr lang="en-GB" dirty="0">
              <a:solidFill>
                <a:schemeClr val="accent2"/>
              </a:solidFill>
              <a:latin typeface="Arial Black" panose="020B0A04020102020204" pitchFamily="34" charset="0"/>
            </a:endParaRPr>
          </a:p>
        </p:txBody>
      </p:sp>
      <p:sp>
        <p:nvSpPr>
          <p:cNvPr id="10" name="Başlık 6">
            <a:extLst>
              <a:ext uri="{FF2B5EF4-FFF2-40B4-BE49-F238E27FC236}">
                <a16:creationId xmlns:a16="http://schemas.microsoft.com/office/drawing/2014/main" id="{FA1EF591-4043-98A4-7E77-20766C95D6BB}"/>
              </a:ext>
            </a:extLst>
          </p:cNvPr>
          <p:cNvSpPr txBox="1">
            <a:spLocks/>
          </p:cNvSpPr>
          <p:nvPr/>
        </p:nvSpPr>
        <p:spPr>
          <a:xfrm>
            <a:off x="7626494" y="2927386"/>
            <a:ext cx="4381662"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XGBoost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Classifier</a:t>
            </a:r>
            <a:endParaRPr lang="tr-TR" sz="2400" b="1" dirty="0">
              <a:solidFill>
                <a:schemeClr val="accent2"/>
              </a:solidFill>
              <a:latin typeface="Arial Black" panose="020B0A04020102020204" pitchFamily="34" charset="0"/>
              <a:ea typeface="+mn-ea"/>
              <a:cs typeface="+mn-cs"/>
            </a:endParaRPr>
          </a:p>
          <a:p>
            <a:pPr algn="just"/>
            <a:r>
              <a:rPr lang="tr-TR" sz="2400" b="1" dirty="0">
                <a:solidFill>
                  <a:schemeClr val="accent2"/>
                </a:solidFill>
                <a:latin typeface="Arial Black" panose="020B0A04020102020204" pitchFamily="34" charset="0"/>
                <a:ea typeface="+mn-ea"/>
                <a:cs typeface="+mn-cs"/>
              </a:rPr>
              <a:t>   	Under </a:t>
            </a:r>
            <a:r>
              <a:rPr lang="tr-TR" sz="2400" b="1" dirty="0" err="1">
                <a:solidFill>
                  <a:schemeClr val="accent2"/>
                </a:solidFill>
                <a:latin typeface="Arial Black" panose="020B0A04020102020204" pitchFamily="34" charset="0"/>
                <a:ea typeface="+mn-ea"/>
                <a:cs typeface="+mn-cs"/>
              </a:rPr>
              <a:t>Sampling</a:t>
            </a:r>
            <a:endParaRPr lang="tr-TR" sz="2400" b="1" dirty="0">
              <a:solidFill>
                <a:schemeClr val="accent2"/>
              </a:solidFill>
              <a:latin typeface="Arial Black" panose="020B0A04020102020204" pitchFamily="34" charset="0"/>
              <a:ea typeface="+mn-ea"/>
              <a:cs typeface="+mn-cs"/>
            </a:endParaRPr>
          </a:p>
        </p:txBody>
      </p:sp>
      <p:pic>
        <p:nvPicPr>
          <p:cNvPr id="4" name="Resim 3">
            <a:extLst>
              <a:ext uri="{FF2B5EF4-FFF2-40B4-BE49-F238E27FC236}">
                <a16:creationId xmlns:a16="http://schemas.microsoft.com/office/drawing/2014/main" id="{DFB38F57-92E0-FD7D-995A-77D57289214D}"/>
              </a:ext>
            </a:extLst>
          </p:cNvPr>
          <p:cNvPicPr>
            <a:picLocks noChangeAspect="1"/>
          </p:cNvPicPr>
          <p:nvPr/>
        </p:nvPicPr>
        <p:blipFill>
          <a:blip r:embed="rId2"/>
          <a:stretch>
            <a:fillRect/>
          </a:stretch>
        </p:blipFill>
        <p:spPr>
          <a:xfrm>
            <a:off x="328883" y="1430330"/>
            <a:ext cx="6981691" cy="5278582"/>
          </a:xfrm>
          <a:prstGeom prst="rect">
            <a:avLst/>
          </a:prstGeom>
        </p:spPr>
      </p:pic>
    </p:spTree>
    <p:extLst>
      <p:ext uri="{BB962C8B-B14F-4D97-AF65-F5344CB8AC3E}">
        <p14:creationId xmlns:p14="http://schemas.microsoft.com/office/powerpoint/2010/main" val="35433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578426" y="211711"/>
            <a:ext cx="10515600" cy="1180671"/>
          </a:xfrm>
        </p:spPr>
        <p:txBody>
          <a:bodyPr>
            <a:normAutofit fontScale="90000"/>
          </a:bodyPr>
          <a:lstStyle/>
          <a:p>
            <a:pPr algn="ctr"/>
            <a:r>
              <a:rPr lang="tr-TR" dirty="0">
                <a:solidFill>
                  <a:schemeClr val="accent2"/>
                </a:solidFill>
                <a:latin typeface="Arial Black" panose="020B0A04020102020204" pitchFamily="34" charset="0"/>
              </a:rPr>
              <a:t>ROC </a:t>
            </a:r>
            <a:r>
              <a:rPr lang="tr-TR" dirty="0" err="1">
                <a:solidFill>
                  <a:schemeClr val="accent2"/>
                </a:solidFill>
                <a:latin typeface="Arial Black" panose="020B0A04020102020204" pitchFamily="34" charset="0"/>
              </a:rPr>
              <a:t>and</a:t>
            </a:r>
            <a:r>
              <a:rPr lang="tr-TR" dirty="0">
                <a:solidFill>
                  <a:schemeClr val="accent2"/>
                </a:solidFill>
                <a:latin typeface="Arial Black" panose="020B0A04020102020204" pitchFamily="34" charset="0"/>
              </a:rPr>
              <a:t> Precision – </a:t>
            </a:r>
            <a:r>
              <a:rPr lang="tr-TR" dirty="0" err="1">
                <a:solidFill>
                  <a:schemeClr val="accent2"/>
                </a:solidFill>
                <a:latin typeface="Arial Black" panose="020B0A04020102020204" pitchFamily="34" charset="0"/>
              </a:rPr>
              <a:t>Recall</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Curve</a:t>
            </a:r>
            <a:r>
              <a:rPr lang="tr-TR" dirty="0">
                <a:solidFill>
                  <a:schemeClr val="accent2"/>
                </a:solidFill>
                <a:latin typeface="Arial Black" panose="020B0A04020102020204" pitchFamily="34" charset="0"/>
              </a:rPr>
              <a:t> of </a:t>
            </a:r>
            <a:r>
              <a:rPr lang="tr-TR" dirty="0" err="1">
                <a:solidFill>
                  <a:schemeClr val="accent2"/>
                </a:solidFill>
                <a:latin typeface="Arial Black" panose="020B0A04020102020204" pitchFamily="34" charset="0"/>
              </a:rPr>
              <a:t>Algorithms</a:t>
            </a:r>
            <a:endParaRPr lang="en-GB" dirty="0">
              <a:solidFill>
                <a:schemeClr val="accent2"/>
              </a:solidFill>
              <a:latin typeface="Arial Black" panose="020B0A04020102020204" pitchFamily="34" charset="0"/>
            </a:endParaRPr>
          </a:p>
        </p:txBody>
      </p:sp>
      <p:sp>
        <p:nvSpPr>
          <p:cNvPr id="10" name="Başlık 6">
            <a:extLst>
              <a:ext uri="{FF2B5EF4-FFF2-40B4-BE49-F238E27FC236}">
                <a16:creationId xmlns:a16="http://schemas.microsoft.com/office/drawing/2014/main" id="{FA1EF591-4043-98A4-7E77-20766C95D6BB}"/>
              </a:ext>
            </a:extLst>
          </p:cNvPr>
          <p:cNvSpPr txBox="1">
            <a:spLocks/>
          </p:cNvSpPr>
          <p:nvPr/>
        </p:nvSpPr>
        <p:spPr>
          <a:xfrm>
            <a:off x="7838048" y="2869698"/>
            <a:ext cx="3775526"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Random</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Forest</a:t>
            </a:r>
            <a:r>
              <a:rPr lang="tr-TR" sz="2400" b="1" dirty="0">
                <a:solidFill>
                  <a:schemeClr val="accent2"/>
                </a:solidFill>
                <a:latin typeface="Arial Black" panose="020B0A04020102020204" pitchFamily="34" charset="0"/>
                <a:ea typeface="+mn-ea"/>
                <a:cs typeface="+mn-cs"/>
              </a:rPr>
              <a:t> </a:t>
            </a:r>
          </a:p>
        </p:txBody>
      </p:sp>
      <p:pic>
        <p:nvPicPr>
          <p:cNvPr id="5" name="Resim 4">
            <a:extLst>
              <a:ext uri="{FF2B5EF4-FFF2-40B4-BE49-F238E27FC236}">
                <a16:creationId xmlns:a16="http://schemas.microsoft.com/office/drawing/2014/main" id="{03B5D40F-AE21-3405-1635-B5E9B41865CD}"/>
              </a:ext>
            </a:extLst>
          </p:cNvPr>
          <p:cNvPicPr>
            <a:picLocks noChangeAspect="1"/>
          </p:cNvPicPr>
          <p:nvPr/>
        </p:nvPicPr>
        <p:blipFill>
          <a:blip r:embed="rId2"/>
          <a:stretch>
            <a:fillRect/>
          </a:stretch>
        </p:blipFill>
        <p:spPr>
          <a:xfrm>
            <a:off x="578426" y="1392382"/>
            <a:ext cx="7019058" cy="5417996"/>
          </a:xfrm>
          <a:prstGeom prst="rect">
            <a:avLst/>
          </a:prstGeom>
        </p:spPr>
      </p:pic>
    </p:spTree>
    <p:extLst>
      <p:ext uri="{BB962C8B-B14F-4D97-AF65-F5344CB8AC3E}">
        <p14:creationId xmlns:p14="http://schemas.microsoft.com/office/powerpoint/2010/main" val="250661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578426" y="211711"/>
            <a:ext cx="10515600" cy="1180671"/>
          </a:xfrm>
        </p:spPr>
        <p:txBody>
          <a:bodyPr>
            <a:normAutofit fontScale="90000"/>
          </a:bodyPr>
          <a:lstStyle/>
          <a:p>
            <a:pPr algn="ctr"/>
            <a:r>
              <a:rPr lang="tr-TR" dirty="0">
                <a:solidFill>
                  <a:schemeClr val="accent2"/>
                </a:solidFill>
                <a:latin typeface="Arial Black" panose="020B0A04020102020204" pitchFamily="34" charset="0"/>
              </a:rPr>
              <a:t>ROC </a:t>
            </a:r>
            <a:r>
              <a:rPr lang="tr-TR" dirty="0" err="1">
                <a:solidFill>
                  <a:schemeClr val="accent2"/>
                </a:solidFill>
                <a:latin typeface="Arial Black" panose="020B0A04020102020204" pitchFamily="34" charset="0"/>
              </a:rPr>
              <a:t>and</a:t>
            </a:r>
            <a:r>
              <a:rPr lang="tr-TR" dirty="0">
                <a:solidFill>
                  <a:schemeClr val="accent2"/>
                </a:solidFill>
                <a:latin typeface="Arial Black" panose="020B0A04020102020204" pitchFamily="34" charset="0"/>
              </a:rPr>
              <a:t> Precision – </a:t>
            </a:r>
            <a:r>
              <a:rPr lang="tr-TR" dirty="0" err="1">
                <a:solidFill>
                  <a:schemeClr val="accent2"/>
                </a:solidFill>
                <a:latin typeface="Arial Black" panose="020B0A04020102020204" pitchFamily="34" charset="0"/>
              </a:rPr>
              <a:t>Recall</a:t>
            </a:r>
            <a:r>
              <a:rPr lang="tr-TR" dirty="0">
                <a:solidFill>
                  <a:schemeClr val="accent2"/>
                </a:solidFill>
                <a:latin typeface="Arial Black" panose="020B0A04020102020204" pitchFamily="34" charset="0"/>
              </a:rPr>
              <a:t> </a:t>
            </a:r>
            <a:r>
              <a:rPr lang="tr-TR" dirty="0" err="1">
                <a:solidFill>
                  <a:schemeClr val="accent2"/>
                </a:solidFill>
                <a:latin typeface="Arial Black" panose="020B0A04020102020204" pitchFamily="34" charset="0"/>
              </a:rPr>
              <a:t>Curve</a:t>
            </a:r>
            <a:r>
              <a:rPr lang="tr-TR" dirty="0">
                <a:solidFill>
                  <a:schemeClr val="accent2"/>
                </a:solidFill>
                <a:latin typeface="Arial Black" panose="020B0A04020102020204" pitchFamily="34" charset="0"/>
              </a:rPr>
              <a:t> of </a:t>
            </a:r>
            <a:r>
              <a:rPr lang="tr-TR" dirty="0" err="1">
                <a:solidFill>
                  <a:schemeClr val="accent2"/>
                </a:solidFill>
                <a:latin typeface="Arial Black" panose="020B0A04020102020204" pitchFamily="34" charset="0"/>
              </a:rPr>
              <a:t>Algorithms</a:t>
            </a:r>
            <a:endParaRPr lang="en-GB" dirty="0">
              <a:solidFill>
                <a:schemeClr val="accent2"/>
              </a:solidFill>
              <a:latin typeface="Arial Black" panose="020B0A04020102020204" pitchFamily="34" charset="0"/>
            </a:endParaRPr>
          </a:p>
        </p:txBody>
      </p:sp>
      <p:sp>
        <p:nvSpPr>
          <p:cNvPr id="10" name="Başlık 6">
            <a:extLst>
              <a:ext uri="{FF2B5EF4-FFF2-40B4-BE49-F238E27FC236}">
                <a16:creationId xmlns:a16="http://schemas.microsoft.com/office/drawing/2014/main" id="{FA1EF591-4043-98A4-7E77-20766C95D6BB}"/>
              </a:ext>
            </a:extLst>
          </p:cNvPr>
          <p:cNvSpPr txBox="1">
            <a:spLocks/>
          </p:cNvSpPr>
          <p:nvPr/>
        </p:nvSpPr>
        <p:spPr>
          <a:xfrm>
            <a:off x="7838048" y="2869698"/>
            <a:ext cx="3775526"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Random</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Forest</a:t>
            </a:r>
            <a:r>
              <a:rPr lang="tr-TR" sz="2400" b="1" dirty="0">
                <a:solidFill>
                  <a:schemeClr val="accent2"/>
                </a:solidFill>
                <a:latin typeface="Arial Black" panose="020B0A04020102020204" pitchFamily="34" charset="0"/>
                <a:ea typeface="+mn-ea"/>
                <a:cs typeface="+mn-cs"/>
              </a:rPr>
              <a:t> </a:t>
            </a:r>
          </a:p>
        </p:txBody>
      </p:sp>
      <p:pic>
        <p:nvPicPr>
          <p:cNvPr id="4" name="Resim 3">
            <a:extLst>
              <a:ext uri="{FF2B5EF4-FFF2-40B4-BE49-F238E27FC236}">
                <a16:creationId xmlns:a16="http://schemas.microsoft.com/office/drawing/2014/main" id="{88A56542-2181-E924-4BB3-3F2148150638}"/>
              </a:ext>
            </a:extLst>
          </p:cNvPr>
          <p:cNvPicPr>
            <a:picLocks noChangeAspect="1"/>
          </p:cNvPicPr>
          <p:nvPr/>
        </p:nvPicPr>
        <p:blipFill>
          <a:blip r:embed="rId2"/>
          <a:stretch>
            <a:fillRect/>
          </a:stretch>
        </p:blipFill>
        <p:spPr>
          <a:xfrm>
            <a:off x="1004454" y="1392382"/>
            <a:ext cx="6954981" cy="5394300"/>
          </a:xfrm>
          <a:prstGeom prst="rect">
            <a:avLst/>
          </a:prstGeom>
        </p:spPr>
      </p:pic>
    </p:spTree>
    <p:extLst>
      <p:ext uri="{BB962C8B-B14F-4D97-AF65-F5344CB8AC3E}">
        <p14:creationId xmlns:p14="http://schemas.microsoft.com/office/powerpoint/2010/main" val="165328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tr-TR" sz="2800" dirty="0" err="1">
                <a:solidFill>
                  <a:srgbClr val="FF6600"/>
                </a:solidFill>
              </a:rPr>
              <a:t>Selected</a:t>
            </a:r>
            <a:r>
              <a:rPr lang="tr-TR" sz="2800" dirty="0">
                <a:solidFill>
                  <a:srgbClr val="FF6600"/>
                </a:solidFill>
              </a:rPr>
              <a:t> </a:t>
            </a:r>
            <a:r>
              <a:rPr lang="tr-TR" sz="2800" dirty="0" err="1">
                <a:solidFill>
                  <a:srgbClr val="FF6600"/>
                </a:solidFill>
              </a:rPr>
              <a:t>Algorithms</a:t>
            </a:r>
            <a:r>
              <a:rPr lang="tr-TR" sz="2800" dirty="0">
                <a:solidFill>
                  <a:srgbClr val="FF6600"/>
                </a:solidFill>
              </a:rPr>
              <a:t> </a:t>
            </a:r>
            <a:r>
              <a:rPr lang="tr-TR" sz="2800" dirty="0" err="1">
                <a:solidFill>
                  <a:srgbClr val="FF6600"/>
                </a:solidFill>
              </a:rPr>
              <a:t>for</a:t>
            </a:r>
            <a:r>
              <a:rPr lang="tr-TR" sz="2800" dirty="0">
                <a:solidFill>
                  <a:srgbClr val="FF6600"/>
                </a:solidFill>
              </a:rPr>
              <a:t> </a:t>
            </a:r>
            <a:r>
              <a:rPr lang="tr-TR" sz="2800" dirty="0" err="1">
                <a:solidFill>
                  <a:srgbClr val="FF6600"/>
                </a:solidFill>
              </a:rPr>
              <a:t>Models</a:t>
            </a:r>
            <a:endParaRPr lang="tr-TR" sz="2800" dirty="0">
              <a:solidFill>
                <a:srgbClr val="FF6600"/>
              </a:solidFill>
            </a:endParaRPr>
          </a:p>
          <a:p>
            <a:pPr algn="just"/>
            <a:r>
              <a:rPr lang="tr-TR" sz="2800" dirty="0">
                <a:solidFill>
                  <a:srgbClr val="FF6600"/>
                </a:solidFill>
              </a:rPr>
              <a:t>         </a:t>
            </a:r>
            <a:r>
              <a:rPr lang="tr-TR" sz="2800" dirty="0" err="1">
                <a:solidFill>
                  <a:srgbClr val="FF6600"/>
                </a:solidFill>
              </a:rPr>
              <a:t>Algorithm</a:t>
            </a:r>
            <a:r>
              <a:rPr lang="tr-TR" sz="2800" dirty="0">
                <a:solidFill>
                  <a:srgbClr val="FF6600"/>
                </a:solidFill>
              </a:rPr>
              <a:t> </a:t>
            </a:r>
            <a:r>
              <a:rPr lang="tr-TR" sz="2800" dirty="0" err="1">
                <a:solidFill>
                  <a:srgbClr val="FF6600"/>
                </a:solidFill>
              </a:rPr>
              <a:t>Comparsion</a:t>
            </a:r>
            <a:endParaRPr lang="tr-TR" sz="2800" dirty="0">
              <a:solidFill>
                <a:srgbClr val="FF6600"/>
              </a:solidFill>
            </a:endParaRPr>
          </a:p>
          <a:p>
            <a:pPr algn="just"/>
            <a:r>
              <a:rPr lang="tr-TR" sz="2800" dirty="0">
                <a:solidFill>
                  <a:srgbClr val="FF6600"/>
                </a:solidFill>
              </a:rPr>
              <a:t>         </a:t>
            </a:r>
            <a:r>
              <a:rPr lang="tr-TR" sz="2800" dirty="0" err="1">
                <a:solidFill>
                  <a:srgbClr val="FF6600"/>
                </a:solidFill>
              </a:rPr>
              <a:t>Classification</a:t>
            </a:r>
            <a:r>
              <a:rPr lang="tr-TR" sz="2800" dirty="0">
                <a:solidFill>
                  <a:srgbClr val="FF6600"/>
                </a:solidFill>
              </a:rPr>
              <a:t> Report </a:t>
            </a:r>
            <a:r>
              <a:rPr lang="tr-TR" sz="2800" dirty="0" err="1">
                <a:solidFill>
                  <a:srgbClr val="FF6600"/>
                </a:solidFill>
              </a:rPr>
              <a:t>Comparison</a:t>
            </a:r>
            <a:endParaRPr lang="tr-TR" sz="2800" dirty="0">
              <a:solidFill>
                <a:srgbClr val="FF6600"/>
              </a:solidFill>
            </a:endParaRPr>
          </a:p>
          <a:p>
            <a:pPr algn="just"/>
            <a:r>
              <a:rPr lang="tr-TR" sz="2800" dirty="0">
                <a:solidFill>
                  <a:srgbClr val="FF6600"/>
                </a:solidFill>
              </a:rPr>
              <a:t>         ROC </a:t>
            </a:r>
            <a:r>
              <a:rPr lang="tr-TR" sz="2800" dirty="0" err="1">
                <a:solidFill>
                  <a:srgbClr val="FF6600"/>
                </a:solidFill>
              </a:rPr>
              <a:t>and</a:t>
            </a:r>
            <a:r>
              <a:rPr lang="tr-TR" sz="2800" dirty="0">
                <a:solidFill>
                  <a:srgbClr val="FF6600"/>
                </a:solidFill>
              </a:rPr>
              <a:t> AUC </a:t>
            </a:r>
            <a:r>
              <a:rPr lang="tr-TR" sz="2800" dirty="0" err="1">
                <a:solidFill>
                  <a:srgbClr val="FF6600"/>
                </a:solidFill>
              </a:rPr>
              <a:t>Comparison</a:t>
            </a:r>
            <a:endParaRPr lang="tr-TR" sz="2800" dirty="0">
              <a:solidFill>
                <a:srgbClr val="FF6600"/>
              </a:solidFill>
            </a:endParaRPr>
          </a:p>
          <a:p>
            <a:pPr algn="just"/>
            <a:r>
              <a:rPr lang="tr-TR" sz="2800" dirty="0">
                <a:solidFill>
                  <a:srgbClr val="FF6600"/>
                </a:solidFill>
              </a:rPr>
              <a:t>         </a:t>
            </a:r>
            <a:r>
              <a:rPr lang="tr-TR" sz="2800" dirty="0" err="1">
                <a:solidFill>
                  <a:srgbClr val="FF6600"/>
                </a:solidFill>
              </a:rPr>
              <a:t>Comments</a:t>
            </a:r>
            <a:r>
              <a:rPr lang="tr-TR" sz="2800" dirty="0">
                <a:solidFill>
                  <a:srgbClr val="FF6600"/>
                </a:solidFill>
              </a:rPr>
              <a:t> on Best </a:t>
            </a:r>
            <a:r>
              <a:rPr lang="tr-TR" sz="2800" dirty="0" err="1">
                <a:solidFill>
                  <a:srgbClr val="FF6600"/>
                </a:solidFill>
              </a:rPr>
              <a:t>Trained</a:t>
            </a:r>
            <a:r>
              <a:rPr lang="tr-TR" sz="2800" dirty="0">
                <a:solidFill>
                  <a:srgbClr val="FF6600"/>
                </a:solidFill>
              </a:rPr>
              <a:t> Model</a:t>
            </a:r>
          </a:p>
          <a:p>
            <a:pPr algn="just"/>
            <a:r>
              <a:rPr lang="tr-TR" sz="2800" dirty="0">
                <a:solidFill>
                  <a:srgbClr val="FF6600"/>
                </a:solidFill>
              </a:rPr>
              <a:t>         </a:t>
            </a:r>
            <a:r>
              <a:rPr lang="tr-TR" sz="2800" dirty="0" err="1">
                <a:solidFill>
                  <a:srgbClr val="FF6600"/>
                </a:solidFill>
              </a:rPr>
              <a:t>Conclusion</a:t>
            </a:r>
            <a:endParaRPr lang="en-US" sz="2800" dirty="0">
              <a:solidFill>
                <a:srgbClr val="FF6600"/>
              </a:solidFill>
            </a:endParaRPr>
          </a:p>
          <a:p>
            <a:pPr algn="just"/>
            <a:endParaRPr lang="tr-TR" sz="2800" dirty="0">
              <a:solidFill>
                <a:srgbClr val="FF6600"/>
              </a:solidFill>
            </a:endParaRP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6">
            <a:extLst>
              <a:ext uri="{FF2B5EF4-FFF2-40B4-BE49-F238E27FC236}">
                <a16:creationId xmlns:a16="http://schemas.microsoft.com/office/drawing/2014/main" id="{999CD66A-ABE7-2E26-78A6-2E2EE4AEB627}"/>
              </a:ext>
            </a:extLst>
          </p:cNvPr>
          <p:cNvSpPr txBox="1">
            <a:spLocks noGrp="1"/>
          </p:cNvSpPr>
          <p:nvPr>
            <p:ph type="title"/>
          </p:nvPr>
        </p:nvSpPr>
        <p:spPr>
          <a:xfrm>
            <a:off x="744682" y="510598"/>
            <a:ext cx="10425545" cy="19416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As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the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average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evaluation</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metric</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score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shows</a:t>
            </a:r>
            <a:r>
              <a:rPr lang="tr-TR" sz="2400" b="1" dirty="0">
                <a:solidFill>
                  <a:schemeClr val="accent2"/>
                </a:solidFill>
                <a:latin typeface="Arial Black" panose="020B0A04020102020204" pitchFamily="34" charset="0"/>
                <a:ea typeface="+mn-ea"/>
                <a:cs typeface="+mn-cs"/>
                <a:sym typeface="Wingdings" panose="05000000000000000000" pitchFamily="2" charset="2"/>
              </a:rPr>
              <a:t> in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each</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classification</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report</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models</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are</a:t>
            </a:r>
            <a:r>
              <a:rPr lang="tr-TR" sz="2400" b="1" dirty="0">
                <a:solidFill>
                  <a:schemeClr val="accent2"/>
                </a:solidFill>
                <a:latin typeface="Arial Black" panose="020B0A04020102020204" pitchFamily="34" charset="0"/>
                <a:ea typeface="+mn-ea"/>
                <a:cs typeface="+mn-cs"/>
                <a:sym typeface="Wingdings" panose="05000000000000000000" pitchFamily="2" charset="2"/>
              </a:rPr>
              <a:t> not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overfitted</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due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to</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the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correct</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implementation</a:t>
            </a:r>
            <a:r>
              <a:rPr lang="tr-TR" sz="2400" b="1" dirty="0">
                <a:solidFill>
                  <a:schemeClr val="accent2"/>
                </a:solidFill>
                <a:latin typeface="Arial Black" panose="020B0A04020102020204" pitchFamily="34" charset="0"/>
                <a:ea typeface="+mn-ea"/>
                <a:cs typeface="+mn-cs"/>
                <a:sym typeface="Wingdings" panose="05000000000000000000" pitchFamily="2" charset="2"/>
              </a:rPr>
              <a:t> of model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parameters</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and</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cross-validation</a:t>
            </a:r>
            <a:r>
              <a:rPr lang="tr-TR" sz="2400" b="1" dirty="0">
                <a:solidFill>
                  <a:schemeClr val="accent2"/>
                </a:solidFill>
                <a:latin typeface="Arial Black" panose="020B0A04020102020204" pitchFamily="34" charset="0"/>
                <a:ea typeface="+mn-ea"/>
                <a:cs typeface="+mn-cs"/>
                <a:sym typeface="Wingdings" panose="05000000000000000000" pitchFamily="2" charset="2"/>
              </a:rPr>
              <a:t>.</a:t>
            </a:r>
            <a:endParaRPr lang="tr-TR" sz="2400" b="1" dirty="0">
              <a:solidFill>
                <a:schemeClr val="accent2"/>
              </a:solidFill>
              <a:latin typeface="Arial Black" panose="020B0A04020102020204" pitchFamily="34" charset="0"/>
              <a:ea typeface="+mn-ea"/>
              <a:cs typeface="+mn-cs"/>
            </a:endParaRPr>
          </a:p>
        </p:txBody>
      </p:sp>
      <p:sp>
        <p:nvSpPr>
          <p:cNvPr id="4" name="Başlık 6">
            <a:extLst>
              <a:ext uri="{FF2B5EF4-FFF2-40B4-BE49-F238E27FC236}">
                <a16:creationId xmlns:a16="http://schemas.microsoft.com/office/drawing/2014/main" id="{CD908F55-8888-B86C-CFF2-C181617BBE70}"/>
              </a:ext>
            </a:extLst>
          </p:cNvPr>
          <p:cNvSpPr txBox="1">
            <a:spLocks/>
          </p:cNvSpPr>
          <p:nvPr/>
        </p:nvSpPr>
        <p:spPr>
          <a:xfrm>
            <a:off x="744682" y="2907433"/>
            <a:ext cx="10425545" cy="239193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Random</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Forest</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and</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XGBoost</a:t>
            </a:r>
            <a:r>
              <a:rPr lang="tr-TR" sz="2400" b="1" dirty="0">
                <a:solidFill>
                  <a:schemeClr val="accent2"/>
                </a:solidFill>
                <a:latin typeface="Arial Black" panose="020B0A04020102020204" pitchFamily="34" charset="0"/>
                <a:ea typeface="+mn-ea"/>
                <a:cs typeface="+mn-cs"/>
                <a:sym typeface="Wingdings" panose="05000000000000000000" pitchFamily="2" charset="2"/>
              </a:rPr>
              <a:t> is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mostly</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performing</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better</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especially</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for</a:t>
            </a:r>
            <a:r>
              <a:rPr lang="tr-TR" sz="2400" b="1" dirty="0">
                <a:solidFill>
                  <a:schemeClr val="accent2"/>
                </a:solidFill>
                <a:latin typeface="Arial Black" panose="020B0A04020102020204" pitchFamily="34" charset="0"/>
                <a:ea typeface="+mn-ea"/>
                <a:cs typeface="+mn-cs"/>
                <a:sym typeface="Wingdings" panose="05000000000000000000" pitchFamily="2" charset="2"/>
              </a:rPr>
              <a:t> f-1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score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p>
          <a:p>
            <a:pPr algn="just"/>
            <a:endParaRPr lang="tr-TR" sz="2400" b="1" dirty="0">
              <a:solidFill>
                <a:schemeClr val="accent2"/>
              </a:solidFill>
              <a:latin typeface="Arial Black" panose="020B0A04020102020204" pitchFamily="34" charset="0"/>
              <a:ea typeface="+mn-ea"/>
              <a:cs typeface="+mn-cs"/>
              <a:sym typeface="Wingdings" panose="05000000000000000000" pitchFamily="2" charset="2"/>
            </a:endParaRPr>
          </a:p>
          <a:p>
            <a:pPr algn="just"/>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In</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case</a:t>
            </a:r>
            <a:r>
              <a:rPr lang="tr-TR" sz="2400" b="1" dirty="0">
                <a:solidFill>
                  <a:schemeClr val="accent2"/>
                </a:solidFill>
                <a:latin typeface="Arial Black" panose="020B0A04020102020204" pitchFamily="34" charset="0"/>
                <a:ea typeface="+mn-ea"/>
                <a:cs typeface="+mn-cs"/>
                <a:sym typeface="Wingdings" panose="05000000000000000000" pitchFamily="2" charset="2"/>
              </a:rPr>
              <a:t> of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such</a:t>
            </a:r>
            <a:r>
              <a:rPr lang="tr-TR" sz="2400" b="1" dirty="0">
                <a:solidFill>
                  <a:schemeClr val="accent2"/>
                </a:solidFill>
                <a:latin typeface="Arial Black" panose="020B0A04020102020204" pitchFamily="34" charset="0"/>
                <a:ea typeface="+mn-ea"/>
                <a:cs typeface="+mn-cs"/>
                <a:sym typeface="Wingdings" panose="05000000000000000000" pitchFamily="2" charset="2"/>
              </a:rPr>
              <a:t> an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imbalanced</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dataset</a:t>
            </a:r>
            <a:r>
              <a:rPr lang="tr-TR" sz="2400" b="1" dirty="0">
                <a:solidFill>
                  <a:schemeClr val="accent2"/>
                </a:solidFill>
                <a:latin typeface="Arial Black" panose="020B0A04020102020204" pitchFamily="34" charset="0"/>
                <a:ea typeface="+mn-ea"/>
                <a:cs typeface="+mn-cs"/>
                <a:sym typeface="Wingdings" panose="05000000000000000000" pitchFamily="2" charset="2"/>
              </a:rPr>
              <a:t>, f-1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score</a:t>
            </a:r>
            <a:r>
              <a:rPr lang="tr-TR" sz="2400" b="1" dirty="0">
                <a:solidFill>
                  <a:schemeClr val="accent2"/>
                </a:solidFill>
                <a:latin typeface="Arial Black" panose="020B0A04020102020204" pitchFamily="34" charset="0"/>
                <a:ea typeface="+mn-ea"/>
                <a:cs typeface="+mn-cs"/>
                <a:sym typeface="Wingdings" panose="05000000000000000000" pitchFamily="2" charset="2"/>
              </a:rPr>
              <a:t> can be a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good</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indicative</a:t>
            </a:r>
            <a:r>
              <a:rPr lang="tr-TR" sz="2400" b="1" dirty="0">
                <a:solidFill>
                  <a:schemeClr val="accent2"/>
                </a:solidFill>
                <a:latin typeface="Arial Black" panose="020B0A04020102020204" pitchFamily="34" charset="0"/>
                <a:ea typeface="+mn-ea"/>
                <a:cs typeface="+mn-cs"/>
                <a:sym typeface="Wingdings" panose="05000000000000000000" pitchFamily="2" charset="2"/>
              </a:rPr>
              <a:t> of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the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balance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between</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the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precision</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and</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recall</a:t>
            </a:r>
            <a:r>
              <a:rPr lang="tr-TR" sz="2400" b="1" dirty="0">
                <a:solidFill>
                  <a:schemeClr val="accent2"/>
                </a:solidFill>
                <a:latin typeface="Arial Black" panose="020B0A04020102020204" pitchFamily="34" charset="0"/>
                <a:ea typeface="+mn-ea"/>
                <a:cs typeface="+mn-cs"/>
                <a:sym typeface="Wingdings" panose="05000000000000000000" pitchFamily="2" charset="2"/>
              </a:rPr>
              <a:t> (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positive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and</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negative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true-false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values</a:t>
            </a:r>
            <a:r>
              <a:rPr lang="tr-TR" sz="2400" b="1" dirty="0">
                <a:solidFill>
                  <a:schemeClr val="accent2"/>
                </a:solidFill>
                <a:latin typeface="Arial Black" panose="020B0A04020102020204" pitchFamily="34" charset="0"/>
                <a:ea typeface="+mn-ea"/>
                <a:cs typeface="+mn-cs"/>
                <a:sym typeface="Wingdings" panose="05000000000000000000" pitchFamily="2" charset="2"/>
              </a:rPr>
              <a:t>.)</a:t>
            </a:r>
          </a:p>
          <a:p>
            <a:pPr algn="just"/>
            <a:endParaRPr lang="tr-TR" sz="2400" b="1" dirty="0">
              <a:solidFill>
                <a:schemeClr val="accent2"/>
              </a:solidFill>
              <a:latin typeface="Arial Black" panose="020B0A04020102020204" pitchFamily="34" charset="0"/>
              <a:ea typeface="+mn-ea"/>
              <a:cs typeface="+mn-cs"/>
            </a:endParaRPr>
          </a:p>
        </p:txBody>
      </p:sp>
      <p:sp>
        <p:nvSpPr>
          <p:cNvPr id="5" name="Başlık 6">
            <a:extLst>
              <a:ext uri="{FF2B5EF4-FFF2-40B4-BE49-F238E27FC236}">
                <a16:creationId xmlns:a16="http://schemas.microsoft.com/office/drawing/2014/main" id="{29C7E5AF-6F5A-D338-C89A-F8042A5C5D43}"/>
              </a:ext>
            </a:extLst>
          </p:cNvPr>
          <p:cNvSpPr txBox="1">
            <a:spLocks/>
          </p:cNvSpPr>
          <p:nvPr/>
        </p:nvSpPr>
        <p:spPr>
          <a:xfrm>
            <a:off x="574964" y="5122718"/>
            <a:ext cx="10425545" cy="1485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As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indicated</a:t>
            </a:r>
            <a:r>
              <a:rPr lang="tr-TR" sz="2400" b="1" dirty="0">
                <a:solidFill>
                  <a:schemeClr val="accent2"/>
                </a:solidFill>
                <a:latin typeface="Arial Black" panose="020B0A04020102020204" pitchFamily="34" charset="0"/>
                <a:ea typeface="+mn-ea"/>
                <a:cs typeface="+mn-cs"/>
                <a:sym typeface="Wingdings" panose="05000000000000000000" pitchFamily="2" charset="2"/>
              </a:rPr>
              <a:t> in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note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within</a:t>
            </a:r>
            <a:r>
              <a:rPr lang="tr-TR" sz="2400" b="1" dirty="0">
                <a:solidFill>
                  <a:schemeClr val="accent2"/>
                </a:solidFill>
                <a:latin typeface="Arial Black" panose="020B0A04020102020204" pitchFamily="34" charset="0"/>
                <a:ea typeface="+mn-ea"/>
                <a:cs typeface="+mn-cs"/>
                <a:sym typeface="Wingdings" panose="05000000000000000000" pitchFamily="2" charset="2"/>
              </a:rPr>
              <a:t> 24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hours</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summary</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will</a:t>
            </a:r>
            <a:r>
              <a:rPr lang="tr-TR" sz="2400" b="1" dirty="0">
                <a:solidFill>
                  <a:schemeClr val="accent2"/>
                </a:solidFill>
                <a:latin typeface="Arial Black" panose="020B0A04020102020204" pitchFamily="34" charset="0"/>
                <a:ea typeface="+mn-ea"/>
                <a:cs typeface="+mn-cs"/>
                <a:sym typeface="Wingdings" panose="05000000000000000000" pitchFamily="2" charset="2"/>
              </a:rPr>
              <a:t> be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completed</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for</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the</a:t>
            </a:r>
            <a:r>
              <a:rPr lang="tr-TR" sz="2400" b="1" dirty="0">
                <a:solidFill>
                  <a:schemeClr val="accent2"/>
                </a:solidFill>
                <a:latin typeface="Arial Black" panose="020B0A04020102020204" pitchFamily="34" charset="0"/>
                <a:ea typeface="+mn-ea"/>
                <a:cs typeface="+mn-cs"/>
                <a:sym typeface="Wingdings" panose="05000000000000000000" pitchFamily="2" charset="2"/>
              </a:rPr>
              <a:t> rest of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the</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sym typeface="Wingdings" panose="05000000000000000000" pitchFamily="2" charset="2"/>
              </a:rPr>
              <a:t>presentation</a:t>
            </a:r>
            <a:r>
              <a:rPr lang="tr-TR" sz="2400" b="1" dirty="0">
                <a:solidFill>
                  <a:schemeClr val="accent2"/>
                </a:solidFill>
                <a:latin typeface="Arial Black" panose="020B0A04020102020204" pitchFamily="34" charset="0"/>
                <a:ea typeface="+mn-ea"/>
                <a:cs typeface="+mn-cs"/>
                <a:sym typeface="Wingdings" panose="05000000000000000000" pitchFamily="2" charset="2"/>
              </a:rPr>
              <a:t>.</a:t>
            </a:r>
            <a:endParaRPr lang="tr-TR" sz="2400" b="1" dirty="0">
              <a:solidFill>
                <a:schemeClr val="accent2"/>
              </a:solidFill>
              <a:latin typeface="Arial Black" panose="020B0A04020102020204" pitchFamily="34" charset="0"/>
              <a:ea typeface="+mn-ea"/>
              <a:cs typeface="+mn-cs"/>
            </a:endParaRPr>
          </a:p>
        </p:txBody>
      </p:sp>
    </p:spTree>
    <p:extLst>
      <p:ext uri="{BB962C8B-B14F-4D97-AF65-F5344CB8AC3E}">
        <p14:creationId xmlns:p14="http://schemas.microsoft.com/office/powerpoint/2010/main" val="2817381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tr-TR" b="1" dirty="0">
                <a:solidFill>
                  <a:srgbClr val="FF6600"/>
                </a:solidFill>
              </a:rPr>
            </a:br>
            <a:br>
              <a:rPr lang="tr-TR" b="1" dirty="0">
                <a:solidFill>
                  <a:srgbClr val="FF6600"/>
                </a:solidFill>
              </a:rPr>
            </a:br>
            <a:r>
              <a:rPr lang="tr-TR" b="1" dirty="0">
                <a:solidFill>
                  <a:srgbClr val="FF0000"/>
                </a:solidFill>
              </a:rPr>
              <a:t>Team </a:t>
            </a:r>
            <a:br>
              <a:rPr lang="tr-TR" b="1" dirty="0">
                <a:solidFill>
                  <a:srgbClr val="FF0000"/>
                </a:solidFill>
              </a:rPr>
            </a:br>
            <a:r>
              <a:rPr lang="tr-TR" b="1" dirty="0">
                <a:solidFill>
                  <a:srgbClr val="FF0000"/>
                </a:solidFill>
              </a:rPr>
              <a:t>of </a:t>
            </a:r>
            <a:br>
              <a:rPr lang="tr-TR" b="1" dirty="0">
                <a:solidFill>
                  <a:srgbClr val="FF0000"/>
                </a:solidFill>
              </a:rPr>
            </a:br>
            <a:r>
              <a:rPr lang="tr-TR" b="1" dirty="0" err="1">
                <a:solidFill>
                  <a:srgbClr val="FF0000"/>
                </a:solidFill>
              </a:rPr>
              <a:t>Datarpher</a:t>
            </a:r>
            <a:endParaRPr lang="en-US" b="1" dirty="0">
              <a:solidFill>
                <a:srgbClr val="FF00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1323439"/>
          </a:xfrm>
          <a:prstGeom prst="rect">
            <a:avLst/>
          </a:prstGeom>
          <a:noFill/>
        </p:spPr>
        <p:txBody>
          <a:bodyPr wrap="square">
            <a:spAutoFit/>
          </a:bodyPr>
          <a:lstStyle/>
          <a:p>
            <a:pPr marL="285750" indent="-285750" algn="just">
              <a:buFont typeface="Wingdings" panose="05000000000000000000" pitchFamily="2" charset="2"/>
              <a:buChar char="q"/>
            </a:pPr>
            <a:r>
              <a:rPr lang="en-US" sz="1600" b="1" dirty="0">
                <a:latin typeface="Arial Black" panose="020B0A04020102020204" pitchFamily="34"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tr-TR" sz="1600" b="1" dirty="0">
              <a:latin typeface="Arial Black" panose="020B0A04020102020204" pitchFamily="34" charset="0"/>
            </a:endParaRPr>
          </a:p>
          <a:p>
            <a:pPr marL="285750" indent="-285750">
              <a:buFont typeface="Wingdings" panose="05000000000000000000" pitchFamily="2" charset="2"/>
              <a:buChar char="q"/>
            </a:pPr>
            <a:endParaRPr lang="en-GB" sz="1600" b="1" dirty="0">
              <a:latin typeface="Arial Black" panose="020B0A04020102020204" pitchFamily="34" charset="0"/>
            </a:endParaRP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3128272"/>
            <a:ext cx="10180528" cy="3239348"/>
          </a:xfrm>
          <a:prstGeom prst="rect">
            <a:avLst/>
          </a:prstGeom>
          <a:noFill/>
        </p:spPr>
        <p:txBody>
          <a:bodyPr wrap="square">
            <a:spAutoFit/>
          </a:bodyPr>
          <a:lstStyle/>
          <a:p>
            <a:pPr indent="457200" algn="just">
              <a:spcBef>
                <a:spcPts val="500"/>
              </a:spcBef>
              <a:spcAft>
                <a:spcPts val="500"/>
              </a:spcAft>
            </a:pPr>
            <a:r>
              <a:rPr lang="en-US" sz="1600" b="1" dirty="0">
                <a:latin typeface="Arial Black" panose="020B0A04020102020204" pitchFamily="34" charset="0"/>
              </a:rPr>
              <a:t>Bank wants to use ML model to shortlist customer whose chances of buying the product is more so that their marketing channel (tele marketing, SMS/email marketing </a:t>
            </a:r>
            <a:r>
              <a:rPr lang="en-US" sz="1600" b="1" dirty="0" err="1">
                <a:latin typeface="Arial Black" panose="020B0A04020102020204" pitchFamily="34" charset="0"/>
              </a:rPr>
              <a:t>etc</a:t>
            </a:r>
            <a:r>
              <a:rPr lang="en-US" sz="1600" b="1" dirty="0">
                <a:latin typeface="Arial Black" panose="020B0A04020102020204" pitchFamily="34" charset="0"/>
              </a:rPr>
              <a:t>)  can focus only to those customers whose chances of buying the product is more.</a:t>
            </a:r>
            <a:endParaRPr lang="tr-TR" sz="1600" b="1" dirty="0">
              <a:latin typeface="Arial Black" panose="020B0A04020102020204" pitchFamily="34" charset="0"/>
            </a:endParaRPr>
          </a:p>
          <a:p>
            <a:pPr indent="457200" algn="just">
              <a:spcBef>
                <a:spcPts val="500"/>
              </a:spcBef>
              <a:spcAft>
                <a:spcPts val="500"/>
              </a:spcAft>
            </a:pPr>
            <a:r>
              <a:rPr lang="en-US" sz="1600" b="1" dirty="0">
                <a:latin typeface="Arial Black" panose="020B0A04020102020204" pitchFamily="34" charset="0"/>
              </a:rPr>
              <a:t>This will save resource and their time ( which is directly involved in the cost( resource billing)).</a:t>
            </a:r>
            <a:endParaRPr lang="tr-TR" sz="1600" b="1" dirty="0">
              <a:latin typeface="Arial Black" panose="020B0A04020102020204" pitchFamily="34" charset="0"/>
            </a:endParaRPr>
          </a:p>
          <a:p>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tr-TR" sz="1600" b="1" dirty="0" err="1">
                <a:latin typeface="Arial Black" panose="020B0A04020102020204" pitchFamily="34" charset="0"/>
              </a:rPr>
              <a:t>Proposing</a:t>
            </a:r>
            <a:r>
              <a:rPr lang="tr-TR" sz="1600" b="1" dirty="0">
                <a:latin typeface="Arial Black" panose="020B0A04020102020204" pitchFamily="34" charset="0"/>
              </a:rPr>
              <a:t> </a:t>
            </a:r>
            <a:r>
              <a:rPr lang="tr-TR" sz="1600" b="1" dirty="0" err="1">
                <a:latin typeface="Arial Black" panose="020B0A04020102020204" pitchFamily="34" charset="0"/>
              </a:rPr>
              <a:t>the</a:t>
            </a:r>
            <a:r>
              <a:rPr lang="tr-TR" sz="1600" b="1" dirty="0">
                <a:latin typeface="Arial Black" panose="020B0A04020102020204" pitchFamily="34" charset="0"/>
              </a:rPr>
              <a:t> </a:t>
            </a:r>
            <a:r>
              <a:rPr lang="tr-TR" sz="1600" b="1" dirty="0" err="1">
                <a:latin typeface="Arial Black" panose="020B0A04020102020204" pitchFamily="34" charset="0"/>
              </a:rPr>
              <a:t>approaches</a:t>
            </a:r>
            <a:r>
              <a:rPr lang="tr-TR" sz="1600" b="1" dirty="0">
                <a:latin typeface="Arial Black" panose="020B0A04020102020204" pitchFamily="34" charset="0"/>
              </a:rPr>
              <a:t> </a:t>
            </a:r>
            <a:r>
              <a:rPr lang="tr-TR" sz="1600" b="1" dirty="0" err="1">
                <a:latin typeface="Arial Black" panose="020B0A04020102020204" pitchFamily="34" charset="0"/>
              </a:rPr>
              <a:t>for</a:t>
            </a:r>
            <a:r>
              <a:rPr lang="tr-TR" sz="1600" b="1" dirty="0">
                <a:latin typeface="Arial Black" panose="020B0A04020102020204" pitchFamily="34" charset="0"/>
              </a:rPr>
              <a:t> </a:t>
            </a:r>
            <a:r>
              <a:rPr lang="tr-TR" sz="1600" b="1" dirty="0" err="1">
                <a:latin typeface="Arial Black" panose="020B0A04020102020204" pitchFamily="34" charset="0"/>
              </a:rPr>
              <a:t>finding</a:t>
            </a:r>
            <a:r>
              <a:rPr lang="tr-TR" sz="1600" b="1" dirty="0">
                <a:latin typeface="Arial Black" panose="020B0A04020102020204" pitchFamily="34" charset="0"/>
              </a:rPr>
              <a:t> </a:t>
            </a:r>
            <a:r>
              <a:rPr lang="tr-TR" sz="1600" b="1" dirty="0" err="1">
                <a:latin typeface="Arial Black" panose="020B0A04020102020204" pitchFamily="34" charset="0"/>
              </a:rPr>
              <a:t>the</a:t>
            </a:r>
            <a:r>
              <a:rPr lang="tr-TR" sz="1600" b="1" dirty="0">
                <a:latin typeface="Arial Black" panose="020B0A04020102020204" pitchFamily="34" charset="0"/>
              </a:rPr>
              <a:t> </a:t>
            </a:r>
            <a:r>
              <a:rPr lang="tr-TR" sz="1600" b="1" dirty="0" err="1">
                <a:latin typeface="Arial Black" panose="020B0A04020102020204" pitchFamily="34" charset="0"/>
              </a:rPr>
              <a:t>best</a:t>
            </a:r>
            <a:r>
              <a:rPr lang="tr-TR" sz="1600" b="1" dirty="0">
                <a:latin typeface="Arial Black" panose="020B0A04020102020204" pitchFamily="34" charset="0"/>
              </a:rPr>
              <a:t> </a:t>
            </a:r>
            <a:r>
              <a:rPr lang="tr-TR" sz="1600" b="1" dirty="0" err="1">
                <a:latin typeface="Arial Black" panose="020B0A04020102020204" pitchFamily="34" charset="0"/>
              </a:rPr>
              <a:t>fid</a:t>
            </a:r>
            <a:r>
              <a:rPr lang="tr-TR" sz="1600" b="1" dirty="0">
                <a:latin typeface="Arial Black" panose="020B0A04020102020204" pitchFamily="34" charset="0"/>
              </a:rPr>
              <a:t> model </a:t>
            </a:r>
            <a:r>
              <a:rPr lang="en-GB" sz="1600" b="1" dirty="0">
                <a:latin typeface="Arial Black" panose="020B0A04020102020204" pitchFamily="34" charset="0"/>
              </a:rPr>
              <a:t>based on Accuracy</a:t>
            </a:r>
            <a:r>
              <a:rPr lang="tr-TR" sz="1600" b="1" dirty="0">
                <a:latin typeface="Arial Black" panose="020B0A04020102020204" pitchFamily="34" charset="0"/>
              </a:rPr>
              <a:t>, Precision </a:t>
            </a:r>
            <a:r>
              <a:rPr lang="tr-TR" sz="1600" b="1" dirty="0" err="1">
                <a:latin typeface="Arial Black" panose="020B0A04020102020204" pitchFamily="34" charset="0"/>
              </a:rPr>
              <a:t>and</a:t>
            </a:r>
            <a:r>
              <a:rPr lang="tr-TR" sz="1600" b="1" dirty="0">
                <a:latin typeface="Arial Black" panose="020B0A04020102020204" pitchFamily="34" charset="0"/>
              </a:rPr>
              <a:t> F1-Score.</a:t>
            </a:r>
            <a:endParaRPr lang="en-GB" sz="1600" b="1" dirty="0">
              <a:latin typeface="Arial Black" panose="020B0A04020102020204" pitchFamily="34" charset="0"/>
            </a:endParaRP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a:xfrm>
            <a:off x="838200" y="136077"/>
            <a:ext cx="10515600" cy="1325563"/>
          </a:xfrm>
        </p:spPr>
        <p:txBody>
          <a:bodyPr/>
          <a:lstStyle/>
          <a:p>
            <a:r>
              <a:rPr lang="tr-TR" b="1" dirty="0" err="1">
                <a:solidFill>
                  <a:schemeClr val="accent2"/>
                </a:solidFill>
                <a:latin typeface="Arial Black" panose="020B0A04020102020204" pitchFamily="34" charset="0"/>
              </a:rPr>
              <a:t>Selected</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Algorithms</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for</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Models</a:t>
            </a:r>
            <a:endParaRPr lang="en-GB" b="1" dirty="0">
              <a:solidFill>
                <a:schemeClr val="accent2"/>
              </a:solidFill>
              <a:latin typeface="Arial Black" panose="020B0A04020102020204" pitchFamily="34" charset="0"/>
            </a:endParaRPr>
          </a:p>
        </p:txBody>
      </p:sp>
      <p:sp>
        <p:nvSpPr>
          <p:cNvPr id="4" name="TextBox 3">
            <a:extLst>
              <a:ext uri="{FF2B5EF4-FFF2-40B4-BE49-F238E27FC236}">
                <a16:creationId xmlns:a16="http://schemas.microsoft.com/office/drawing/2014/main" id="{F9F58046-B72C-4A65-B27C-8EC4EFD974D7}"/>
              </a:ext>
            </a:extLst>
          </p:cNvPr>
          <p:cNvSpPr txBox="1"/>
          <p:nvPr/>
        </p:nvSpPr>
        <p:spPr>
          <a:xfrm>
            <a:off x="498764" y="1285444"/>
            <a:ext cx="11388436" cy="5262979"/>
          </a:xfrm>
          <a:prstGeom prst="rect">
            <a:avLst/>
          </a:prstGeom>
          <a:noFill/>
        </p:spPr>
        <p:txBody>
          <a:bodyPr wrap="square">
            <a:spAutoFit/>
          </a:bodyPr>
          <a:lstStyle/>
          <a:p>
            <a:pPr algn="l"/>
            <a:r>
              <a:rPr lang="tr-TR" sz="2400" b="1" dirty="0" err="1">
                <a:solidFill>
                  <a:srgbClr val="2D3B45"/>
                </a:solidFill>
                <a:latin typeface="Arial Black" panose="020B0A04020102020204" pitchFamily="34" charset="0"/>
              </a:rPr>
              <a:t>Logistic</a:t>
            </a:r>
            <a:r>
              <a:rPr lang="tr-TR" sz="2400" b="1" dirty="0">
                <a:solidFill>
                  <a:srgbClr val="2D3B45"/>
                </a:solidFill>
                <a:latin typeface="Arial Black" panose="020B0A04020102020204" pitchFamily="34" charset="0"/>
              </a:rPr>
              <a:t> </a:t>
            </a:r>
            <a:r>
              <a:rPr lang="tr-TR" sz="2400" b="1" dirty="0" err="1">
                <a:solidFill>
                  <a:srgbClr val="2D3B45"/>
                </a:solidFill>
                <a:latin typeface="Arial Black" panose="020B0A04020102020204" pitchFamily="34" charset="0"/>
              </a:rPr>
              <a:t>Regression</a:t>
            </a:r>
            <a:endParaRPr lang="tr-TR" sz="2400" b="1" dirty="0">
              <a:solidFill>
                <a:srgbClr val="2D3B45"/>
              </a:solidFill>
              <a:latin typeface="Arial Black" panose="020B0A04020102020204" pitchFamily="34" charset="0"/>
            </a:endParaRPr>
          </a:p>
          <a:p>
            <a:pPr algn="just"/>
            <a:r>
              <a:rPr lang="tr-TR" sz="2400" b="1" i="0" dirty="0">
                <a:solidFill>
                  <a:srgbClr val="2D3B45"/>
                </a:solidFill>
                <a:effectLst/>
                <a:latin typeface="Arial Black" panose="020B0A04020102020204" pitchFamily="34" charset="0"/>
              </a:rPr>
              <a:t>	• </a:t>
            </a:r>
            <a:r>
              <a:rPr lang="en-US" sz="2400" b="0" i="0" dirty="0">
                <a:solidFill>
                  <a:srgbClr val="374151"/>
                </a:solidFill>
                <a:effectLst/>
                <a:latin typeface="Söhne"/>
              </a:rPr>
              <a:t>It models the probability that an instance belongs to a particular class using a logistic function. It's simple yet effective, providing a linear decision boundary to separate classes.</a:t>
            </a:r>
            <a:endParaRPr lang="en-GB" sz="2400" b="1" i="0" dirty="0">
              <a:solidFill>
                <a:srgbClr val="2D3B45"/>
              </a:solidFill>
              <a:effectLst/>
              <a:latin typeface="Arial Black" panose="020B0A04020102020204" pitchFamily="34" charset="0"/>
            </a:endParaRPr>
          </a:p>
          <a:p>
            <a:pPr algn="l"/>
            <a:endParaRPr lang="en-GB" sz="2400" b="1" dirty="0">
              <a:solidFill>
                <a:srgbClr val="2D3B45"/>
              </a:solidFill>
              <a:latin typeface="Lato Extended"/>
            </a:endParaRPr>
          </a:p>
          <a:p>
            <a:r>
              <a:rPr lang="tr-TR" sz="2400" b="1" dirty="0" err="1">
                <a:solidFill>
                  <a:srgbClr val="2D3B45"/>
                </a:solidFill>
                <a:latin typeface="Arial Black" panose="020B0A04020102020204" pitchFamily="34" charset="0"/>
              </a:rPr>
              <a:t>Random</a:t>
            </a:r>
            <a:r>
              <a:rPr lang="tr-TR" sz="2400" b="1" dirty="0">
                <a:solidFill>
                  <a:srgbClr val="2D3B45"/>
                </a:solidFill>
                <a:latin typeface="Arial Black" panose="020B0A04020102020204" pitchFamily="34" charset="0"/>
              </a:rPr>
              <a:t> </a:t>
            </a:r>
            <a:r>
              <a:rPr lang="tr-TR" sz="2400" b="1" dirty="0" err="1">
                <a:solidFill>
                  <a:srgbClr val="2D3B45"/>
                </a:solidFill>
                <a:latin typeface="Arial Black" panose="020B0A04020102020204" pitchFamily="34" charset="0"/>
              </a:rPr>
              <a:t>Forest</a:t>
            </a:r>
            <a:endParaRPr lang="tr-TR" sz="2400" b="1" dirty="0">
              <a:solidFill>
                <a:srgbClr val="2D3B45"/>
              </a:solidFill>
              <a:latin typeface="Arial Black" panose="020B0A04020102020204" pitchFamily="34" charset="0"/>
            </a:endParaRPr>
          </a:p>
          <a:p>
            <a:pPr algn="just"/>
            <a:r>
              <a:rPr lang="tr-TR" sz="2400" b="1" dirty="0">
                <a:solidFill>
                  <a:srgbClr val="2D3B45"/>
                </a:solidFill>
                <a:latin typeface="Arial Black" panose="020B0A04020102020204" pitchFamily="34" charset="0"/>
              </a:rPr>
              <a:t>	• </a:t>
            </a:r>
            <a:r>
              <a:rPr lang="en-US" sz="2400" b="0" i="0" dirty="0">
                <a:solidFill>
                  <a:srgbClr val="374151"/>
                </a:solidFill>
                <a:effectLst/>
                <a:latin typeface="Söhne"/>
              </a:rPr>
              <a:t>an ensemble machine learning algorithm that combines multiple decision trees to make predictions. It creates a "forest" of diverse trees by introducing randomness in tree-building, leading to improved accuracy and generalization.</a:t>
            </a:r>
            <a:endParaRPr lang="tr-TR" sz="2400" b="1" dirty="0">
              <a:solidFill>
                <a:srgbClr val="2D3B45"/>
              </a:solidFill>
              <a:latin typeface="Arial Black" panose="020B0A04020102020204" pitchFamily="34" charset="0"/>
            </a:endParaRPr>
          </a:p>
          <a:p>
            <a:pPr algn="l"/>
            <a:endParaRPr lang="tr-TR" sz="2400" b="1" i="0" dirty="0">
              <a:solidFill>
                <a:srgbClr val="2D3B45"/>
              </a:solidFill>
              <a:effectLst/>
              <a:latin typeface="Lato Extended"/>
            </a:endParaRPr>
          </a:p>
          <a:p>
            <a:pPr algn="l"/>
            <a:r>
              <a:rPr lang="tr-TR" sz="2400" b="1" dirty="0" err="1">
                <a:solidFill>
                  <a:srgbClr val="2D3B45"/>
                </a:solidFill>
                <a:latin typeface="Arial Black" panose="020B0A04020102020204" pitchFamily="34" charset="0"/>
              </a:rPr>
              <a:t>XGBoost</a:t>
            </a:r>
            <a:endParaRPr lang="tr-TR" sz="2400" b="1" dirty="0">
              <a:solidFill>
                <a:srgbClr val="2D3B45"/>
              </a:solidFill>
              <a:latin typeface="Arial Black" panose="020B0A04020102020204" pitchFamily="34" charset="0"/>
            </a:endParaRPr>
          </a:p>
          <a:p>
            <a:pPr algn="just"/>
            <a:r>
              <a:rPr lang="tr-TR" sz="2400" b="1" i="0" dirty="0">
                <a:solidFill>
                  <a:srgbClr val="2D3B45"/>
                </a:solidFill>
                <a:effectLst/>
                <a:latin typeface="Lato Extended"/>
              </a:rPr>
              <a:t>	</a:t>
            </a:r>
            <a:r>
              <a:rPr lang="tr-TR" sz="2400" b="1" dirty="0">
                <a:solidFill>
                  <a:srgbClr val="2D3B45"/>
                </a:solidFill>
                <a:latin typeface="Arial Black" panose="020B0A04020102020204" pitchFamily="34" charset="0"/>
              </a:rPr>
              <a:t>• </a:t>
            </a:r>
            <a:r>
              <a:rPr lang="en-US" sz="2400" b="0" i="0" dirty="0">
                <a:solidFill>
                  <a:srgbClr val="374151"/>
                </a:solidFill>
                <a:effectLst/>
                <a:latin typeface="Söhne"/>
              </a:rPr>
              <a:t>an advanced gradient boosting algorithm that focuses on boosting decision trees. It optimizes a loss function while adding new trees sequentially, addressing both bias and variance issues, making it highly efficient and accurate.</a:t>
            </a:r>
            <a:endParaRPr lang="en-GB" sz="2400" b="1" dirty="0">
              <a:solidFill>
                <a:srgbClr val="2D3B45"/>
              </a:solidFill>
              <a:latin typeface="Arial Black" panose="020B0A04020102020204" pitchFamily="34" charset="0"/>
            </a:endParaRP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766742" y="2129503"/>
            <a:ext cx="10658515" cy="1569660"/>
          </a:xfrm>
          <a:prstGeom prst="rect">
            <a:avLst/>
          </a:prstGeom>
          <a:noFill/>
        </p:spPr>
        <p:txBody>
          <a:bodyPr wrap="square">
            <a:spAutoFit/>
          </a:bodyPr>
          <a:lstStyle/>
          <a:p>
            <a:pPr algn="ctr"/>
            <a:r>
              <a:rPr lang="tr-TR" sz="4800" dirty="0" err="1">
                <a:solidFill>
                  <a:schemeClr val="accent2"/>
                </a:solidFill>
                <a:latin typeface="Arial Black" panose="020B0A04020102020204" pitchFamily="34" charset="0"/>
              </a:rPr>
              <a:t>Algorithms</a:t>
            </a:r>
            <a:r>
              <a:rPr lang="tr-TR" sz="4800" dirty="0">
                <a:solidFill>
                  <a:schemeClr val="accent2"/>
                </a:solidFill>
                <a:latin typeface="Arial Black" panose="020B0A04020102020204" pitchFamily="34" charset="0"/>
              </a:rPr>
              <a:t> </a:t>
            </a:r>
            <a:r>
              <a:rPr lang="tr-TR" sz="4800" dirty="0" err="1">
                <a:solidFill>
                  <a:schemeClr val="accent2"/>
                </a:solidFill>
                <a:latin typeface="Arial Black" panose="020B0A04020102020204" pitchFamily="34" charset="0"/>
              </a:rPr>
              <a:t>Comparison</a:t>
            </a:r>
            <a:endParaRPr lang="tr-TR" sz="4800" dirty="0">
              <a:solidFill>
                <a:schemeClr val="accent2"/>
              </a:solidFill>
              <a:latin typeface="Arial Black" panose="020B0A04020102020204" pitchFamily="34" charset="0"/>
            </a:endParaRPr>
          </a:p>
          <a:p>
            <a:pPr algn="ctr"/>
            <a:r>
              <a:rPr lang="tr-TR" sz="4800" dirty="0" err="1">
                <a:solidFill>
                  <a:schemeClr val="accent2"/>
                </a:solidFill>
                <a:latin typeface="Arial Black" panose="020B0A04020102020204" pitchFamily="34" charset="0"/>
              </a:rPr>
              <a:t>for</a:t>
            </a:r>
            <a:r>
              <a:rPr lang="tr-TR" sz="4800" dirty="0">
                <a:solidFill>
                  <a:schemeClr val="accent2"/>
                </a:solidFill>
                <a:latin typeface="Arial Black" panose="020B0A04020102020204" pitchFamily="34" charset="0"/>
              </a:rPr>
              <a:t> an </a:t>
            </a:r>
            <a:r>
              <a:rPr lang="tr-TR" sz="4800" dirty="0" err="1">
                <a:solidFill>
                  <a:schemeClr val="accent2"/>
                </a:solidFill>
                <a:latin typeface="Arial Black" panose="020B0A04020102020204" pitchFamily="34" charset="0"/>
              </a:rPr>
              <a:t>Imbalanced</a:t>
            </a:r>
            <a:r>
              <a:rPr lang="tr-TR" sz="4800" dirty="0">
                <a:solidFill>
                  <a:schemeClr val="accent2"/>
                </a:solidFill>
                <a:latin typeface="Arial Black" panose="020B0A04020102020204" pitchFamily="34" charset="0"/>
              </a:rPr>
              <a:t> </a:t>
            </a:r>
            <a:r>
              <a:rPr lang="tr-TR" sz="4800" dirty="0" err="1">
                <a:solidFill>
                  <a:schemeClr val="accent2"/>
                </a:solidFill>
                <a:latin typeface="Arial Black" panose="020B0A04020102020204" pitchFamily="34" charset="0"/>
              </a:rPr>
              <a:t>Dataset</a:t>
            </a:r>
            <a:endParaRPr lang="en-GB" sz="48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693A4-C5D2-4A3D-AE21-322A5CB6141F}"/>
              </a:ext>
            </a:extLst>
          </p:cNvPr>
          <p:cNvSpPr txBox="1"/>
          <p:nvPr/>
        </p:nvSpPr>
        <p:spPr>
          <a:xfrm>
            <a:off x="180974" y="51900"/>
            <a:ext cx="11159836" cy="461665"/>
          </a:xfrm>
          <a:prstGeom prst="rect">
            <a:avLst/>
          </a:prstGeom>
          <a:noFill/>
        </p:spPr>
        <p:txBody>
          <a:bodyPr wrap="square">
            <a:spAutoFit/>
          </a:bodyPr>
          <a:lstStyle/>
          <a:p>
            <a:pPr marL="342900" indent="-342900" algn="just">
              <a:buFont typeface="Wingdings" panose="05000000000000000000" pitchFamily="2" charset="2"/>
              <a:buChar char="q"/>
            </a:pPr>
            <a:r>
              <a:rPr lang="tr-TR" sz="2400" b="1" dirty="0" err="1">
                <a:solidFill>
                  <a:srgbClr val="2D3B45"/>
                </a:solidFill>
                <a:latin typeface="Arial Black" panose="020B0A04020102020204" pitchFamily="34" charset="0"/>
              </a:rPr>
              <a:t>Logistic</a:t>
            </a:r>
            <a:r>
              <a:rPr lang="tr-TR" sz="2400" b="1" dirty="0">
                <a:solidFill>
                  <a:srgbClr val="2D3B45"/>
                </a:solidFill>
                <a:latin typeface="Arial Black" panose="020B0A04020102020204" pitchFamily="34" charset="0"/>
              </a:rPr>
              <a:t> </a:t>
            </a:r>
            <a:r>
              <a:rPr lang="tr-TR" sz="2400" b="1" dirty="0" err="1">
                <a:solidFill>
                  <a:srgbClr val="2D3B45"/>
                </a:solidFill>
                <a:latin typeface="Arial Black" panose="020B0A04020102020204" pitchFamily="34" charset="0"/>
              </a:rPr>
              <a:t>Regression</a:t>
            </a:r>
            <a:endParaRPr lang="tr-TR" sz="2400" b="1" dirty="0">
              <a:solidFill>
                <a:srgbClr val="2D3B45"/>
              </a:solidFill>
              <a:latin typeface="Arial Black" panose="020B0A04020102020204" pitchFamily="34" charset="0"/>
            </a:endParaRPr>
          </a:p>
        </p:txBody>
      </p:sp>
      <p:sp>
        <p:nvSpPr>
          <p:cNvPr id="7" name="Başlık 6">
            <a:extLst>
              <a:ext uri="{FF2B5EF4-FFF2-40B4-BE49-F238E27FC236}">
                <a16:creationId xmlns:a16="http://schemas.microsoft.com/office/drawing/2014/main" id="{9457AFA3-6521-F2BF-165A-5E4EFF85D4F2}"/>
              </a:ext>
            </a:extLst>
          </p:cNvPr>
          <p:cNvSpPr>
            <a:spLocks noGrp="1"/>
          </p:cNvSpPr>
          <p:nvPr>
            <p:ph type="title"/>
          </p:nvPr>
        </p:nvSpPr>
        <p:spPr>
          <a:xfrm>
            <a:off x="180974" y="605694"/>
            <a:ext cx="11772900" cy="1754102"/>
          </a:xfrm>
        </p:spPr>
        <p:txBody>
          <a:bodyPr>
            <a:normAutofit fontScale="90000"/>
          </a:bodyPr>
          <a:lstStyle/>
          <a:p>
            <a:pPr algn="just"/>
            <a:r>
              <a:rPr lang="tr-TR" sz="4400" b="1" dirty="0">
                <a:solidFill>
                  <a:schemeClr val="accent2"/>
                </a:solidFill>
                <a:latin typeface="Arial Black" panose="020B0A04020102020204" pitchFamily="34" charset="0"/>
                <a:ea typeface="+mn-ea"/>
                <a:cs typeface="+mn-cs"/>
              </a:rPr>
              <a:t> </a:t>
            </a:r>
            <a:r>
              <a:rPr lang="tr-TR" sz="2700" b="1" dirty="0">
                <a:solidFill>
                  <a:schemeClr val="accent2"/>
                </a:solidFill>
                <a:latin typeface="Arial Black" panose="020B0A04020102020204" pitchFamily="34" charset="0"/>
                <a:ea typeface="+mn-ea"/>
                <a:cs typeface="+mn-cs"/>
                <a:sym typeface="Wingdings" panose="05000000000000000000" pitchFamily="2" charset="2"/>
              </a:rPr>
              <a:t></a:t>
            </a:r>
            <a:r>
              <a:rPr lang="tr-TR" sz="4400" b="1" dirty="0">
                <a:solidFill>
                  <a:schemeClr val="accent2"/>
                </a:solidFill>
                <a:latin typeface="Arial Black" panose="020B0A04020102020204" pitchFamily="34" charset="0"/>
                <a:ea typeface="+mn-ea"/>
                <a:cs typeface="+mn-cs"/>
                <a:sym typeface="Wingdings" panose="05000000000000000000" pitchFamily="2" charset="2"/>
              </a:rPr>
              <a:t> </a:t>
            </a:r>
            <a:r>
              <a:rPr lang="tr-TR" sz="2700" b="1" dirty="0" err="1">
                <a:solidFill>
                  <a:schemeClr val="accent2"/>
                </a:solidFill>
                <a:latin typeface="Arial Black" panose="020B0A04020102020204" pitchFamily="34" charset="0"/>
                <a:ea typeface="+mn-ea"/>
                <a:cs typeface="+mn-cs"/>
                <a:sym typeface="Wingdings" panose="05000000000000000000" pitchFamily="2" charset="2"/>
              </a:rPr>
              <a:t>It</a:t>
            </a:r>
            <a:r>
              <a:rPr lang="tr-TR" sz="2700" b="1" dirty="0">
                <a:solidFill>
                  <a:schemeClr val="accent2"/>
                </a:solidFill>
                <a:latin typeface="Arial Black" panose="020B0A04020102020204" pitchFamily="34" charset="0"/>
                <a:ea typeface="+mn-ea"/>
                <a:cs typeface="+mn-cs"/>
                <a:sym typeface="Wingdings" panose="05000000000000000000" pitchFamily="2" charset="2"/>
              </a:rPr>
              <a:t> </a:t>
            </a:r>
            <a:r>
              <a:rPr lang="en-US" sz="2700" b="1" dirty="0">
                <a:solidFill>
                  <a:schemeClr val="accent2"/>
                </a:solidFill>
                <a:latin typeface="Arial Black" panose="020B0A04020102020204" pitchFamily="34" charset="0"/>
                <a:ea typeface="+mn-ea"/>
                <a:cs typeface="+mn-cs"/>
              </a:rPr>
              <a:t>can perform reasonably well on imbalanced datasets when combined with techniques like class weighting or oversampling the minority class.</a:t>
            </a:r>
            <a:r>
              <a:rPr lang="tr-TR" sz="2700" b="1" dirty="0">
                <a:solidFill>
                  <a:schemeClr val="accent2"/>
                </a:solidFill>
                <a:latin typeface="Arial Black" panose="020B0A04020102020204" pitchFamily="34" charset="0"/>
                <a:ea typeface="+mn-ea"/>
                <a:cs typeface="+mn-cs"/>
              </a:rPr>
              <a:t> </a:t>
            </a:r>
            <a:r>
              <a:rPr lang="en-US" sz="2700" b="1" dirty="0">
                <a:solidFill>
                  <a:schemeClr val="accent2"/>
                </a:solidFill>
                <a:latin typeface="Arial Black" panose="020B0A04020102020204" pitchFamily="34" charset="0"/>
                <a:ea typeface="+mn-ea"/>
                <a:cs typeface="+mn-cs"/>
              </a:rPr>
              <a:t>However, its simplicity might not capture complex relationships in highly imbalanced data. It might struggle to identify the minority class due to its linear nature.</a:t>
            </a:r>
            <a:endParaRPr lang="tr-TR" sz="2700" b="1" dirty="0">
              <a:solidFill>
                <a:schemeClr val="accent2"/>
              </a:solidFill>
              <a:latin typeface="Arial Black" panose="020B0A04020102020204" pitchFamily="34" charset="0"/>
              <a:ea typeface="+mn-ea"/>
              <a:cs typeface="+mn-cs"/>
            </a:endParaRPr>
          </a:p>
        </p:txBody>
      </p:sp>
      <p:sp>
        <p:nvSpPr>
          <p:cNvPr id="8" name="TextBox 3">
            <a:extLst>
              <a:ext uri="{FF2B5EF4-FFF2-40B4-BE49-F238E27FC236}">
                <a16:creationId xmlns:a16="http://schemas.microsoft.com/office/drawing/2014/main" id="{5507AE89-01A0-B98A-2964-76B23B61DCC4}"/>
              </a:ext>
            </a:extLst>
          </p:cNvPr>
          <p:cNvSpPr txBox="1"/>
          <p:nvPr/>
        </p:nvSpPr>
        <p:spPr>
          <a:xfrm>
            <a:off x="209550" y="2588682"/>
            <a:ext cx="11159836" cy="461665"/>
          </a:xfrm>
          <a:prstGeom prst="rect">
            <a:avLst/>
          </a:prstGeom>
          <a:noFill/>
        </p:spPr>
        <p:txBody>
          <a:bodyPr wrap="square">
            <a:spAutoFit/>
          </a:bodyPr>
          <a:lstStyle/>
          <a:p>
            <a:pPr marL="342900" indent="-342900" algn="just">
              <a:buFont typeface="Wingdings" panose="05000000000000000000" pitchFamily="2" charset="2"/>
              <a:buChar char="q"/>
            </a:pPr>
            <a:r>
              <a:rPr lang="tr-TR" sz="2400" b="1" dirty="0" err="1">
                <a:solidFill>
                  <a:srgbClr val="2D3B45"/>
                </a:solidFill>
                <a:latin typeface="Arial Black" panose="020B0A04020102020204" pitchFamily="34" charset="0"/>
              </a:rPr>
              <a:t>Random</a:t>
            </a:r>
            <a:r>
              <a:rPr lang="tr-TR" sz="2400" b="1" dirty="0">
                <a:solidFill>
                  <a:srgbClr val="2D3B45"/>
                </a:solidFill>
                <a:latin typeface="Arial Black" panose="020B0A04020102020204" pitchFamily="34" charset="0"/>
              </a:rPr>
              <a:t> </a:t>
            </a:r>
            <a:r>
              <a:rPr lang="tr-TR" sz="2400" b="1" dirty="0" err="1">
                <a:solidFill>
                  <a:srgbClr val="2D3B45"/>
                </a:solidFill>
                <a:latin typeface="Arial Black" panose="020B0A04020102020204" pitchFamily="34" charset="0"/>
              </a:rPr>
              <a:t>Forest</a:t>
            </a:r>
            <a:endParaRPr lang="tr-TR" sz="2400" b="1" dirty="0">
              <a:solidFill>
                <a:srgbClr val="2D3B45"/>
              </a:solidFill>
              <a:latin typeface="Arial Black" panose="020B0A04020102020204" pitchFamily="34" charset="0"/>
            </a:endParaRPr>
          </a:p>
        </p:txBody>
      </p:sp>
      <p:sp>
        <p:nvSpPr>
          <p:cNvPr id="10" name="Başlık 6">
            <a:extLst>
              <a:ext uri="{FF2B5EF4-FFF2-40B4-BE49-F238E27FC236}">
                <a16:creationId xmlns:a16="http://schemas.microsoft.com/office/drawing/2014/main" id="{763D0A85-7772-A1CC-A7F9-4EFCDFDC1094}"/>
              </a:ext>
            </a:extLst>
          </p:cNvPr>
          <p:cNvSpPr txBox="1">
            <a:spLocks/>
          </p:cNvSpPr>
          <p:nvPr/>
        </p:nvSpPr>
        <p:spPr>
          <a:xfrm>
            <a:off x="209550" y="2954594"/>
            <a:ext cx="11772899"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b="1" dirty="0">
                <a:solidFill>
                  <a:schemeClr val="accent2"/>
                </a:solidFill>
                <a:latin typeface="Arial Black" panose="020B0A04020102020204" pitchFamily="34" charset="0"/>
                <a:ea typeface="+mn-ea"/>
                <a:cs typeface="+mn-cs"/>
              </a:rPr>
              <a:t> </a:t>
            </a:r>
            <a:r>
              <a:rPr lang="tr-TR" sz="2700" b="1" dirty="0">
                <a:solidFill>
                  <a:schemeClr val="accent2"/>
                </a:solidFill>
                <a:latin typeface="Arial Black" panose="020B0A04020102020204" pitchFamily="34" charset="0"/>
                <a:ea typeface="+mn-ea"/>
                <a:cs typeface="+mn-cs"/>
                <a:sym typeface="Wingdings" panose="05000000000000000000" pitchFamily="2" charset="2"/>
              </a:rPr>
              <a:t></a:t>
            </a:r>
            <a:r>
              <a:rPr lang="tr-TR" b="1" dirty="0">
                <a:solidFill>
                  <a:schemeClr val="accent2"/>
                </a:solidFill>
                <a:latin typeface="Arial Black" panose="020B0A04020102020204" pitchFamily="34" charset="0"/>
                <a:ea typeface="+mn-ea"/>
                <a:cs typeface="+mn-cs"/>
                <a:sym typeface="Wingdings" panose="05000000000000000000" pitchFamily="2" charset="2"/>
              </a:rPr>
              <a:t> </a:t>
            </a:r>
            <a:r>
              <a:rPr lang="tr-TR" sz="2500" b="1" dirty="0">
                <a:solidFill>
                  <a:schemeClr val="accent2"/>
                </a:solidFill>
                <a:latin typeface="Arial Black" panose="020B0A04020102020204" pitchFamily="34" charset="0"/>
                <a:ea typeface="+mn-ea"/>
                <a:cs typeface="+mn-cs"/>
                <a:sym typeface="Wingdings" panose="05000000000000000000" pitchFamily="2" charset="2"/>
              </a:rPr>
              <a:t>H</a:t>
            </a:r>
            <a:r>
              <a:rPr lang="en-US" sz="2500" b="1" dirty="0">
                <a:solidFill>
                  <a:schemeClr val="accent2"/>
                </a:solidFill>
                <a:latin typeface="Arial Black" panose="020B0A04020102020204" pitchFamily="34" charset="0"/>
                <a:ea typeface="+mn-ea"/>
                <a:cs typeface="+mn-cs"/>
              </a:rPr>
              <a:t>as the ability to handle imbalanced datasets quite well due to its ensemble nature. It's less prone to overfitting and can capture nonlinear relationships.</a:t>
            </a:r>
            <a:endParaRPr lang="tr-TR" sz="2500" b="1" dirty="0">
              <a:solidFill>
                <a:schemeClr val="accent2"/>
              </a:solidFill>
              <a:latin typeface="Arial Black" panose="020B0A04020102020204" pitchFamily="34" charset="0"/>
              <a:ea typeface="+mn-ea"/>
              <a:cs typeface="+mn-cs"/>
            </a:endParaRPr>
          </a:p>
        </p:txBody>
      </p:sp>
      <p:sp>
        <p:nvSpPr>
          <p:cNvPr id="11" name="TextBox 3">
            <a:extLst>
              <a:ext uri="{FF2B5EF4-FFF2-40B4-BE49-F238E27FC236}">
                <a16:creationId xmlns:a16="http://schemas.microsoft.com/office/drawing/2014/main" id="{6BC58A6A-118D-17BF-43CB-9F5BC701920C}"/>
              </a:ext>
            </a:extLst>
          </p:cNvPr>
          <p:cNvSpPr txBox="1"/>
          <p:nvPr/>
        </p:nvSpPr>
        <p:spPr>
          <a:xfrm>
            <a:off x="209550" y="4341798"/>
            <a:ext cx="11159836" cy="461665"/>
          </a:xfrm>
          <a:prstGeom prst="rect">
            <a:avLst/>
          </a:prstGeom>
          <a:noFill/>
        </p:spPr>
        <p:txBody>
          <a:bodyPr wrap="square">
            <a:spAutoFit/>
          </a:bodyPr>
          <a:lstStyle/>
          <a:p>
            <a:pPr marL="342900" indent="-342900" algn="just">
              <a:buFont typeface="Wingdings" panose="05000000000000000000" pitchFamily="2" charset="2"/>
              <a:buChar char="q"/>
            </a:pPr>
            <a:r>
              <a:rPr lang="tr-TR" sz="2400" b="1" dirty="0" err="1">
                <a:solidFill>
                  <a:srgbClr val="2D3B45"/>
                </a:solidFill>
                <a:latin typeface="Arial Black" panose="020B0A04020102020204" pitchFamily="34" charset="0"/>
              </a:rPr>
              <a:t>XGBoost</a:t>
            </a:r>
            <a:r>
              <a:rPr lang="tr-TR" sz="2400" b="1" dirty="0">
                <a:solidFill>
                  <a:srgbClr val="2D3B45"/>
                </a:solidFill>
                <a:latin typeface="Arial Black" panose="020B0A04020102020204" pitchFamily="34" charset="0"/>
              </a:rPr>
              <a:t> </a:t>
            </a:r>
          </a:p>
        </p:txBody>
      </p:sp>
      <p:sp>
        <p:nvSpPr>
          <p:cNvPr id="12" name="Başlık 6">
            <a:extLst>
              <a:ext uri="{FF2B5EF4-FFF2-40B4-BE49-F238E27FC236}">
                <a16:creationId xmlns:a16="http://schemas.microsoft.com/office/drawing/2014/main" id="{BAE10ACC-C493-0917-D195-7F0BE860FA81}"/>
              </a:ext>
            </a:extLst>
          </p:cNvPr>
          <p:cNvSpPr txBox="1">
            <a:spLocks/>
          </p:cNvSpPr>
          <p:nvPr/>
        </p:nvSpPr>
        <p:spPr>
          <a:xfrm>
            <a:off x="180975" y="4833951"/>
            <a:ext cx="11772899" cy="195595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b="1" dirty="0">
                <a:solidFill>
                  <a:schemeClr val="accent2"/>
                </a:solidFill>
                <a:latin typeface="Arial Black" panose="020B0A04020102020204" pitchFamily="34" charset="0"/>
                <a:ea typeface="+mn-ea"/>
                <a:cs typeface="+mn-cs"/>
              </a:rPr>
              <a:t> </a:t>
            </a:r>
            <a:r>
              <a:rPr lang="tr-TR" sz="2700" b="1" dirty="0">
                <a:solidFill>
                  <a:schemeClr val="accent2"/>
                </a:solidFill>
                <a:latin typeface="Arial Black" panose="020B0A04020102020204" pitchFamily="34" charset="0"/>
                <a:ea typeface="+mn-ea"/>
                <a:cs typeface="+mn-cs"/>
                <a:sym typeface="Wingdings" panose="05000000000000000000" pitchFamily="2" charset="2"/>
              </a:rPr>
              <a:t></a:t>
            </a:r>
            <a:r>
              <a:rPr lang="tr-TR" b="1" dirty="0">
                <a:solidFill>
                  <a:schemeClr val="accent2"/>
                </a:solidFill>
                <a:latin typeface="Arial Black" panose="020B0A04020102020204" pitchFamily="34" charset="0"/>
                <a:ea typeface="+mn-ea"/>
                <a:cs typeface="+mn-cs"/>
                <a:sym typeface="Wingdings" panose="05000000000000000000" pitchFamily="2" charset="2"/>
              </a:rPr>
              <a:t> </a:t>
            </a:r>
            <a:r>
              <a:rPr lang="tr-TR" sz="2500" b="1" dirty="0">
                <a:solidFill>
                  <a:schemeClr val="accent2"/>
                </a:solidFill>
                <a:latin typeface="Arial Black" panose="020B0A04020102020204" pitchFamily="34" charset="0"/>
                <a:ea typeface="+mn-ea"/>
                <a:cs typeface="+mn-cs"/>
              </a:rPr>
              <a:t>Can </a:t>
            </a:r>
            <a:r>
              <a:rPr lang="en-US" sz="2500" b="1" dirty="0">
                <a:solidFill>
                  <a:schemeClr val="accent2"/>
                </a:solidFill>
                <a:latin typeface="Arial Black" panose="020B0A04020102020204" pitchFamily="34" charset="0"/>
                <a:ea typeface="+mn-ea"/>
                <a:cs typeface="+mn-cs"/>
              </a:rPr>
              <a:t>adapt to complex relationships and prioritize learning from the minority class.</a:t>
            </a:r>
            <a:r>
              <a:rPr lang="en-US" sz="1100" b="0" i="0" dirty="0">
                <a:solidFill>
                  <a:srgbClr val="374151"/>
                </a:solidFill>
                <a:effectLst/>
                <a:latin typeface="Söhne"/>
              </a:rPr>
              <a:t> </a:t>
            </a:r>
            <a:endParaRPr lang="tr-TR" sz="1100" b="0" i="0" dirty="0">
              <a:solidFill>
                <a:srgbClr val="374151"/>
              </a:solidFill>
              <a:effectLst/>
              <a:latin typeface="Söhne"/>
            </a:endParaRPr>
          </a:p>
          <a:p>
            <a:pPr algn="just"/>
            <a:endParaRPr lang="tr-TR" sz="1100" b="0" i="0" dirty="0">
              <a:solidFill>
                <a:srgbClr val="374151"/>
              </a:solidFill>
              <a:effectLst/>
              <a:latin typeface="Söhne"/>
            </a:endParaRPr>
          </a:p>
          <a:p>
            <a:pPr algn="just"/>
            <a:r>
              <a:rPr lang="tr-TR" sz="2500" b="1" dirty="0">
                <a:solidFill>
                  <a:schemeClr val="accent2"/>
                </a:solidFill>
                <a:latin typeface="Arial Black" panose="020B0A04020102020204" pitchFamily="34" charset="0"/>
                <a:ea typeface="+mn-ea"/>
                <a:cs typeface="+mn-cs"/>
              </a:rPr>
              <a:t>  </a:t>
            </a:r>
            <a:r>
              <a:rPr lang="tr-TR" sz="2500" b="1" dirty="0">
                <a:solidFill>
                  <a:schemeClr val="accent2"/>
                </a:solidFill>
                <a:latin typeface="Arial Black" panose="020B0A04020102020204" pitchFamily="34" charset="0"/>
                <a:ea typeface="+mn-ea"/>
                <a:cs typeface="+mn-cs"/>
                <a:sym typeface="Wingdings" panose="05000000000000000000" pitchFamily="2" charset="2"/>
              </a:rPr>
              <a:t> I</a:t>
            </a:r>
            <a:r>
              <a:rPr lang="en-US" sz="2500" b="1" dirty="0" err="1">
                <a:solidFill>
                  <a:schemeClr val="accent2"/>
                </a:solidFill>
                <a:latin typeface="Arial Black" panose="020B0A04020102020204" pitchFamily="34" charset="0"/>
                <a:ea typeface="+mn-ea"/>
                <a:cs typeface="+mn-cs"/>
              </a:rPr>
              <a:t>ncorporates</a:t>
            </a:r>
            <a:r>
              <a:rPr lang="en-US" sz="2500" b="1" dirty="0">
                <a:solidFill>
                  <a:schemeClr val="accent2"/>
                </a:solidFill>
                <a:latin typeface="Arial Black" panose="020B0A04020102020204" pitchFamily="34" charset="0"/>
                <a:ea typeface="+mn-ea"/>
                <a:cs typeface="+mn-cs"/>
              </a:rPr>
              <a:t> regularization techniques and handles class imbalances by assigning higher weights to misclassified instances. It can create strong predictive models even in the presence of class imbalance.</a:t>
            </a:r>
            <a:endParaRPr lang="tr-TR" sz="2500" b="1" dirty="0">
              <a:solidFill>
                <a:schemeClr val="accent2"/>
              </a:solidFill>
              <a:latin typeface="Arial Black" panose="020B0A04020102020204" pitchFamily="34" charset="0"/>
              <a:ea typeface="+mn-ea"/>
              <a:cs typeface="+mn-cs"/>
            </a:endParaRPr>
          </a:p>
          <a:p>
            <a:pPr algn="just"/>
            <a:endParaRPr lang="tr-TR" sz="2500" b="1" dirty="0">
              <a:solidFill>
                <a:schemeClr val="accent2"/>
              </a:solidFill>
              <a:latin typeface="Arial Black" panose="020B0A04020102020204" pitchFamily="34" charset="0"/>
              <a:ea typeface="+mn-ea"/>
              <a:cs typeface="+mn-cs"/>
            </a:endParaRPr>
          </a:p>
        </p:txBody>
      </p:sp>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1" y="228600"/>
            <a:ext cx="12122727" cy="557751"/>
          </a:xfrm>
        </p:spPr>
        <p:txBody>
          <a:bodyPr>
            <a:normAutofit fontScale="90000"/>
          </a:bodyPr>
          <a:lstStyle/>
          <a:p>
            <a:pPr algn="ctr"/>
            <a:r>
              <a:rPr lang="tr-TR" b="1" dirty="0" err="1">
                <a:solidFill>
                  <a:schemeClr val="accent2"/>
                </a:solidFill>
                <a:latin typeface="Arial Black" panose="020B0A04020102020204" pitchFamily="34" charset="0"/>
              </a:rPr>
              <a:t>Classification</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Reports</a:t>
            </a:r>
            <a:r>
              <a:rPr lang="tr-TR" b="1" dirty="0">
                <a:solidFill>
                  <a:schemeClr val="accent2"/>
                </a:solidFill>
                <a:latin typeface="Arial Black" panose="020B0A04020102020204" pitchFamily="34" charset="0"/>
              </a:rPr>
              <a:t> of </a:t>
            </a:r>
            <a:r>
              <a:rPr lang="tr-TR" b="1" dirty="0" err="1">
                <a:solidFill>
                  <a:schemeClr val="accent2"/>
                </a:solidFill>
                <a:latin typeface="Arial Black" panose="020B0A04020102020204" pitchFamily="34" charset="0"/>
              </a:rPr>
              <a:t>Models</a:t>
            </a:r>
            <a:endParaRPr lang="en-GB" b="1" dirty="0">
              <a:solidFill>
                <a:schemeClr val="accent2"/>
              </a:solidFill>
              <a:latin typeface="Arial Black" panose="020B0A04020102020204" pitchFamily="34" charset="0"/>
            </a:endParaRPr>
          </a:p>
        </p:txBody>
      </p:sp>
      <p:sp>
        <p:nvSpPr>
          <p:cNvPr id="3" name="Başlık 6">
            <a:extLst>
              <a:ext uri="{FF2B5EF4-FFF2-40B4-BE49-F238E27FC236}">
                <a16:creationId xmlns:a16="http://schemas.microsoft.com/office/drawing/2014/main" id="{46B37842-F5BF-C101-BE57-6FBF50963AEA}"/>
              </a:ext>
            </a:extLst>
          </p:cNvPr>
          <p:cNvSpPr txBox="1">
            <a:spLocks/>
          </p:cNvSpPr>
          <p:nvPr/>
        </p:nvSpPr>
        <p:spPr>
          <a:xfrm>
            <a:off x="174913" y="786351"/>
            <a:ext cx="11772900" cy="175410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a:solidFill>
                  <a:schemeClr val="accent2"/>
                </a:solidFill>
                <a:latin typeface="Arial Black" panose="020B0A04020102020204" pitchFamily="34" charset="0"/>
                <a:ea typeface="+mn-ea"/>
                <a:cs typeface="+mn-cs"/>
              </a:rPr>
              <a:t>Since </a:t>
            </a:r>
            <a:r>
              <a:rPr lang="tr-TR" sz="2400" b="1" dirty="0" err="1">
                <a:solidFill>
                  <a:schemeClr val="accent2"/>
                </a:solidFill>
                <a:latin typeface="Arial Black" panose="020B0A04020102020204" pitchFamily="34" charset="0"/>
                <a:ea typeface="+mn-ea"/>
                <a:cs typeface="+mn-cs"/>
              </a:rPr>
              <a:t>there</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are</a:t>
            </a:r>
            <a:r>
              <a:rPr lang="tr-TR" sz="2400" b="1" dirty="0">
                <a:solidFill>
                  <a:schemeClr val="accent2"/>
                </a:solidFill>
                <a:latin typeface="Arial Black" panose="020B0A04020102020204" pitchFamily="34" charset="0"/>
                <a:ea typeface="+mn-ea"/>
                <a:cs typeface="+mn-cs"/>
              </a:rPr>
              <a:t> multiple </a:t>
            </a:r>
            <a:r>
              <a:rPr lang="tr-TR" sz="2400" b="1" dirty="0" err="1">
                <a:solidFill>
                  <a:schemeClr val="accent2"/>
                </a:solidFill>
                <a:latin typeface="Arial Black" panose="020B0A04020102020204" pitchFamily="34" charset="0"/>
                <a:ea typeface="+mn-ea"/>
                <a:cs typeface="+mn-cs"/>
              </a:rPr>
              <a:t>models</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best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performed</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version</a:t>
            </a:r>
            <a:r>
              <a:rPr lang="tr-TR" sz="2400" b="1" dirty="0">
                <a:solidFill>
                  <a:schemeClr val="accent2"/>
                </a:solidFill>
                <a:latin typeface="Arial Black" panose="020B0A04020102020204" pitchFamily="34" charset="0"/>
                <a:ea typeface="+mn-ea"/>
                <a:cs typeface="+mn-cs"/>
              </a:rPr>
              <a:t> of </a:t>
            </a:r>
            <a:r>
              <a:rPr lang="tr-TR" sz="2400" b="1" dirty="0" err="1">
                <a:solidFill>
                  <a:schemeClr val="accent2"/>
                </a:solidFill>
                <a:latin typeface="Arial Black" panose="020B0A04020102020204" pitchFamily="34" charset="0"/>
                <a:ea typeface="+mn-ea"/>
                <a:cs typeface="+mn-cs"/>
              </a:rPr>
              <a:t>each</a:t>
            </a:r>
            <a:r>
              <a:rPr lang="tr-TR" sz="2400" b="1" dirty="0">
                <a:solidFill>
                  <a:schemeClr val="accent2"/>
                </a:solidFill>
                <a:latin typeface="Arial Black" panose="020B0A04020102020204" pitchFamily="34" charset="0"/>
                <a:ea typeface="+mn-ea"/>
                <a:cs typeface="+mn-cs"/>
              </a:rPr>
              <a:t> model </a:t>
            </a:r>
            <a:r>
              <a:rPr lang="tr-TR" sz="2400" b="1" dirty="0" err="1">
                <a:solidFill>
                  <a:schemeClr val="accent2"/>
                </a:solidFill>
                <a:latin typeface="Arial Black" panose="020B0A04020102020204" pitchFamily="34" charset="0"/>
                <a:ea typeface="+mn-ea"/>
                <a:cs typeface="+mn-cs"/>
              </a:rPr>
              <a:t>upon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the</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dataset</a:t>
            </a:r>
            <a:r>
              <a:rPr lang="tr-TR" sz="2400" b="1" dirty="0">
                <a:solidFill>
                  <a:schemeClr val="accent2"/>
                </a:solidFill>
                <a:latin typeface="Arial Black" panose="020B0A04020102020204" pitchFamily="34" charset="0"/>
                <a:ea typeface="+mn-ea"/>
                <a:cs typeface="+mn-cs"/>
              </a:rPr>
              <a:t> is </a:t>
            </a:r>
            <a:r>
              <a:rPr lang="tr-TR" sz="2400" b="1" dirty="0" err="1">
                <a:solidFill>
                  <a:schemeClr val="accent2"/>
                </a:solidFill>
                <a:latin typeface="Arial Black" panose="020B0A04020102020204" pitchFamily="34" charset="0"/>
                <a:ea typeface="+mn-ea"/>
                <a:cs typeface="+mn-cs"/>
              </a:rPr>
              <a:t>chosen</a:t>
            </a:r>
            <a:r>
              <a:rPr lang="tr-TR" sz="2400" b="1" dirty="0">
                <a:solidFill>
                  <a:schemeClr val="accent2"/>
                </a:solidFill>
                <a:latin typeface="Arial Black" panose="020B0A04020102020204" pitchFamily="34" charset="0"/>
                <a:ea typeface="+mn-ea"/>
                <a:cs typeface="+mn-cs"/>
              </a:rPr>
              <a:t>. </a:t>
            </a:r>
          </a:p>
          <a:p>
            <a:pPr algn="just"/>
            <a:endParaRPr lang="tr-TR" sz="2400" b="1" dirty="0">
              <a:solidFill>
                <a:schemeClr val="accent2"/>
              </a:solidFill>
              <a:latin typeface="Arial Black" panose="020B0A04020102020204" pitchFamily="34" charset="0"/>
              <a:ea typeface="+mn-ea"/>
              <a:cs typeface="+mn-cs"/>
            </a:endParaRPr>
          </a:p>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For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logistic</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regression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when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undersampling</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with</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different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outlier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handling</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methods</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classification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reports</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are</a:t>
            </a:r>
            <a:r>
              <a:rPr lang="tr-TR" sz="2400" b="1" dirty="0">
                <a:solidFill>
                  <a:schemeClr val="accent2"/>
                </a:solidFill>
                <a:latin typeface="Arial Black" panose="020B0A04020102020204" pitchFamily="34" charset="0"/>
                <a:ea typeface="+mn-ea"/>
                <a:cs typeface="+mn-cs"/>
              </a:rPr>
              <a:t> as </a:t>
            </a:r>
            <a:r>
              <a:rPr lang="tr-TR" sz="2400" b="1" dirty="0" err="1">
                <a:solidFill>
                  <a:schemeClr val="accent2"/>
                </a:solidFill>
                <a:latin typeface="Arial Black" panose="020B0A04020102020204" pitchFamily="34" charset="0"/>
                <a:ea typeface="+mn-ea"/>
                <a:cs typeface="+mn-cs"/>
              </a:rPr>
              <a:t>followed</a:t>
            </a:r>
            <a:r>
              <a:rPr lang="tr-TR" sz="2400" b="1" dirty="0">
                <a:solidFill>
                  <a:schemeClr val="accent2"/>
                </a:solidFill>
                <a:latin typeface="Arial Black" panose="020B0A04020102020204" pitchFamily="34" charset="0"/>
                <a:ea typeface="+mn-ea"/>
                <a:cs typeface="+mn-cs"/>
              </a:rPr>
              <a:t>:</a:t>
            </a:r>
          </a:p>
        </p:txBody>
      </p:sp>
      <p:pic>
        <p:nvPicPr>
          <p:cNvPr id="7" name="Resim 6">
            <a:extLst>
              <a:ext uri="{FF2B5EF4-FFF2-40B4-BE49-F238E27FC236}">
                <a16:creationId xmlns:a16="http://schemas.microsoft.com/office/drawing/2014/main" id="{4A274955-9BEE-CE67-6F5C-3D9CB9726742}"/>
              </a:ext>
            </a:extLst>
          </p:cNvPr>
          <p:cNvPicPr>
            <a:picLocks noChangeAspect="1"/>
          </p:cNvPicPr>
          <p:nvPr/>
        </p:nvPicPr>
        <p:blipFill>
          <a:blip r:embed="rId2"/>
          <a:stretch>
            <a:fillRect/>
          </a:stretch>
        </p:blipFill>
        <p:spPr>
          <a:xfrm>
            <a:off x="2200059" y="3098204"/>
            <a:ext cx="8315541" cy="3087300"/>
          </a:xfrm>
          <a:prstGeom prst="rect">
            <a:avLst/>
          </a:prstGeom>
        </p:spPr>
      </p:pic>
      <p:sp>
        <p:nvSpPr>
          <p:cNvPr id="8" name="Title 1">
            <a:extLst>
              <a:ext uri="{FF2B5EF4-FFF2-40B4-BE49-F238E27FC236}">
                <a16:creationId xmlns:a16="http://schemas.microsoft.com/office/drawing/2014/main" id="{588F8576-B75C-3F69-A19B-99AA0D3B4930}"/>
              </a:ext>
            </a:extLst>
          </p:cNvPr>
          <p:cNvSpPr txBox="1">
            <a:spLocks/>
          </p:cNvSpPr>
          <p:nvPr/>
        </p:nvSpPr>
        <p:spPr>
          <a:xfrm>
            <a:off x="-174914" y="2540453"/>
            <a:ext cx="12122727" cy="55775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err="1">
                <a:solidFill>
                  <a:schemeClr val="accent2"/>
                </a:solidFill>
                <a:latin typeface="Arial Black" panose="020B0A04020102020204" pitchFamily="34" charset="0"/>
              </a:rPr>
              <a:t>Undersampling</a:t>
            </a:r>
            <a:r>
              <a:rPr lang="tr-TR" b="1" dirty="0">
                <a:solidFill>
                  <a:schemeClr val="accent2"/>
                </a:solidFill>
                <a:latin typeface="Arial Black" panose="020B0A04020102020204" pitchFamily="34" charset="0"/>
              </a:rPr>
              <a:t> – </a:t>
            </a:r>
            <a:r>
              <a:rPr lang="tr-TR" b="1" dirty="0" err="1">
                <a:solidFill>
                  <a:schemeClr val="accent2"/>
                </a:solidFill>
                <a:latin typeface="Arial Black" panose="020B0A04020102020204" pitchFamily="34" charset="0"/>
              </a:rPr>
              <a:t>logistic</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regression</a:t>
            </a:r>
            <a:endParaRPr lang="en-GB" b="1" dirty="0">
              <a:solidFill>
                <a:schemeClr val="accent2"/>
              </a:solidFill>
              <a:latin typeface="Arial Black" panose="020B0A04020102020204" pitchFamily="34" charset="0"/>
            </a:endParaRPr>
          </a:p>
        </p:txBody>
      </p:sp>
      <p:sp>
        <p:nvSpPr>
          <p:cNvPr id="10" name="Metin kutusu 9">
            <a:extLst>
              <a:ext uri="{FF2B5EF4-FFF2-40B4-BE49-F238E27FC236}">
                <a16:creationId xmlns:a16="http://schemas.microsoft.com/office/drawing/2014/main" id="{9C8AC512-B1A9-4D9C-E930-E26FAD01AC8F}"/>
              </a:ext>
            </a:extLst>
          </p:cNvPr>
          <p:cNvSpPr txBox="1"/>
          <p:nvPr/>
        </p:nvSpPr>
        <p:spPr>
          <a:xfrm>
            <a:off x="329044" y="6035369"/>
            <a:ext cx="11464636" cy="707886"/>
          </a:xfrm>
          <a:prstGeom prst="rect">
            <a:avLst/>
          </a:prstGeom>
          <a:noFill/>
        </p:spPr>
        <p:txBody>
          <a:bodyPr wrap="square">
            <a:spAutoFit/>
          </a:bodyPr>
          <a:lstStyle/>
          <a:p>
            <a:r>
              <a:rPr lang="tr-TR" sz="2000" b="1" dirty="0">
                <a:solidFill>
                  <a:schemeClr val="accent2"/>
                </a:solidFill>
                <a:latin typeface="Arial Black" panose="020B0A04020102020204" pitchFamily="34" charset="0"/>
                <a:ea typeface="+mn-ea"/>
                <a:cs typeface="+mn-cs"/>
                <a:sym typeface="Wingdings" panose="05000000000000000000" pitchFamily="2" charset="2"/>
              </a:rPr>
              <a:t> </a:t>
            </a:r>
            <a:r>
              <a:rPr lang="en-US" sz="2000" b="1" i="0" dirty="0" err="1">
                <a:solidFill>
                  <a:srgbClr val="374151"/>
                </a:solidFill>
                <a:effectLst/>
                <a:latin typeface="Söhne"/>
              </a:rPr>
              <a:t>Undersampling</a:t>
            </a:r>
            <a:r>
              <a:rPr lang="en-US" sz="2000" b="1" i="0" dirty="0">
                <a:solidFill>
                  <a:srgbClr val="374151"/>
                </a:solidFill>
                <a:effectLst/>
                <a:latin typeface="Söhne"/>
              </a:rPr>
              <a:t> aims to balance class distribution by reducing the number of instances in the majority class. This can help mitigate class imbalance issues but might result in a loss of information.</a:t>
            </a:r>
            <a:endParaRPr lang="tr-TR" sz="2000" b="1" dirty="0"/>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1" y="228600"/>
            <a:ext cx="12122727" cy="557751"/>
          </a:xfrm>
        </p:spPr>
        <p:txBody>
          <a:bodyPr>
            <a:normAutofit fontScale="90000"/>
          </a:bodyPr>
          <a:lstStyle/>
          <a:p>
            <a:pPr algn="ctr"/>
            <a:r>
              <a:rPr lang="tr-TR" b="1" dirty="0" err="1">
                <a:solidFill>
                  <a:schemeClr val="accent2"/>
                </a:solidFill>
                <a:latin typeface="Arial Black" panose="020B0A04020102020204" pitchFamily="34" charset="0"/>
              </a:rPr>
              <a:t>Classification</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Reports</a:t>
            </a:r>
            <a:r>
              <a:rPr lang="tr-TR" b="1" dirty="0">
                <a:solidFill>
                  <a:schemeClr val="accent2"/>
                </a:solidFill>
                <a:latin typeface="Arial Black" panose="020B0A04020102020204" pitchFamily="34" charset="0"/>
              </a:rPr>
              <a:t> of </a:t>
            </a:r>
            <a:r>
              <a:rPr lang="tr-TR" b="1" dirty="0" err="1">
                <a:solidFill>
                  <a:schemeClr val="accent2"/>
                </a:solidFill>
                <a:latin typeface="Arial Black" panose="020B0A04020102020204" pitchFamily="34" charset="0"/>
              </a:rPr>
              <a:t>Models</a:t>
            </a:r>
            <a:endParaRPr lang="en-GB" b="1" dirty="0">
              <a:solidFill>
                <a:schemeClr val="accent2"/>
              </a:solidFill>
              <a:latin typeface="Arial Black" panose="020B0A04020102020204" pitchFamily="34" charset="0"/>
            </a:endParaRPr>
          </a:p>
        </p:txBody>
      </p:sp>
      <p:sp>
        <p:nvSpPr>
          <p:cNvPr id="3" name="Başlık 6">
            <a:extLst>
              <a:ext uri="{FF2B5EF4-FFF2-40B4-BE49-F238E27FC236}">
                <a16:creationId xmlns:a16="http://schemas.microsoft.com/office/drawing/2014/main" id="{46B37842-F5BF-C101-BE57-6FBF50963AEA}"/>
              </a:ext>
            </a:extLst>
          </p:cNvPr>
          <p:cNvSpPr txBox="1">
            <a:spLocks/>
          </p:cNvSpPr>
          <p:nvPr/>
        </p:nvSpPr>
        <p:spPr>
          <a:xfrm>
            <a:off x="174913" y="786351"/>
            <a:ext cx="11772900"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For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logistic</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regression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when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undersampling</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with</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different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outlier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handling</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methods</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classification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reports</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are</a:t>
            </a:r>
            <a:r>
              <a:rPr lang="tr-TR" sz="2400" b="1" dirty="0">
                <a:solidFill>
                  <a:schemeClr val="accent2"/>
                </a:solidFill>
                <a:latin typeface="Arial Black" panose="020B0A04020102020204" pitchFamily="34" charset="0"/>
                <a:ea typeface="+mn-ea"/>
                <a:cs typeface="+mn-cs"/>
              </a:rPr>
              <a:t> as </a:t>
            </a:r>
            <a:r>
              <a:rPr lang="tr-TR" sz="2400" b="1" dirty="0" err="1">
                <a:solidFill>
                  <a:schemeClr val="accent2"/>
                </a:solidFill>
                <a:latin typeface="Arial Black" panose="020B0A04020102020204" pitchFamily="34" charset="0"/>
                <a:ea typeface="+mn-ea"/>
                <a:cs typeface="+mn-cs"/>
              </a:rPr>
              <a:t>followed</a:t>
            </a:r>
            <a:r>
              <a:rPr lang="tr-TR" sz="2400" b="1" dirty="0">
                <a:solidFill>
                  <a:schemeClr val="accent2"/>
                </a:solidFill>
                <a:latin typeface="Arial Black" panose="020B0A04020102020204" pitchFamily="34" charset="0"/>
                <a:ea typeface="+mn-ea"/>
                <a:cs typeface="+mn-cs"/>
              </a:rPr>
              <a:t>:</a:t>
            </a:r>
          </a:p>
        </p:txBody>
      </p:sp>
      <p:sp>
        <p:nvSpPr>
          <p:cNvPr id="8" name="Title 1">
            <a:extLst>
              <a:ext uri="{FF2B5EF4-FFF2-40B4-BE49-F238E27FC236}">
                <a16:creationId xmlns:a16="http://schemas.microsoft.com/office/drawing/2014/main" id="{588F8576-B75C-3F69-A19B-99AA0D3B4930}"/>
              </a:ext>
            </a:extLst>
          </p:cNvPr>
          <p:cNvSpPr txBox="1">
            <a:spLocks/>
          </p:cNvSpPr>
          <p:nvPr/>
        </p:nvSpPr>
        <p:spPr>
          <a:xfrm>
            <a:off x="-174914" y="1990032"/>
            <a:ext cx="12122727" cy="55775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err="1">
                <a:solidFill>
                  <a:schemeClr val="accent2"/>
                </a:solidFill>
                <a:latin typeface="Arial Black" panose="020B0A04020102020204" pitchFamily="34" charset="0"/>
              </a:rPr>
              <a:t>Oversampling</a:t>
            </a:r>
            <a:r>
              <a:rPr lang="tr-TR" b="1" dirty="0">
                <a:solidFill>
                  <a:schemeClr val="accent2"/>
                </a:solidFill>
                <a:latin typeface="Arial Black" panose="020B0A04020102020204" pitchFamily="34" charset="0"/>
              </a:rPr>
              <a:t> – </a:t>
            </a:r>
            <a:r>
              <a:rPr lang="tr-TR" b="1" dirty="0" err="1">
                <a:solidFill>
                  <a:schemeClr val="accent2"/>
                </a:solidFill>
                <a:latin typeface="Arial Black" panose="020B0A04020102020204" pitchFamily="34" charset="0"/>
              </a:rPr>
              <a:t>logistic</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regression</a:t>
            </a:r>
            <a:endParaRPr lang="en-GB" b="1" dirty="0">
              <a:solidFill>
                <a:schemeClr val="accent2"/>
              </a:solidFill>
              <a:latin typeface="Arial Black" panose="020B0A04020102020204" pitchFamily="34" charset="0"/>
            </a:endParaRPr>
          </a:p>
        </p:txBody>
      </p:sp>
      <p:sp>
        <p:nvSpPr>
          <p:cNvPr id="10" name="Metin kutusu 9">
            <a:extLst>
              <a:ext uri="{FF2B5EF4-FFF2-40B4-BE49-F238E27FC236}">
                <a16:creationId xmlns:a16="http://schemas.microsoft.com/office/drawing/2014/main" id="{9C8AC512-B1A9-4D9C-E930-E26FAD01AC8F}"/>
              </a:ext>
            </a:extLst>
          </p:cNvPr>
          <p:cNvSpPr txBox="1"/>
          <p:nvPr/>
        </p:nvSpPr>
        <p:spPr>
          <a:xfrm>
            <a:off x="174912" y="5985449"/>
            <a:ext cx="12017087" cy="707886"/>
          </a:xfrm>
          <a:prstGeom prst="rect">
            <a:avLst/>
          </a:prstGeom>
          <a:noFill/>
        </p:spPr>
        <p:txBody>
          <a:bodyPr wrap="square">
            <a:spAutoFit/>
          </a:bodyPr>
          <a:lstStyle/>
          <a:p>
            <a:pPr algn="just"/>
            <a:r>
              <a:rPr lang="tr-TR" sz="2000" b="1" dirty="0">
                <a:solidFill>
                  <a:schemeClr val="accent2"/>
                </a:solidFill>
                <a:latin typeface="Arial Black" panose="020B0A04020102020204" pitchFamily="34" charset="0"/>
                <a:ea typeface="+mn-ea"/>
                <a:cs typeface="+mn-cs"/>
                <a:sym typeface="Wingdings" panose="05000000000000000000" pitchFamily="2" charset="2"/>
              </a:rPr>
              <a:t> </a:t>
            </a:r>
            <a:r>
              <a:rPr lang="en-US" sz="2000" b="1" i="0" dirty="0">
                <a:solidFill>
                  <a:srgbClr val="374151"/>
                </a:solidFill>
                <a:effectLst/>
                <a:latin typeface="Söhne"/>
              </a:rPr>
              <a:t>Oversampling aims to balance class distribution by increasing the number of instances in the minority class. This can help address class imbalance issues but might lead to overfitting or redundancy in the training data.</a:t>
            </a:r>
            <a:endParaRPr lang="tr-TR" sz="2000" b="1" dirty="0"/>
          </a:p>
        </p:txBody>
      </p:sp>
      <p:pic>
        <p:nvPicPr>
          <p:cNvPr id="5" name="Resim 4">
            <a:extLst>
              <a:ext uri="{FF2B5EF4-FFF2-40B4-BE49-F238E27FC236}">
                <a16:creationId xmlns:a16="http://schemas.microsoft.com/office/drawing/2014/main" id="{0E785409-10C2-E1A3-C689-72627D73024D}"/>
              </a:ext>
            </a:extLst>
          </p:cNvPr>
          <p:cNvPicPr>
            <a:picLocks noChangeAspect="1"/>
          </p:cNvPicPr>
          <p:nvPr/>
        </p:nvPicPr>
        <p:blipFill>
          <a:blip r:embed="rId2"/>
          <a:stretch>
            <a:fillRect/>
          </a:stretch>
        </p:blipFill>
        <p:spPr>
          <a:xfrm>
            <a:off x="1296480" y="2634614"/>
            <a:ext cx="10029611" cy="3308915"/>
          </a:xfrm>
          <a:prstGeom prst="rect">
            <a:avLst/>
          </a:prstGeom>
        </p:spPr>
      </p:pic>
    </p:spTree>
    <p:extLst>
      <p:ext uri="{BB962C8B-B14F-4D97-AF65-F5344CB8AC3E}">
        <p14:creationId xmlns:p14="http://schemas.microsoft.com/office/powerpoint/2010/main" val="254280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1" y="228600"/>
            <a:ext cx="12122727" cy="557751"/>
          </a:xfrm>
        </p:spPr>
        <p:txBody>
          <a:bodyPr>
            <a:normAutofit fontScale="90000"/>
          </a:bodyPr>
          <a:lstStyle/>
          <a:p>
            <a:pPr algn="ctr"/>
            <a:r>
              <a:rPr lang="tr-TR" b="1" dirty="0" err="1">
                <a:solidFill>
                  <a:schemeClr val="accent2"/>
                </a:solidFill>
                <a:latin typeface="Arial Black" panose="020B0A04020102020204" pitchFamily="34" charset="0"/>
              </a:rPr>
              <a:t>Classification</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Reports</a:t>
            </a:r>
            <a:r>
              <a:rPr lang="tr-TR" b="1" dirty="0">
                <a:solidFill>
                  <a:schemeClr val="accent2"/>
                </a:solidFill>
                <a:latin typeface="Arial Black" panose="020B0A04020102020204" pitchFamily="34" charset="0"/>
              </a:rPr>
              <a:t> of </a:t>
            </a:r>
            <a:r>
              <a:rPr lang="tr-TR" b="1" dirty="0" err="1">
                <a:solidFill>
                  <a:schemeClr val="accent2"/>
                </a:solidFill>
                <a:latin typeface="Arial Black" panose="020B0A04020102020204" pitchFamily="34" charset="0"/>
              </a:rPr>
              <a:t>Models</a:t>
            </a:r>
            <a:endParaRPr lang="en-GB" b="1" dirty="0">
              <a:solidFill>
                <a:schemeClr val="accent2"/>
              </a:solidFill>
              <a:latin typeface="Arial Black" panose="020B0A04020102020204" pitchFamily="34" charset="0"/>
            </a:endParaRPr>
          </a:p>
        </p:txBody>
      </p:sp>
      <p:sp>
        <p:nvSpPr>
          <p:cNvPr id="3" name="Başlık 6">
            <a:extLst>
              <a:ext uri="{FF2B5EF4-FFF2-40B4-BE49-F238E27FC236}">
                <a16:creationId xmlns:a16="http://schemas.microsoft.com/office/drawing/2014/main" id="{46B37842-F5BF-C101-BE57-6FBF50963AEA}"/>
              </a:ext>
            </a:extLst>
          </p:cNvPr>
          <p:cNvSpPr txBox="1">
            <a:spLocks/>
          </p:cNvSpPr>
          <p:nvPr/>
        </p:nvSpPr>
        <p:spPr>
          <a:xfrm>
            <a:off x="174913" y="786351"/>
            <a:ext cx="11772900" cy="11186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tr-TR" sz="2400" b="1" dirty="0">
                <a:solidFill>
                  <a:schemeClr val="accent2"/>
                </a:solidFill>
                <a:latin typeface="Arial Black" panose="020B0A04020102020204" pitchFamily="34" charset="0"/>
                <a:ea typeface="+mn-ea"/>
                <a:cs typeface="+mn-cs"/>
              </a:rPr>
              <a:t> </a:t>
            </a:r>
            <a:r>
              <a:rPr lang="tr-TR" sz="2400" b="1" dirty="0">
                <a:solidFill>
                  <a:schemeClr val="accent2"/>
                </a:solidFill>
                <a:latin typeface="Arial Black" panose="020B0A04020102020204" pitchFamily="34" charset="0"/>
                <a:ea typeface="+mn-ea"/>
                <a:cs typeface="+mn-cs"/>
                <a:sym typeface="Wingdings" panose="05000000000000000000" pitchFamily="2" charset="2"/>
              </a:rPr>
              <a:t>  </a:t>
            </a:r>
            <a:r>
              <a:rPr lang="tr-TR" sz="2400" b="1" dirty="0" err="1">
                <a:solidFill>
                  <a:schemeClr val="accent2"/>
                </a:solidFill>
                <a:latin typeface="Arial Black" panose="020B0A04020102020204" pitchFamily="34" charset="0"/>
                <a:ea typeface="+mn-ea"/>
                <a:cs typeface="+mn-cs"/>
              </a:rPr>
              <a:t>For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random</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forest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classification</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report</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after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hyper-parameter</a:t>
            </a:r>
            <a:r>
              <a:rPr lang="tr-TR" sz="2400" b="1" dirty="0">
                <a:solidFill>
                  <a:schemeClr val="accent2"/>
                </a:solidFill>
                <a:latin typeface="Arial Black" panose="020B0A04020102020204" pitchFamily="34" charset="0"/>
                <a:ea typeface="+mn-ea"/>
                <a:cs typeface="+mn-cs"/>
              </a:rPr>
              <a:t> </a:t>
            </a:r>
            <a:r>
              <a:rPr lang="tr-TR" sz="2400" b="1" dirty="0" err="1">
                <a:solidFill>
                  <a:schemeClr val="accent2"/>
                </a:solidFill>
                <a:latin typeface="Arial Black" panose="020B0A04020102020204" pitchFamily="34" charset="0"/>
                <a:ea typeface="+mn-ea"/>
                <a:cs typeface="+mn-cs"/>
              </a:rPr>
              <a:t>tuning</a:t>
            </a:r>
            <a:r>
              <a:rPr lang="tr-TR" sz="2400" b="1" dirty="0">
                <a:solidFill>
                  <a:schemeClr val="accent2"/>
                </a:solidFill>
                <a:latin typeface="Arial Black" panose="020B0A04020102020204" pitchFamily="34" charset="0"/>
                <a:ea typeface="+mn-ea"/>
                <a:cs typeface="+mn-cs"/>
              </a:rPr>
              <a:t> is as </a:t>
            </a:r>
            <a:r>
              <a:rPr lang="tr-TR" sz="2400" b="1" dirty="0" err="1">
                <a:solidFill>
                  <a:schemeClr val="accent2"/>
                </a:solidFill>
                <a:latin typeface="Arial Black" panose="020B0A04020102020204" pitchFamily="34" charset="0"/>
                <a:ea typeface="+mn-ea"/>
                <a:cs typeface="+mn-cs"/>
              </a:rPr>
              <a:t>followed</a:t>
            </a:r>
            <a:r>
              <a:rPr lang="tr-TR" sz="2400" b="1" dirty="0">
                <a:solidFill>
                  <a:schemeClr val="accent2"/>
                </a:solidFill>
                <a:latin typeface="Arial Black" panose="020B0A04020102020204" pitchFamily="34" charset="0"/>
                <a:ea typeface="+mn-ea"/>
                <a:cs typeface="+mn-cs"/>
              </a:rPr>
              <a:t>:</a:t>
            </a:r>
          </a:p>
        </p:txBody>
      </p:sp>
      <p:sp>
        <p:nvSpPr>
          <p:cNvPr id="8" name="Title 1">
            <a:extLst>
              <a:ext uri="{FF2B5EF4-FFF2-40B4-BE49-F238E27FC236}">
                <a16:creationId xmlns:a16="http://schemas.microsoft.com/office/drawing/2014/main" id="{588F8576-B75C-3F69-A19B-99AA0D3B4930}"/>
              </a:ext>
            </a:extLst>
          </p:cNvPr>
          <p:cNvSpPr txBox="1">
            <a:spLocks/>
          </p:cNvSpPr>
          <p:nvPr/>
        </p:nvSpPr>
        <p:spPr>
          <a:xfrm>
            <a:off x="-105640" y="1777028"/>
            <a:ext cx="12122727" cy="557751"/>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err="1">
                <a:solidFill>
                  <a:schemeClr val="accent2"/>
                </a:solidFill>
                <a:latin typeface="Arial Black" panose="020B0A04020102020204" pitchFamily="34" charset="0"/>
              </a:rPr>
              <a:t>Random</a:t>
            </a:r>
            <a:r>
              <a:rPr lang="tr-TR" b="1" dirty="0">
                <a:solidFill>
                  <a:schemeClr val="accent2"/>
                </a:solidFill>
                <a:latin typeface="Arial Black" panose="020B0A04020102020204" pitchFamily="34" charset="0"/>
              </a:rPr>
              <a:t> </a:t>
            </a:r>
            <a:r>
              <a:rPr lang="tr-TR" b="1" dirty="0" err="1">
                <a:solidFill>
                  <a:schemeClr val="accent2"/>
                </a:solidFill>
                <a:latin typeface="Arial Black" panose="020B0A04020102020204" pitchFamily="34" charset="0"/>
              </a:rPr>
              <a:t>Forest</a:t>
            </a:r>
            <a:endParaRPr lang="en-GB" b="1" dirty="0">
              <a:solidFill>
                <a:schemeClr val="accent2"/>
              </a:solidFill>
              <a:latin typeface="Arial Black" panose="020B0A04020102020204" pitchFamily="34" charset="0"/>
            </a:endParaRPr>
          </a:p>
        </p:txBody>
      </p:sp>
      <p:sp>
        <p:nvSpPr>
          <p:cNvPr id="10" name="Metin kutusu 9">
            <a:extLst>
              <a:ext uri="{FF2B5EF4-FFF2-40B4-BE49-F238E27FC236}">
                <a16:creationId xmlns:a16="http://schemas.microsoft.com/office/drawing/2014/main" id="{9C8AC512-B1A9-4D9C-E930-E26FAD01AC8F}"/>
              </a:ext>
            </a:extLst>
          </p:cNvPr>
          <p:cNvSpPr txBox="1"/>
          <p:nvPr/>
        </p:nvSpPr>
        <p:spPr>
          <a:xfrm>
            <a:off x="124211" y="5717706"/>
            <a:ext cx="12017087" cy="707886"/>
          </a:xfrm>
          <a:prstGeom prst="rect">
            <a:avLst/>
          </a:prstGeom>
          <a:noFill/>
        </p:spPr>
        <p:txBody>
          <a:bodyPr wrap="square">
            <a:spAutoFit/>
          </a:bodyPr>
          <a:lstStyle/>
          <a:p>
            <a:pPr algn="just"/>
            <a:r>
              <a:rPr lang="tr-TR" sz="2000" b="1" dirty="0">
                <a:solidFill>
                  <a:schemeClr val="accent2"/>
                </a:solidFill>
                <a:latin typeface="Arial Black" panose="020B0A04020102020204" pitchFamily="34" charset="0"/>
                <a:ea typeface="+mn-ea"/>
                <a:cs typeface="+mn-cs"/>
                <a:sym typeface="Wingdings" panose="05000000000000000000" pitchFamily="2" charset="2"/>
              </a:rPr>
              <a:t> </a:t>
            </a:r>
            <a:r>
              <a:rPr lang="tr-TR" sz="2000" b="1" i="0" dirty="0">
                <a:solidFill>
                  <a:srgbClr val="374151"/>
                </a:solidFill>
                <a:effectLst/>
                <a:latin typeface="Söhne"/>
              </a:rPr>
              <a:t>Since </a:t>
            </a:r>
            <a:r>
              <a:rPr lang="tr-TR" sz="2000" b="1" i="0" dirty="0" err="1">
                <a:solidFill>
                  <a:srgbClr val="374151"/>
                </a:solidFill>
                <a:effectLst/>
                <a:latin typeface="Söhne"/>
              </a:rPr>
              <a:t>the</a:t>
            </a:r>
            <a:r>
              <a:rPr lang="tr-TR" sz="2000" b="1" i="0" dirty="0">
                <a:solidFill>
                  <a:srgbClr val="374151"/>
                </a:solidFill>
                <a:effectLst/>
                <a:latin typeface="Söhne"/>
              </a:rPr>
              <a:t> </a:t>
            </a:r>
            <a:r>
              <a:rPr lang="tr-TR" sz="2000" b="1" i="0" dirty="0" err="1">
                <a:solidFill>
                  <a:srgbClr val="374151"/>
                </a:solidFill>
                <a:effectLst/>
                <a:latin typeface="Söhne"/>
              </a:rPr>
              <a:t>random</a:t>
            </a:r>
            <a:r>
              <a:rPr lang="tr-TR" sz="2000" b="1" i="0" dirty="0">
                <a:solidFill>
                  <a:srgbClr val="374151"/>
                </a:solidFill>
                <a:effectLst/>
                <a:latin typeface="Söhne"/>
              </a:rPr>
              <a:t> </a:t>
            </a:r>
            <a:r>
              <a:rPr lang="tr-TR" sz="2000" b="1" i="0" dirty="0" err="1">
                <a:solidFill>
                  <a:srgbClr val="374151"/>
                </a:solidFill>
                <a:effectLst/>
                <a:latin typeface="Söhne"/>
              </a:rPr>
              <a:t>forest</a:t>
            </a:r>
            <a:r>
              <a:rPr lang="tr-TR" sz="2000" b="1" i="0" dirty="0">
                <a:solidFill>
                  <a:srgbClr val="374151"/>
                </a:solidFill>
                <a:effectLst/>
                <a:latin typeface="Söhne"/>
              </a:rPr>
              <a:t> </a:t>
            </a:r>
            <a:r>
              <a:rPr lang="tr-TR" sz="2000" b="1" i="0" dirty="0" err="1">
                <a:solidFill>
                  <a:srgbClr val="374151"/>
                </a:solidFill>
                <a:effectLst/>
                <a:latin typeface="Söhne"/>
              </a:rPr>
              <a:t>itself</a:t>
            </a:r>
            <a:r>
              <a:rPr lang="tr-TR" sz="2000" b="1" i="0" dirty="0">
                <a:solidFill>
                  <a:srgbClr val="374151"/>
                </a:solidFill>
                <a:effectLst/>
                <a:latin typeface="Söhne"/>
              </a:rPr>
              <a:t> is a </a:t>
            </a:r>
            <a:r>
              <a:rPr lang="tr-TR" sz="2000" b="1" i="0" dirty="0" err="1">
                <a:solidFill>
                  <a:srgbClr val="374151"/>
                </a:solidFill>
                <a:effectLst/>
                <a:latin typeface="Söhne"/>
              </a:rPr>
              <a:t>robust</a:t>
            </a:r>
            <a:r>
              <a:rPr lang="tr-TR" sz="2000" b="1" i="0" dirty="0">
                <a:solidFill>
                  <a:srgbClr val="374151"/>
                </a:solidFill>
                <a:effectLst/>
                <a:latin typeface="Söhne"/>
              </a:rPr>
              <a:t> </a:t>
            </a:r>
            <a:r>
              <a:rPr lang="tr-TR" sz="2000" b="1" i="0" dirty="0" err="1">
                <a:solidFill>
                  <a:srgbClr val="374151"/>
                </a:solidFill>
                <a:effectLst/>
                <a:latin typeface="Söhne"/>
              </a:rPr>
              <a:t>algorithm</a:t>
            </a:r>
            <a:r>
              <a:rPr lang="tr-TR" sz="2000" b="1" i="0" dirty="0">
                <a:solidFill>
                  <a:srgbClr val="374151"/>
                </a:solidFill>
                <a:effectLst/>
                <a:latin typeface="Söhne"/>
              </a:rPr>
              <a:t> </a:t>
            </a:r>
            <a:r>
              <a:rPr lang="tr-TR" sz="2000" b="1" i="0" dirty="0" err="1">
                <a:solidFill>
                  <a:srgbClr val="374151"/>
                </a:solidFill>
                <a:effectLst/>
                <a:latin typeface="Söhne"/>
              </a:rPr>
              <a:t>agains</a:t>
            </a:r>
            <a:r>
              <a:rPr lang="tr-TR" sz="2000" b="1" dirty="0" err="1">
                <a:solidFill>
                  <a:srgbClr val="374151"/>
                </a:solidFill>
                <a:latin typeface="Söhne"/>
              </a:rPr>
              <a:t>t</a:t>
            </a:r>
            <a:r>
              <a:rPr lang="tr-TR" sz="2000" b="1" dirty="0">
                <a:solidFill>
                  <a:srgbClr val="374151"/>
                </a:solidFill>
                <a:latin typeface="Söhne"/>
              </a:rPr>
              <a:t> </a:t>
            </a:r>
            <a:r>
              <a:rPr lang="tr-TR" sz="2000" b="1" dirty="0" err="1">
                <a:solidFill>
                  <a:srgbClr val="374151"/>
                </a:solidFill>
                <a:latin typeface="Söhne"/>
              </a:rPr>
              <a:t>imbalanced</a:t>
            </a:r>
            <a:r>
              <a:rPr lang="tr-TR" sz="2000" b="1" dirty="0">
                <a:solidFill>
                  <a:srgbClr val="374151"/>
                </a:solidFill>
                <a:latin typeface="Söhne"/>
              </a:rPr>
              <a:t> </a:t>
            </a:r>
            <a:r>
              <a:rPr lang="tr-TR" sz="2000" b="1" dirty="0" err="1">
                <a:solidFill>
                  <a:srgbClr val="374151"/>
                </a:solidFill>
                <a:latin typeface="Söhne"/>
              </a:rPr>
              <a:t>datasets</a:t>
            </a:r>
            <a:r>
              <a:rPr lang="tr-TR" sz="2000" b="1" dirty="0">
                <a:solidFill>
                  <a:srgbClr val="374151"/>
                </a:solidFill>
                <a:latin typeface="Söhne"/>
              </a:rPr>
              <a:t>, </a:t>
            </a:r>
            <a:r>
              <a:rPr lang="tr-TR" sz="2000" b="1" dirty="0" err="1">
                <a:solidFill>
                  <a:srgbClr val="374151"/>
                </a:solidFill>
                <a:latin typeface="Söhne"/>
              </a:rPr>
              <a:t>only</a:t>
            </a:r>
            <a:r>
              <a:rPr lang="tr-TR" sz="2000" b="1" dirty="0">
                <a:solidFill>
                  <a:srgbClr val="374151"/>
                </a:solidFill>
                <a:latin typeface="Söhne"/>
              </a:rPr>
              <a:t> a </a:t>
            </a:r>
            <a:r>
              <a:rPr lang="tr-TR" sz="2000" b="1" dirty="0" err="1">
                <a:solidFill>
                  <a:srgbClr val="374151"/>
                </a:solidFill>
                <a:latin typeface="Söhne"/>
              </a:rPr>
              <a:t>class</a:t>
            </a:r>
            <a:r>
              <a:rPr lang="tr-TR" sz="2000" b="1" dirty="0">
                <a:solidFill>
                  <a:srgbClr val="374151"/>
                </a:solidFill>
                <a:latin typeface="Söhne"/>
              </a:rPr>
              <a:t> </a:t>
            </a:r>
            <a:r>
              <a:rPr lang="tr-TR" sz="2000" b="1" dirty="0" err="1">
                <a:solidFill>
                  <a:srgbClr val="374151"/>
                </a:solidFill>
                <a:latin typeface="Söhne"/>
              </a:rPr>
              <a:t>weight</a:t>
            </a:r>
            <a:r>
              <a:rPr lang="tr-TR" sz="2000" b="1" dirty="0">
                <a:solidFill>
                  <a:srgbClr val="374151"/>
                </a:solidFill>
                <a:latin typeface="Söhne"/>
              </a:rPr>
              <a:t> </a:t>
            </a:r>
            <a:r>
              <a:rPr lang="tr-TR" sz="2000" b="1" dirty="0" err="1">
                <a:solidFill>
                  <a:srgbClr val="374151"/>
                </a:solidFill>
                <a:latin typeface="Söhne"/>
              </a:rPr>
              <a:t>distribution</a:t>
            </a:r>
            <a:r>
              <a:rPr lang="tr-TR" sz="2000" b="1" dirty="0">
                <a:solidFill>
                  <a:srgbClr val="374151"/>
                </a:solidFill>
                <a:latin typeface="Söhne"/>
              </a:rPr>
              <a:t> </a:t>
            </a:r>
            <a:r>
              <a:rPr lang="tr-TR" sz="2000" b="1" dirty="0" err="1">
                <a:solidFill>
                  <a:srgbClr val="374151"/>
                </a:solidFill>
                <a:latin typeface="Söhne"/>
              </a:rPr>
              <a:t>adjustment</a:t>
            </a:r>
            <a:r>
              <a:rPr lang="tr-TR" sz="2000" b="1" dirty="0">
                <a:solidFill>
                  <a:srgbClr val="374151"/>
                </a:solidFill>
                <a:latin typeface="Söhne"/>
              </a:rPr>
              <a:t> is </a:t>
            </a:r>
            <a:r>
              <a:rPr lang="tr-TR" sz="2000" b="1" dirty="0" err="1">
                <a:solidFill>
                  <a:srgbClr val="374151"/>
                </a:solidFill>
                <a:latin typeface="Söhne"/>
              </a:rPr>
              <a:t>performed</a:t>
            </a:r>
            <a:r>
              <a:rPr lang="tr-TR" sz="2000" b="1" dirty="0">
                <a:solidFill>
                  <a:srgbClr val="374151"/>
                </a:solidFill>
                <a:latin typeface="Söhne"/>
              </a:rPr>
              <a:t> </a:t>
            </a:r>
            <a:r>
              <a:rPr lang="tr-TR" sz="2000" b="1" dirty="0" err="1">
                <a:solidFill>
                  <a:srgbClr val="374151"/>
                </a:solidFill>
                <a:latin typeface="Söhne"/>
              </a:rPr>
              <a:t>during</a:t>
            </a:r>
            <a:r>
              <a:rPr lang="tr-TR" sz="2000" b="1" dirty="0">
                <a:solidFill>
                  <a:srgbClr val="374151"/>
                </a:solidFill>
                <a:latin typeface="Söhne"/>
              </a:rPr>
              <a:t> </a:t>
            </a:r>
            <a:r>
              <a:rPr lang="tr-TR" sz="2000" b="1" dirty="0" err="1">
                <a:solidFill>
                  <a:srgbClr val="374151"/>
                </a:solidFill>
                <a:latin typeface="Söhne"/>
              </a:rPr>
              <a:t>hyper-parameter</a:t>
            </a:r>
            <a:r>
              <a:rPr lang="tr-TR" sz="2000" b="1" dirty="0">
                <a:solidFill>
                  <a:srgbClr val="374151"/>
                </a:solidFill>
                <a:latin typeface="Söhne"/>
              </a:rPr>
              <a:t> </a:t>
            </a:r>
            <a:r>
              <a:rPr lang="tr-TR" sz="2000" b="1" dirty="0" err="1">
                <a:solidFill>
                  <a:srgbClr val="374151"/>
                </a:solidFill>
                <a:latin typeface="Söhne"/>
              </a:rPr>
              <a:t>tuning</a:t>
            </a:r>
            <a:r>
              <a:rPr lang="tr-TR" sz="2000" b="1" dirty="0">
                <a:solidFill>
                  <a:srgbClr val="374151"/>
                </a:solidFill>
                <a:latin typeface="Söhne"/>
              </a:rPr>
              <a:t>.</a:t>
            </a:r>
            <a:endParaRPr lang="tr-TR" sz="2000" b="1" dirty="0"/>
          </a:p>
        </p:txBody>
      </p:sp>
      <p:pic>
        <p:nvPicPr>
          <p:cNvPr id="6" name="Resim 5">
            <a:extLst>
              <a:ext uri="{FF2B5EF4-FFF2-40B4-BE49-F238E27FC236}">
                <a16:creationId xmlns:a16="http://schemas.microsoft.com/office/drawing/2014/main" id="{1DDE199F-D767-9A1B-CF1F-CFB87DAF3DDC}"/>
              </a:ext>
            </a:extLst>
          </p:cNvPr>
          <p:cNvPicPr>
            <a:picLocks noChangeAspect="1"/>
          </p:cNvPicPr>
          <p:nvPr/>
        </p:nvPicPr>
        <p:blipFill>
          <a:blip r:embed="rId2"/>
          <a:stretch>
            <a:fillRect/>
          </a:stretch>
        </p:blipFill>
        <p:spPr>
          <a:xfrm>
            <a:off x="0" y="2587395"/>
            <a:ext cx="11966386" cy="2608059"/>
          </a:xfrm>
          <a:prstGeom prst="rect">
            <a:avLst/>
          </a:prstGeom>
        </p:spPr>
      </p:pic>
    </p:spTree>
    <p:extLst>
      <p:ext uri="{BB962C8B-B14F-4D97-AF65-F5344CB8AC3E}">
        <p14:creationId xmlns:p14="http://schemas.microsoft.com/office/powerpoint/2010/main" val="200973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1797</TotalTime>
  <Words>1015</Words>
  <Application>Microsoft Office PowerPoint</Application>
  <PresentationFormat>Geniş ekran</PresentationFormat>
  <Paragraphs>99</Paragraphs>
  <Slides>21</Slides>
  <Notes>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21</vt:i4>
      </vt:variant>
    </vt:vector>
  </HeadingPairs>
  <TitlesOfParts>
    <vt:vector size="29" baseType="lpstr">
      <vt:lpstr>Arial</vt:lpstr>
      <vt:lpstr>Arial Black</vt:lpstr>
      <vt:lpstr>Calibri</vt:lpstr>
      <vt:lpstr>Calibri Light</vt:lpstr>
      <vt:lpstr>Lato Extended</vt:lpstr>
      <vt:lpstr>Söhne</vt:lpstr>
      <vt:lpstr>Wingdings</vt:lpstr>
      <vt:lpstr>Office Theme</vt:lpstr>
      <vt:lpstr>PowerPoint Sunusu</vt:lpstr>
      <vt:lpstr>   Agenda</vt:lpstr>
      <vt:lpstr>Description:</vt:lpstr>
      <vt:lpstr>Selected Algorithms for Models</vt:lpstr>
      <vt:lpstr>PowerPoint Sunusu</vt:lpstr>
      <vt:lpstr>  It can perform reasonably well on imbalanced datasets when combined with techniques like class weighting or oversampling the minority class. However, its simplicity might not capture complex relationships in highly imbalanced data. It might struggle to identify the minority class due to its linear nature.</vt:lpstr>
      <vt:lpstr>Classification Reports of Models</vt:lpstr>
      <vt:lpstr>Classification Reports of Models</vt:lpstr>
      <vt:lpstr>Classification Reports of Models</vt:lpstr>
      <vt:lpstr>Classification Reports of Models</vt:lpstr>
      <vt:lpstr>Classification Reports of Models</vt:lpstr>
      <vt:lpstr>ROC and Precision – Recall Curve of Algorithms</vt:lpstr>
      <vt:lpstr>ROC and Precision – Recall Curve of Algorithms</vt:lpstr>
      <vt:lpstr>ROC and Precision – Recall Curve of Algorithms</vt:lpstr>
      <vt:lpstr>ROC and Precision – Recall Curve of Algorithms</vt:lpstr>
      <vt:lpstr>ROC and Precision – Recall Curve of Algorithms</vt:lpstr>
      <vt:lpstr>ROC and Precision – Recall Curve of Algorithms</vt:lpstr>
      <vt:lpstr>ROC and Precision – Recall Curve of Algorithms</vt:lpstr>
      <vt:lpstr>ROC and Precision – Recall Curve of Algorithms</vt:lpstr>
      <vt:lpstr>   As the average evaluation metric score shows in each classification report, models are not overfitted due to the correct implementation of model parameters and cross-validation.</vt:lpstr>
      <vt:lpstr>  Team  of  Datarpher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BatuhanYILMAZ</cp:lastModifiedBy>
  <cp:revision>149</cp:revision>
  <dcterms:created xsi:type="dcterms:W3CDTF">2021-03-07T07:18:46Z</dcterms:created>
  <dcterms:modified xsi:type="dcterms:W3CDTF">2023-08-30T20:52:51Z</dcterms:modified>
</cp:coreProperties>
</file>