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5"/>
  </p:notesMasterIdLst>
  <p:sldIdLst>
    <p:sldId id="256" r:id="rId2"/>
    <p:sldId id="267" r:id="rId3"/>
    <p:sldId id="269" r:id="rId4"/>
    <p:sldId id="270" r:id="rId5"/>
    <p:sldId id="271" r:id="rId6"/>
    <p:sldId id="272" r:id="rId7"/>
    <p:sldId id="273" r:id="rId8"/>
    <p:sldId id="286" r:id="rId9"/>
    <p:sldId id="274" r:id="rId10"/>
    <p:sldId id="278" r:id="rId11"/>
    <p:sldId id="279" r:id="rId12"/>
    <p:sldId id="280" r:id="rId13"/>
    <p:sldId id="281" r:id="rId14"/>
    <p:sldId id="282" r:id="rId15"/>
    <p:sldId id="283" r:id="rId16"/>
    <p:sldId id="275" r:id="rId17"/>
    <p:sldId id="284" r:id="rId18"/>
    <p:sldId id="303" r:id="rId19"/>
    <p:sldId id="294" r:id="rId20"/>
    <p:sldId id="295" r:id="rId21"/>
    <p:sldId id="296" r:id="rId22"/>
    <p:sldId id="304" r:id="rId23"/>
    <p:sldId id="26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32AE"/>
    <a:srgbClr val="FFFF3B"/>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6"/>
  </p:normalViewPr>
  <p:slideViewPr>
    <p:cSldViewPr snapToGrid="0">
      <p:cViewPr varScale="1">
        <p:scale>
          <a:sx n="74" d="100"/>
          <a:sy n="74" d="100"/>
        </p:scale>
        <p:origin x="931"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C9BD19-178E-4EC5-8E1B-FDAEB489249D}" type="datetimeFigureOut">
              <a:rPr lang="en-GB" smtClean="0"/>
              <a:t>21/06/2023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11BF6A-3E73-47F1-8C82-2E6C5A26B350}" type="slidenum">
              <a:rPr lang="en-GB" smtClean="0"/>
              <a:t>‹#›</a:t>
            </a:fld>
            <a:endParaRPr lang="en-GB"/>
          </a:p>
        </p:txBody>
      </p:sp>
    </p:spTree>
    <p:extLst>
      <p:ext uri="{BB962C8B-B14F-4D97-AF65-F5344CB8AC3E}">
        <p14:creationId xmlns:p14="http://schemas.microsoft.com/office/powerpoint/2010/main" val="971697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8B11BF6A-3E73-47F1-8C82-2E6C5A26B350}" type="slidenum">
              <a:rPr lang="en-GB" smtClean="0"/>
              <a:t>9</a:t>
            </a:fld>
            <a:endParaRPr lang="en-GB"/>
          </a:p>
        </p:txBody>
      </p:sp>
    </p:spTree>
    <p:extLst>
      <p:ext uri="{BB962C8B-B14F-4D97-AF65-F5344CB8AC3E}">
        <p14:creationId xmlns:p14="http://schemas.microsoft.com/office/powerpoint/2010/main" val="2890759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6/21/2023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6/21/2023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6/21/2023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744247" y="1986448"/>
            <a:ext cx="10566178" cy="3785652"/>
          </a:xfrm>
          <a:prstGeom prst="rect">
            <a:avLst/>
          </a:prstGeom>
          <a:solidFill>
            <a:srgbClr val="3B3B3B"/>
          </a:solidFill>
        </p:spPr>
        <p:txBody>
          <a:bodyPr wrap="square" rtlCol="0">
            <a:spAutoFit/>
          </a:bodyPr>
          <a:lstStyle/>
          <a:p>
            <a:r>
              <a:rPr lang="en-GB" sz="4000" dirty="0">
                <a:solidFill>
                  <a:schemeClr val="accent2"/>
                </a:solidFill>
                <a:latin typeface="Arial Black" panose="020B0A04020102020204" pitchFamily="34" charset="0"/>
              </a:rPr>
              <a:t>G2M insight for Cab Investment firm</a:t>
            </a:r>
          </a:p>
          <a:p>
            <a:endParaRPr lang="en-GB" sz="4000" dirty="0">
              <a:solidFill>
                <a:schemeClr val="accent2"/>
              </a:solidFill>
              <a:latin typeface="Arial Black" panose="020B0A04020102020204" pitchFamily="34" charset="0"/>
            </a:endParaRPr>
          </a:p>
          <a:p>
            <a:r>
              <a:rPr lang="en-GB" sz="4000" b="1" i="0" dirty="0">
                <a:solidFill>
                  <a:schemeClr val="accent2"/>
                </a:solidFill>
                <a:effectLst/>
                <a:latin typeface="Lato Extended"/>
              </a:rPr>
              <a:t>Company Name</a:t>
            </a:r>
            <a:r>
              <a:rPr lang="en-GB" sz="4000" b="0" i="0" dirty="0">
                <a:solidFill>
                  <a:schemeClr val="accent2"/>
                </a:solidFill>
                <a:effectLst/>
                <a:latin typeface="Lato Extended"/>
              </a:rPr>
              <a:t> : XYZ</a:t>
            </a:r>
            <a:br>
              <a:rPr lang="en-GB" sz="4000" dirty="0">
                <a:solidFill>
                  <a:schemeClr val="accent2"/>
                </a:solidFill>
              </a:rPr>
            </a:br>
            <a:r>
              <a:rPr lang="en-GB" sz="4000" b="1" i="0" dirty="0">
                <a:solidFill>
                  <a:schemeClr val="accent2"/>
                </a:solidFill>
                <a:effectLst/>
                <a:latin typeface="Lato Extended"/>
              </a:rPr>
              <a:t>Location</a:t>
            </a:r>
            <a:r>
              <a:rPr lang="en-GB" sz="4000" b="0" i="0" dirty="0">
                <a:solidFill>
                  <a:schemeClr val="accent2"/>
                </a:solidFill>
                <a:effectLst/>
                <a:latin typeface="Lato Extended"/>
              </a:rPr>
              <a:t>: </a:t>
            </a:r>
            <a:r>
              <a:rPr lang="tr-TR" sz="4000" dirty="0" err="1">
                <a:solidFill>
                  <a:schemeClr val="accent2"/>
                </a:solidFill>
                <a:latin typeface="Lato Extended"/>
              </a:rPr>
              <a:t>T</a:t>
            </a:r>
            <a:r>
              <a:rPr lang="tr-TR" sz="4000" b="0" i="0" dirty="0" err="1">
                <a:solidFill>
                  <a:schemeClr val="accent2"/>
                </a:solidFill>
                <a:effectLst/>
                <a:latin typeface="Lato Extended"/>
              </a:rPr>
              <a:t>he</a:t>
            </a:r>
            <a:r>
              <a:rPr lang="tr-TR" sz="4000" b="0" i="0" dirty="0">
                <a:solidFill>
                  <a:schemeClr val="accent2"/>
                </a:solidFill>
                <a:effectLst/>
                <a:latin typeface="Lato Extended"/>
              </a:rPr>
              <a:t> US</a:t>
            </a:r>
            <a:br>
              <a:rPr lang="en-GB" sz="4000" dirty="0">
                <a:solidFill>
                  <a:schemeClr val="accent2"/>
                </a:solidFill>
              </a:rPr>
            </a:br>
            <a:r>
              <a:rPr lang="en-GB" sz="4000" b="1" i="0" dirty="0">
                <a:solidFill>
                  <a:schemeClr val="accent2"/>
                </a:solidFill>
                <a:effectLst/>
                <a:latin typeface="Lato Extended"/>
              </a:rPr>
              <a:t>Team</a:t>
            </a:r>
            <a:r>
              <a:rPr lang="en-GB" sz="4000" b="0" i="0" dirty="0">
                <a:solidFill>
                  <a:schemeClr val="accent2"/>
                </a:solidFill>
                <a:effectLst/>
                <a:latin typeface="Lato Extended"/>
              </a:rPr>
              <a:t>: Data </a:t>
            </a:r>
            <a:r>
              <a:rPr lang="tr-TR" sz="4000" b="0" i="0" dirty="0" err="1">
                <a:solidFill>
                  <a:schemeClr val="accent2"/>
                </a:solidFill>
                <a:effectLst/>
                <a:latin typeface="Lato Extended"/>
              </a:rPr>
              <a:t>Science</a:t>
            </a:r>
            <a:br>
              <a:rPr lang="en-GB" sz="4000" dirty="0">
                <a:solidFill>
                  <a:schemeClr val="accent2"/>
                </a:solidFill>
              </a:rPr>
            </a:br>
            <a:r>
              <a:rPr lang="en-GB" sz="4000" b="1" i="0" dirty="0">
                <a:solidFill>
                  <a:schemeClr val="accent2"/>
                </a:solidFill>
                <a:effectLst/>
                <a:latin typeface="Lato Extended"/>
              </a:rPr>
              <a:t>Date</a:t>
            </a:r>
            <a:r>
              <a:rPr lang="en-GB" sz="4000" b="0" i="0" dirty="0">
                <a:solidFill>
                  <a:schemeClr val="accent2"/>
                </a:solidFill>
                <a:effectLst/>
                <a:latin typeface="Lato Extended"/>
              </a:rPr>
              <a:t>: </a:t>
            </a:r>
            <a:r>
              <a:rPr lang="en-GB" sz="4000" dirty="0">
                <a:solidFill>
                  <a:schemeClr val="accent2"/>
                </a:solidFill>
                <a:latin typeface="Lato Extended"/>
              </a:rPr>
              <a:t>2</a:t>
            </a:r>
            <a:r>
              <a:rPr lang="tr-TR" sz="4000" dirty="0">
                <a:solidFill>
                  <a:schemeClr val="accent2"/>
                </a:solidFill>
                <a:latin typeface="Lato Extended"/>
              </a:rPr>
              <a:t>1</a:t>
            </a:r>
            <a:r>
              <a:rPr lang="en-GB" sz="4000" b="0" i="0" dirty="0">
                <a:solidFill>
                  <a:schemeClr val="accent2"/>
                </a:solidFill>
                <a:effectLst/>
                <a:latin typeface="Lato Extended"/>
              </a:rPr>
              <a:t>-June-202</a:t>
            </a:r>
            <a:r>
              <a:rPr lang="tr-TR" sz="4000" b="0" i="0" dirty="0">
                <a:solidFill>
                  <a:schemeClr val="accent2"/>
                </a:solidFill>
                <a:effectLst/>
                <a:latin typeface="Lato Extended"/>
              </a:rPr>
              <a:t>3</a:t>
            </a:r>
            <a:endParaRPr lang="en-US" sz="4000" dirty="0">
              <a:solidFill>
                <a:schemeClr val="accent2"/>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BC9A3-F074-43EF-825C-0333962C4838}"/>
              </a:ext>
            </a:extLst>
          </p:cNvPr>
          <p:cNvSpPr>
            <a:spLocks noGrp="1"/>
          </p:cNvSpPr>
          <p:nvPr>
            <p:ph type="title"/>
          </p:nvPr>
        </p:nvSpPr>
        <p:spPr>
          <a:xfrm>
            <a:off x="135081" y="0"/>
            <a:ext cx="12056919" cy="1325563"/>
          </a:xfrm>
        </p:spPr>
        <p:txBody>
          <a:bodyPr>
            <a:normAutofit/>
          </a:bodyPr>
          <a:lstStyle/>
          <a:p>
            <a:r>
              <a:rPr lang="en-GB" sz="3600" b="1" dirty="0">
                <a:solidFill>
                  <a:schemeClr val="accent2"/>
                </a:solidFill>
                <a:latin typeface="Arial Black" panose="020B0A04020102020204" pitchFamily="34" charset="0"/>
              </a:rPr>
              <a:t>Price Charged </a:t>
            </a:r>
            <a:r>
              <a:rPr lang="tr-TR" sz="3600" b="1" dirty="0" err="1">
                <a:solidFill>
                  <a:schemeClr val="accent2"/>
                </a:solidFill>
                <a:latin typeface="Arial Black" panose="020B0A04020102020204" pitchFamily="34" charset="0"/>
              </a:rPr>
              <a:t>based</a:t>
            </a:r>
            <a:r>
              <a:rPr lang="tr-TR" sz="3600" b="1" dirty="0">
                <a:solidFill>
                  <a:schemeClr val="accent2"/>
                </a:solidFill>
                <a:latin typeface="Arial Black" panose="020B0A04020102020204" pitchFamily="34" charset="0"/>
              </a:rPr>
              <a:t> on Travel </a:t>
            </a:r>
            <a:r>
              <a:rPr lang="tr-TR" sz="3600" b="1" dirty="0" err="1">
                <a:solidFill>
                  <a:schemeClr val="accent2"/>
                </a:solidFill>
                <a:latin typeface="Arial Black" panose="020B0A04020102020204" pitchFamily="34" charset="0"/>
              </a:rPr>
              <a:t>Distances</a:t>
            </a:r>
            <a:r>
              <a:rPr lang="en-GB" sz="3600" b="1" dirty="0">
                <a:solidFill>
                  <a:schemeClr val="accent2"/>
                </a:solidFill>
                <a:latin typeface="Arial Black" panose="020B0A04020102020204" pitchFamily="34" charset="0"/>
              </a:rPr>
              <a:t> per </a:t>
            </a:r>
            <a:r>
              <a:rPr lang="tr-TR" sz="3600" b="1" dirty="0">
                <a:solidFill>
                  <a:schemeClr val="accent2"/>
                </a:solidFill>
                <a:latin typeface="Arial Black" panose="020B0A04020102020204" pitchFamily="34" charset="0"/>
              </a:rPr>
              <a:t>					    </a:t>
            </a:r>
            <a:r>
              <a:rPr lang="en-GB" sz="3600" b="1" dirty="0">
                <a:solidFill>
                  <a:schemeClr val="accent2"/>
                </a:solidFill>
                <a:latin typeface="Arial Black" panose="020B0A04020102020204" pitchFamily="34" charset="0"/>
              </a:rPr>
              <a:t>City</a:t>
            </a:r>
            <a:r>
              <a:rPr lang="tr-TR" sz="3600" b="1" dirty="0">
                <a:solidFill>
                  <a:schemeClr val="accent2"/>
                </a:solidFill>
                <a:latin typeface="Arial Black" panose="020B0A04020102020204" pitchFamily="34" charset="0"/>
              </a:rPr>
              <a:t> ( Pink </a:t>
            </a:r>
            <a:r>
              <a:rPr lang="tr-TR" sz="3600" b="1" dirty="0" err="1">
                <a:solidFill>
                  <a:schemeClr val="accent2"/>
                </a:solidFill>
                <a:latin typeface="Arial Black" panose="020B0A04020102020204" pitchFamily="34" charset="0"/>
              </a:rPr>
              <a:t>Cab</a:t>
            </a:r>
            <a:r>
              <a:rPr lang="tr-TR" sz="3600" b="1" dirty="0">
                <a:solidFill>
                  <a:schemeClr val="accent2"/>
                </a:solidFill>
                <a:latin typeface="Arial Black" panose="020B0A04020102020204" pitchFamily="34" charset="0"/>
              </a:rPr>
              <a:t> )</a:t>
            </a:r>
            <a:endParaRPr lang="en-GB" sz="3600" b="1" dirty="0">
              <a:solidFill>
                <a:schemeClr val="accent2"/>
              </a:solidFill>
              <a:latin typeface="Arial Black" panose="020B0A04020102020204" pitchFamily="34" charset="0"/>
            </a:endParaRPr>
          </a:p>
        </p:txBody>
      </p:sp>
      <p:sp>
        <p:nvSpPr>
          <p:cNvPr id="7" name="TextBox 6">
            <a:extLst>
              <a:ext uri="{FF2B5EF4-FFF2-40B4-BE49-F238E27FC236}">
                <a16:creationId xmlns:a16="http://schemas.microsoft.com/office/drawing/2014/main" id="{7CB53963-383D-4D0C-8D13-6DE2607C7623}"/>
              </a:ext>
            </a:extLst>
          </p:cNvPr>
          <p:cNvSpPr txBox="1"/>
          <p:nvPr/>
        </p:nvSpPr>
        <p:spPr>
          <a:xfrm>
            <a:off x="263238" y="5903893"/>
            <a:ext cx="11769435" cy="954107"/>
          </a:xfrm>
          <a:prstGeom prst="rect">
            <a:avLst/>
          </a:prstGeom>
          <a:noFill/>
        </p:spPr>
        <p:txBody>
          <a:bodyPr wrap="square">
            <a:spAutoFit/>
          </a:bodyPr>
          <a:lstStyle/>
          <a:p>
            <a:pPr marL="457200" indent="-457200">
              <a:buFont typeface="Wingdings" panose="05000000000000000000" pitchFamily="2" charset="2"/>
              <a:buChar char="q"/>
            </a:pPr>
            <a:r>
              <a:rPr lang="tr-TR" sz="2800" b="1" dirty="0">
                <a:solidFill>
                  <a:schemeClr val="accent2"/>
                </a:solidFill>
                <a:latin typeface="Arial Black" panose="020B0A04020102020204" pitchFamily="34" charset="0"/>
                <a:ea typeface="+mj-ea"/>
                <a:cs typeface="+mj-cs"/>
              </a:rPr>
              <a:t>A</a:t>
            </a:r>
            <a:r>
              <a:rPr lang="en-GB" sz="2800" b="1" dirty="0" err="1">
                <a:solidFill>
                  <a:schemeClr val="accent2"/>
                </a:solidFill>
                <a:latin typeface="Arial Black" panose="020B0A04020102020204" pitchFamily="34" charset="0"/>
                <a:ea typeface="+mj-ea"/>
                <a:cs typeface="+mj-cs"/>
              </a:rPr>
              <a:t>ll</a:t>
            </a:r>
            <a:r>
              <a:rPr lang="en-GB" sz="2800" b="1" dirty="0">
                <a:solidFill>
                  <a:schemeClr val="accent2"/>
                </a:solidFill>
                <a:latin typeface="Arial Black" panose="020B0A04020102020204" pitchFamily="34" charset="0"/>
                <a:ea typeface="+mj-ea"/>
                <a:cs typeface="+mj-cs"/>
              </a:rPr>
              <a:t> cities have the same increase in price</a:t>
            </a:r>
            <a:r>
              <a:rPr lang="tr-TR" sz="2800" b="1" dirty="0">
                <a:solidFill>
                  <a:schemeClr val="accent2"/>
                </a:solidFill>
                <a:latin typeface="Arial Black" panose="020B0A04020102020204" pitchFamily="34" charset="0"/>
                <a:ea typeface="+mj-ea"/>
                <a:cs typeface="+mj-cs"/>
              </a:rPr>
              <a:t>  </a:t>
            </a:r>
            <a:r>
              <a:rPr lang="tr-TR" sz="2800" b="1" dirty="0" err="1">
                <a:solidFill>
                  <a:schemeClr val="accent2"/>
                </a:solidFill>
                <a:latin typeface="Arial Black" panose="020B0A04020102020204" pitchFamily="34" charset="0"/>
                <a:ea typeface="+mj-ea"/>
                <a:cs typeface="+mj-cs"/>
              </a:rPr>
              <a:t>depending</a:t>
            </a:r>
            <a:r>
              <a:rPr lang="tr-TR" sz="2800" b="1" dirty="0">
                <a:solidFill>
                  <a:schemeClr val="accent2"/>
                </a:solidFill>
                <a:latin typeface="Arial Black" panose="020B0A04020102020204" pitchFamily="34" charset="0"/>
                <a:ea typeface="+mj-ea"/>
                <a:cs typeface="+mj-cs"/>
              </a:rPr>
              <a:t> on </a:t>
            </a:r>
            <a:r>
              <a:rPr lang="tr-TR" sz="2800" b="1" dirty="0" err="1">
                <a:solidFill>
                  <a:schemeClr val="accent2"/>
                </a:solidFill>
                <a:latin typeface="Arial Black" panose="020B0A04020102020204" pitchFamily="34" charset="0"/>
                <a:ea typeface="+mj-ea"/>
                <a:cs typeface="+mj-cs"/>
              </a:rPr>
              <a:t>the</a:t>
            </a:r>
            <a:r>
              <a:rPr lang="tr-TR" sz="2800" b="1" dirty="0">
                <a:solidFill>
                  <a:schemeClr val="accent2"/>
                </a:solidFill>
                <a:latin typeface="Arial Black" panose="020B0A04020102020204" pitchFamily="34" charset="0"/>
                <a:ea typeface="+mj-ea"/>
                <a:cs typeface="+mj-cs"/>
              </a:rPr>
              <a:t> </a:t>
            </a:r>
            <a:r>
              <a:rPr lang="tr-TR" sz="2800" b="1" dirty="0" err="1">
                <a:solidFill>
                  <a:schemeClr val="accent2"/>
                </a:solidFill>
                <a:latin typeface="Arial Black" panose="020B0A04020102020204" pitchFamily="34" charset="0"/>
                <a:ea typeface="+mj-ea"/>
                <a:cs typeface="+mj-cs"/>
              </a:rPr>
              <a:t>increase</a:t>
            </a:r>
            <a:r>
              <a:rPr lang="tr-TR" sz="2800" b="1" dirty="0">
                <a:solidFill>
                  <a:schemeClr val="accent2"/>
                </a:solidFill>
                <a:latin typeface="Arial Black" panose="020B0A04020102020204" pitchFamily="34" charset="0"/>
                <a:ea typeface="+mj-ea"/>
                <a:cs typeface="+mj-cs"/>
              </a:rPr>
              <a:t> in </a:t>
            </a:r>
            <a:r>
              <a:rPr lang="tr-TR" sz="2800" b="1" dirty="0" err="1">
                <a:solidFill>
                  <a:schemeClr val="accent2"/>
                </a:solidFill>
                <a:latin typeface="Arial Black" panose="020B0A04020102020204" pitchFamily="34" charset="0"/>
                <a:ea typeface="+mj-ea"/>
                <a:cs typeface="+mj-cs"/>
              </a:rPr>
              <a:t>distance</a:t>
            </a:r>
            <a:r>
              <a:rPr lang="tr-TR" sz="2800" b="1" dirty="0">
                <a:solidFill>
                  <a:schemeClr val="accent2"/>
                </a:solidFill>
                <a:latin typeface="Arial Black" panose="020B0A04020102020204" pitchFamily="34" charset="0"/>
                <a:ea typeface="+mj-ea"/>
                <a:cs typeface="+mj-cs"/>
              </a:rPr>
              <a:t>.</a:t>
            </a:r>
            <a:r>
              <a:rPr lang="en-GB" sz="2800" b="1" dirty="0">
                <a:solidFill>
                  <a:schemeClr val="accent2"/>
                </a:solidFill>
                <a:latin typeface="Arial Black" panose="020B0A04020102020204" pitchFamily="34" charset="0"/>
                <a:ea typeface="+mj-ea"/>
                <a:cs typeface="+mj-cs"/>
              </a:rPr>
              <a:t> </a:t>
            </a:r>
          </a:p>
        </p:txBody>
      </p:sp>
      <p:pic>
        <p:nvPicPr>
          <p:cNvPr id="8" name="Resim 7">
            <a:extLst>
              <a:ext uri="{FF2B5EF4-FFF2-40B4-BE49-F238E27FC236}">
                <a16:creationId xmlns:a16="http://schemas.microsoft.com/office/drawing/2014/main" id="{26DB2378-7F57-FC7B-DEAD-8314CB745278}"/>
              </a:ext>
            </a:extLst>
          </p:cNvPr>
          <p:cNvPicPr>
            <a:picLocks noChangeAspect="1"/>
          </p:cNvPicPr>
          <p:nvPr/>
        </p:nvPicPr>
        <p:blipFill>
          <a:blip r:embed="rId2"/>
          <a:stretch>
            <a:fillRect/>
          </a:stretch>
        </p:blipFill>
        <p:spPr>
          <a:xfrm>
            <a:off x="1524648" y="1158485"/>
            <a:ext cx="8149287" cy="4779174"/>
          </a:xfrm>
          <a:prstGeom prst="rect">
            <a:avLst/>
          </a:prstGeom>
        </p:spPr>
      </p:pic>
    </p:spTree>
    <p:extLst>
      <p:ext uri="{BB962C8B-B14F-4D97-AF65-F5344CB8AC3E}">
        <p14:creationId xmlns:p14="http://schemas.microsoft.com/office/powerpoint/2010/main" val="1371986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831F7-08ED-42F9-BACD-F3DB2F331B12}"/>
              </a:ext>
            </a:extLst>
          </p:cNvPr>
          <p:cNvSpPr>
            <a:spLocks noGrp="1"/>
          </p:cNvSpPr>
          <p:nvPr>
            <p:ph type="title"/>
          </p:nvPr>
        </p:nvSpPr>
        <p:spPr>
          <a:xfrm>
            <a:off x="0" y="0"/>
            <a:ext cx="12271664" cy="1325563"/>
          </a:xfrm>
        </p:spPr>
        <p:txBody>
          <a:bodyPr>
            <a:normAutofit/>
          </a:bodyPr>
          <a:lstStyle/>
          <a:p>
            <a:r>
              <a:rPr lang="en-GB" sz="3600" b="1" dirty="0">
                <a:solidFill>
                  <a:schemeClr val="accent2"/>
                </a:solidFill>
                <a:latin typeface="Arial Black" panose="020B0A04020102020204" pitchFamily="34" charset="0"/>
              </a:rPr>
              <a:t>Price Charged </a:t>
            </a:r>
            <a:r>
              <a:rPr lang="tr-TR" sz="3600" b="1" dirty="0" err="1">
                <a:solidFill>
                  <a:schemeClr val="accent2"/>
                </a:solidFill>
                <a:latin typeface="Arial Black" panose="020B0A04020102020204" pitchFamily="34" charset="0"/>
              </a:rPr>
              <a:t>based</a:t>
            </a:r>
            <a:r>
              <a:rPr lang="tr-TR" sz="3600" b="1" dirty="0">
                <a:solidFill>
                  <a:schemeClr val="accent2"/>
                </a:solidFill>
                <a:latin typeface="Arial Black" panose="020B0A04020102020204" pitchFamily="34" charset="0"/>
              </a:rPr>
              <a:t> on Travel </a:t>
            </a:r>
            <a:r>
              <a:rPr lang="tr-TR" sz="3600" b="1" dirty="0" err="1">
                <a:solidFill>
                  <a:schemeClr val="accent2"/>
                </a:solidFill>
                <a:latin typeface="Arial Black" panose="020B0A04020102020204" pitchFamily="34" charset="0"/>
              </a:rPr>
              <a:t>Distances</a:t>
            </a:r>
            <a:r>
              <a:rPr lang="en-GB" sz="3600" b="1" dirty="0">
                <a:solidFill>
                  <a:schemeClr val="accent2"/>
                </a:solidFill>
                <a:latin typeface="Arial Black" panose="020B0A04020102020204" pitchFamily="34" charset="0"/>
              </a:rPr>
              <a:t> per </a:t>
            </a:r>
            <a:r>
              <a:rPr lang="tr-TR" sz="3600" b="1" dirty="0">
                <a:solidFill>
                  <a:schemeClr val="accent2"/>
                </a:solidFill>
                <a:latin typeface="Arial Black" panose="020B0A04020102020204" pitchFamily="34" charset="0"/>
              </a:rPr>
              <a:t>					    </a:t>
            </a:r>
            <a:r>
              <a:rPr lang="en-GB" sz="3600" b="1" dirty="0">
                <a:solidFill>
                  <a:schemeClr val="accent2"/>
                </a:solidFill>
                <a:latin typeface="Arial Black" panose="020B0A04020102020204" pitchFamily="34" charset="0"/>
              </a:rPr>
              <a:t>City</a:t>
            </a:r>
            <a:r>
              <a:rPr lang="tr-TR" sz="3600" b="1" dirty="0">
                <a:solidFill>
                  <a:schemeClr val="accent2"/>
                </a:solidFill>
                <a:latin typeface="Arial Black" panose="020B0A04020102020204" pitchFamily="34" charset="0"/>
              </a:rPr>
              <a:t> ( </a:t>
            </a:r>
            <a:r>
              <a:rPr lang="tr-TR" sz="3600" b="1" dirty="0" err="1">
                <a:solidFill>
                  <a:schemeClr val="accent2"/>
                </a:solidFill>
                <a:latin typeface="Arial Black" panose="020B0A04020102020204" pitchFamily="34" charset="0"/>
              </a:rPr>
              <a:t>Yellow</a:t>
            </a:r>
            <a:r>
              <a:rPr lang="tr-TR" sz="3600" b="1" dirty="0">
                <a:solidFill>
                  <a:schemeClr val="accent2"/>
                </a:solidFill>
                <a:latin typeface="Arial Black" panose="020B0A04020102020204" pitchFamily="34" charset="0"/>
              </a:rPr>
              <a:t> </a:t>
            </a:r>
            <a:r>
              <a:rPr lang="tr-TR" sz="3600" b="1" dirty="0" err="1">
                <a:solidFill>
                  <a:schemeClr val="accent2"/>
                </a:solidFill>
                <a:latin typeface="Arial Black" panose="020B0A04020102020204" pitchFamily="34" charset="0"/>
              </a:rPr>
              <a:t>Cab</a:t>
            </a:r>
            <a:r>
              <a:rPr lang="tr-TR" sz="3600" b="1" dirty="0">
                <a:solidFill>
                  <a:schemeClr val="accent2"/>
                </a:solidFill>
                <a:latin typeface="Arial Black" panose="020B0A04020102020204" pitchFamily="34" charset="0"/>
              </a:rPr>
              <a:t> )</a:t>
            </a:r>
            <a:endParaRPr lang="en-GB" sz="3600" dirty="0"/>
          </a:p>
        </p:txBody>
      </p:sp>
      <p:sp>
        <p:nvSpPr>
          <p:cNvPr id="5" name="TextBox 4">
            <a:extLst>
              <a:ext uri="{FF2B5EF4-FFF2-40B4-BE49-F238E27FC236}">
                <a16:creationId xmlns:a16="http://schemas.microsoft.com/office/drawing/2014/main" id="{283BF92E-E29A-4AF8-9D18-46D008F14AE7}"/>
              </a:ext>
            </a:extLst>
          </p:cNvPr>
          <p:cNvSpPr txBox="1"/>
          <p:nvPr/>
        </p:nvSpPr>
        <p:spPr>
          <a:xfrm>
            <a:off x="-93518" y="5995219"/>
            <a:ext cx="12891932" cy="830997"/>
          </a:xfrm>
          <a:prstGeom prst="rect">
            <a:avLst/>
          </a:prstGeom>
          <a:noFill/>
        </p:spPr>
        <p:txBody>
          <a:bodyPr wrap="square">
            <a:spAutoFit/>
          </a:bodyPr>
          <a:lstStyle/>
          <a:p>
            <a:pPr marL="342900" indent="-342900">
              <a:buFont typeface="Wingdings" panose="05000000000000000000" pitchFamily="2" charset="2"/>
              <a:buChar char="q"/>
            </a:pPr>
            <a:r>
              <a:rPr lang="en-GB" sz="2400" dirty="0">
                <a:solidFill>
                  <a:schemeClr val="accent2"/>
                </a:solidFill>
                <a:latin typeface="Arial Black" panose="020B0A04020102020204" pitchFamily="34" charset="0"/>
              </a:rPr>
              <a:t>In New York City the</a:t>
            </a:r>
            <a:r>
              <a:rPr lang="tr-TR" sz="2400" dirty="0">
                <a:solidFill>
                  <a:schemeClr val="accent2"/>
                </a:solidFill>
                <a:latin typeface="Arial Black" panose="020B0A04020102020204" pitchFamily="34" charset="0"/>
              </a:rPr>
              <a:t> </a:t>
            </a:r>
            <a:r>
              <a:rPr lang="en-GB" sz="2400" dirty="0">
                <a:solidFill>
                  <a:schemeClr val="accent2"/>
                </a:solidFill>
                <a:latin typeface="Arial Black" panose="020B0A04020102020204" pitchFamily="34" charset="0"/>
              </a:rPr>
              <a:t>Price charged is more</a:t>
            </a:r>
            <a:r>
              <a:rPr lang="tr-TR" sz="2400" dirty="0">
                <a:solidFill>
                  <a:schemeClr val="accent2"/>
                </a:solidFill>
                <a:latin typeface="Arial Black" panose="020B0A04020102020204" pitchFamily="34" charset="0"/>
              </a:rPr>
              <a:t> </a:t>
            </a:r>
            <a:r>
              <a:rPr lang="tr-TR" sz="2400" dirty="0" err="1">
                <a:solidFill>
                  <a:schemeClr val="accent2"/>
                </a:solidFill>
                <a:latin typeface="Arial Black" panose="020B0A04020102020204" pitchFamily="34" charset="0"/>
              </a:rPr>
              <a:t>than</a:t>
            </a:r>
            <a:r>
              <a:rPr lang="en-GB" sz="2400" dirty="0">
                <a:solidFill>
                  <a:schemeClr val="accent2"/>
                </a:solidFill>
                <a:latin typeface="Arial Black" panose="020B0A04020102020204" pitchFamily="34" charset="0"/>
              </a:rPr>
              <a:t> other cities</a:t>
            </a:r>
            <a:r>
              <a:rPr lang="tr-TR" sz="2400" dirty="0">
                <a:solidFill>
                  <a:schemeClr val="accent2"/>
                </a:solidFill>
                <a:latin typeface="Arial Black" panose="020B0A04020102020204" pitchFamily="34" charset="0"/>
              </a:rPr>
              <a:t> </a:t>
            </a:r>
            <a:r>
              <a:rPr lang="tr-TR" sz="2400" dirty="0" err="1">
                <a:solidFill>
                  <a:schemeClr val="accent2"/>
                </a:solidFill>
                <a:latin typeface="Arial Black" panose="020B0A04020102020204" pitchFamily="34" charset="0"/>
              </a:rPr>
              <a:t>for</a:t>
            </a:r>
            <a:r>
              <a:rPr lang="tr-TR" sz="2400" dirty="0">
                <a:solidFill>
                  <a:schemeClr val="accent2"/>
                </a:solidFill>
                <a:latin typeface="Arial Black" panose="020B0A04020102020204" pitchFamily="34" charset="0"/>
              </a:rPr>
              <a:t> </a:t>
            </a:r>
            <a:r>
              <a:rPr lang="tr-TR" sz="2400" dirty="0" err="1">
                <a:solidFill>
                  <a:schemeClr val="accent2"/>
                </a:solidFill>
                <a:latin typeface="Arial Black" panose="020B0A04020102020204" pitchFamily="34" charset="0"/>
              </a:rPr>
              <a:t>Yellow</a:t>
            </a:r>
            <a:r>
              <a:rPr lang="tr-TR" sz="2400" dirty="0">
                <a:solidFill>
                  <a:schemeClr val="accent2"/>
                </a:solidFill>
                <a:latin typeface="Arial Black" panose="020B0A04020102020204" pitchFamily="34" charset="0"/>
              </a:rPr>
              <a:t> </a:t>
            </a:r>
            <a:r>
              <a:rPr lang="tr-TR" sz="2400" dirty="0" err="1">
                <a:solidFill>
                  <a:schemeClr val="accent2"/>
                </a:solidFill>
                <a:latin typeface="Arial Black" panose="020B0A04020102020204" pitchFamily="34" charset="0"/>
              </a:rPr>
              <a:t>Cab</a:t>
            </a:r>
            <a:r>
              <a:rPr lang="tr-TR" sz="2400" dirty="0">
                <a:solidFill>
                  <a:schemeClr val="accent2"/>
                </a:solidFill>
                <a:latin typeface="Arial Black" panose="020B0A04020102020204" pitchFamily="34" charset="0"/>
              </a:rPr>
              <a:t>.</a:t>
            </a:r>
            <a:endParaRPr lang="en-GB" sz="2400" dirty="0">
              <a:solidFill>
                <a:schemeClr val="accent2"/>
              </a:solidFill>
              <a:latin typeface="Arial Black" panose="020B0A04020102020204" pitchFamily="34" charset="0"/>
            </a:endParaRPr>
          </a:p>
        </p:txBody>
      </p:sp>
      <p:pic>
        <p:nvPicPr>
          <p:cNvPr id="6" name="Resim 5">
            <a:extLst>
              <a:ext uri="{FF2B5EF4-FFF2-40B4-BE49-F238E27FC236}">
                <a16:creationId xmlns:a16="http://schemas.microsoft.com/office/drawing/2014/main" id="{1593C947-FDD8-8183-40DF-260D8450A13C}"/>
              </a:ext>
            </a:extLst>
          </p:cNvPr>
          <p:cNvPicPr>
            <a:picLocks noChangeAspect="1"/>
          </p:cNvPicPr>
          <p:nvPr/>
        </p:nvPicPr>
        <p:blipFill>
          <a:blip r:embed="rId2"/>
          <a:stretch>
            <a:fillRect/>
          </a:stretch>
        </p:blipFill>
        <p:spPr>
          <a:xfrm>
            <a:off x="1037793" y="1120288"/>
            <a:ext cx="8912328" cy="4901076"/>
          </a:xfrm>
          <a:prstGeom prst="rect">
            <a:avLst/>
          </a:prstGeom>
        </p:spPr>
      </p:pic>
    </p:spTree>
    <p:extLst>
      <p:ext uri="{BB962C8B-B14F-4D97-AF65-F5344CB8AC3E}">
        <p14:creationId xmlns:p14="http://schemas.microsoft.com/office/powerpoint/2010/main" val="1192798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E2CBB-B34B-4EF1-8ED4-F3DBA32E09EC}"/>
              </a:ext>
            </a:extLst>
          </p:cNvPr>
          <p:cNvSpPr>
            <a:spLocks noGrp="1"/>
          </p:cNvSpPr>
          <p:nvPr>
            <p:ph type="title"/>
          </p:nvPr>
        </p:nvSpPr>
        <p:spPr>
          <a:xfrm>
            <a:off x="734291" y="88562"/>
            <a:ext cx="10515600" cy="1325563"/>
          </a:xfrm>
        </p:spPr>
        <p:txBody>
          <a:bodyPr/>
          <a:lstStyle/>
          <a:p>
            <a:r>
              <a:rPr lang="tr-TR" dirty="0" err="1">
                <a:solidFill>
                  <a:schemeClr val="accent2"/>
                </a:solidFill>
                <a:latin typeface="Arial Black" panose="020B0A04020102020204" pitchFamily="34" charset="0"/>
              </a:rPr>
              <a:t>Cab</a:t>
            </a:r>
            <a:r>
              <a:rPr lang="tr-TR" dirty="0">
                <a:solidFill>
                  <a:schemeClr val="accent2"/>
                </a:solidFill>
                <a:latin typeface="Arial Black" panose="020B0A04020102020204" pitchFamily="34" charset="0"/>
              </a:rPr>
              <a:t> User Distribution Per City</a:t>
            </a:r>
            <a:endParaRPr lang="en-GB" dirty="0">
              <a:solidFill>
                <a:schemeClr val="accent2"/>
              </a:solidFill>
              <a:latin typeface="Arial Black" panose="020B0A04020102020204" pitchFamily="34" charset="0"/>
            </a:endParaRPr>
          </a:p>
        </p:txBody>
      </p:sp>
      <p:sp>
        <p:nvSpPr>
          <p:cNvPr id="5" name="TextBox 4">
            <a:extLst>
              <a:ext uri="{FF2B5EF4-FFF2-40B4-BE49-F238E27FC236}">
                <a16:creationId xmlns:a16="http://schemas.microsoft.com/office/drawing/2014/main" id="{F361A40B-622A-473C-B530-C081E2445427}"/>
              </a:ext>
            </a:extLst>
          </p:cNvPr>
          <p:cNvSpPr txBox="1"/>
          <p:nvPr/>
        </p:nvSpPr>
        <p:spPr>
          <a:xfrm>
            <a:off x="0" y="5938441"/>
            <a:ext cx="12843164" cy="830997"/>
          </a:xfrm>
          <a:prstGeom prst="rect">
            <a:avLst/>
          </a:prstGeom>
          <a:noFill/>
        </p:spPr>
        <p:txBody>
          <a:bodyPr wrap="square">
            <a:spAutoFit/>
          </a:bodyPr>
          <a:lstStyle/>
          <a:p>
            <a:pPr marL="342900" indent="-342900">
              <a:buFont typeface="Wingdings" panose="05000000000000000000" pitchFamily="2" charset="2"/>
              <a:buChar char="q"/>
            </a:pPr>
            <a:r>
              <a:rPr lang="en-GB" sz="2400" dirty="0">
                <a:solidFill>
                  <a:schemeClr val="accent2"/>
                </a:solidFill>
                <a:latin typeface="Arial Black" panose="020B0A04020102020204" pitchFamily="34" charset="0"/>
              </a:rPr>
              <a:t>New York City has the highest Cab users with 28%</a:t>
            </a:r>
            <a:r>
              <a:rPr lang="tr-TR" sz="2400" dirty="0">
                <a:solidFill>
                  <a:schemeClr val="accent2"/>
                </a:solidFill>
                <a:latin typeface="Arial Black" panose="020B0A04020102020204" pitchFamily="34" charset="0"/>
              </a:rPr>
              <a:t>. 2. </a:t>
            </a:r>
            <a:r>
              <a:rPr lang="tr-TR" sz="2400" dirty="0" err="1">
                <a:solidFill>
                  <a:schemeClr val="accent2"/>
                </a:solidFill>
                <a:latin typeface="Arial Black" panose="020B0A04020102020204" pitchFamily="34" charset="0"/>
              </a:rPr>
              <a:t>city</a:t>
            </a:r>
            <a:r>
              <a:rPr lang="tr-TR" sz="2400" dirty="0">
                <a:solidFill>
                  <a:schemeClr val="accent2"/>
                </a:solidFill>
                <a:latin typeface="Arial Black" panose="020B0A04020102020204" pitchFamily="34" charset="0"/>
              </a:rPr>
              <a:t> </a:t>
            </a:r>
            <a:r>
              <a:rPr lang="tr-TR" sz="2400" dirty="0" err="1">
                <a:solidFill>
                  <a:schemeClr val="accent2"/>
                </a:solidFill>
                <a:latin typeface="Arial Black" panose="020B0A04020102020204" pitchFamily="34" charset="0"/>
              </a:rPr>
              <a:t>with</a:t>
            </a:r>
            <a:r>
              <a:rPr lang="tr-TR" sz="2400" dirty="0">
                <a:solidFill>
                  <a:schemeClr val="accent2"/>
                </a:solidFill>
                <a:latin typeface="Arial Black" panose="020B0A04020102020204" pitchFamily="34" charset="0"/>
              </a:rPr>
              <a:t> </a:t>
            </a:r>
            <a:r>
              <a:rPr lang="tr-TR" sz="2400" dirty="0" err="1">
                <a:solidFill>
                  <a:schemeClr val="accent2"/>
                </a:solidFill>
                <a:latin typeface="Arial Black" panose="020B0A04020102020204" pitchFamily="34" charset="0"/>
              </a:rPr>
              <a:t>the</a:t>
            </a:r>
            <a:r>
              <a:rPr lang="tr-TR" sz="2400" dirty="0">
                <a:solidFill>
                  <a:schemeClr val="accent2"/>
                </a:solidFill>
                <a:latin typeface="Arial Black" panose="020B0A04020102020204" pitchFamily="34" charset="0"/>
              </a:rPr>
              <a:t> </a:t>
            </a:r>
            <a:r>
              <a:rPr lang="tr-TR" sz="2400" dirty="0" err="1">
                <a:solidFill>
                  <a:schemeClr val="accent2"/>
                </a:solidFill>
                <a:latin typeface="Arial Black" panose="020B0A04020102020204" pitchFamily="34" charset="0"/>
              </a:rPr>
              <a:t>highest</a:t>
            </a:r>
            <a:r>
              <a:rPr lang="tr-TR" sz="2400" dirty="0">
                <a:solidFill>
                  <a:schemeClr val="accent2"/>
                </a:solidFill>
                <a:latin typeface="Arial Black" panose="020B0A04020102020204" pitchFamily="34" charset="0"/>
              </a:rPr>
              <a:t> </a:t>
            </a:r>
            <a:r>
              <a:rPr lang="tr-TR" sz="2400" dirty="0" err="1">
                <a:solidFill>
                  <a:schemeClr val="accent2"/>
                </a:solidFill>
                <a:latin typeface="Arial Black" panose="020B0A04020102020204" pitchFamily="34" charset="0"/>
              </a:rPr>
              <a:t>user</a:t>
            </a:r>
            <a:r>
              <a:rPr lang="tr-TR" sz="2400" dirty="0">
                <a:solidFill>
                  <a:schemeClr val="accent2"/>
                </a:solidFill>
                <a:latin typeface="Arial Black" panose="020B0A04020102020204" pitchFamily="34" charset="0"/>
              </a:rPr>
              <a:t> is Chicago </a:t>
            </a:r>
            <a:r>
              <a:rPr lang="tr-TR" sz="2400" dirty="0" err="1">
                <a:solidFill>
                  <a:schemeClr val="accent2"/>
                </a:solidFill>
                <a:latin typeface="Arial Black" panose="020B0A04020102020204" pitchFamily="34" charset="0"/>
              </a:rPr>
              <a:t>by</a:t>
            </a:r>
            <a:r>
              <a:rPr lang="tr-TR" sz="2400" dirty="0">
                <a:solidFill>
                  <a:schemeClr val="accent2"/>
                </a:solidFill>
                <a:latin typeface="Arial Black" panose="020B0A04020102020204" pitchFamily="34" charset="0"/>
              </a:rPr>
              <a:t> </a:t>
            </a:r>
            <a:r>
              <a:rPr lang="en-GB" sz="2400" dirty="0">
                <a:solidFill>
                  <a:schemeClr val="accent2"/>
                </a:solidFill>
                <a:latin typeface="Arial Black" panose="020B0A04020102020204" pitchFamily="34" charset="0"/>
              </a:rPr>
              <a:t>16% </a:t>
            </a:r>
            <a:r>
              <a:rPr lang="tr-TR" sz="2400" dirty="0" err="1">
                <a:solidFill>
                  <a:schemeClr val="accent2"/>
                </a:solidFill>
                <a:latin typeface="Arial Black" panose="020B0A04020102020204" pitchFamily="34" charset="0"/>
              </a:rPr>
              <a:t>followed</a:t>
            </a:r>
            <a:r>
              <a:rPr lang="tr-TR" sz="2400" dirty="0">
                <a:solidFill>
                  <a:schemeClr val="accent2"/>
                </a:solidFill>
                <a:latin typeface="Arial Black" panose="020B0A04020102020204" pitchFamily="34" charset="0"/>
              </a:rPr>
              <a:t> </a:t>
            </a:r>
            <a:r>
              <a:rPr lang="tr-TR" sz="2400" dirty="0" err="1">
                <a:solidFill>
                  <a:schemeClr val="accent2"/>
                </a:solidFill>
                <a:latin typeface="Arial Black" panose="020B0A04020102020204" pitchFamily="34" charset="0"/>
              </a:rPr>
              <a:t>by</a:t>
            </a:r>
            <a:r>
              <a:rPr lang="en-GB" sz="2400" dirty="0">
                <a:solidFill>
                  <a:schemeClr val="accent2"/>
                </a:solidFill>
                <a:latin typeface="Arial Black" panose="020B0A04020102020204" pitchFamily="34" charset="0"/>
              </a:rPr>
              <a:t> Los Angeles with 13%</a:t>
            </a:r>
            <a:r>
              <a:rPr lang="tr-TR" sz="2400" dirty="0">
                <a:solidFill>
                  <a:schemeClr val="accent2"/>
                </a:solidFill>
                <a:latin typeface="Arial Black" panose="020B0A04020102020204" pitchFamily="34" charset="0"/>
              </a:rPr>
              <a:t>.</a:t>
            </a:r>
            <a:endParaRPr lang="en-GB" sz="2400" dirty="0">
              <a:solidFill>
                <a:schemeClr val="accent2"/>
              </a:solidFill>
              <a:latin typeface="Arial Black" panose="020B0A04020102020204" pitchFamily="34" charset="0"/>
            </a:endParaRPr>
          </a:p>
        </p:txBody>
      </p:sp>
      <p:pic>
        <p:nvPicPr>
          <p:cNvPr id="6" name="Resim 5">
            <a:extLst>
              <a:ext uri="{FF2B5EF4-FFF2-40B4-BE49-F238E27FC236}">
                <a16:creationId xmlns:a16="http://schemas.microsoft.com/office/drawing/2014/main" id="{5857213B-1013-4735-8130-169447F15E72}"/>
              </a:ext>
            </a:extLst>
          </p:cNvPr>
          <p:cNvPicPr>
            <a:picLocks noChangeAspect="1"/>
          </p:cNvPicPr>
          <p:nvPr/>
        </p:nvPicPr>
        <p:blipFill>
          <a:blip r:embed="rId2"/>
          <a:stretch>
            <a:fillRect/>
          </a:stretch>
        </p:blipFill>
        <p:spPr>
          <a:xfrm>
            <a:off x="2867893" y="1153718"/>
            <a:ext cx="5860472" cy="4550564"/>
          </a:xfrm>
          <a:prstGeom prst="rect">
            <a:avLst/>
          </a:prstGeom>
        </p:spPr>
      </p:pic>
    </p:spTree>
    <p:extLst>
      <p:ext uri="{BB962C8B-B14F-4D97-AF65-F5344CB8AC3E}">
        <p14:creationId xmlns:p14="http://schemas.microsoft.com/office/powerpoint/2010/main" val="2918859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E1FB-D600-4CFD-8126-718015D0E04B}"/>
              </a:ext>
            </a:extLst>
          </p:cNvPr>
          <p:cNvSpPr>
            <a:spLocks noGrp="1"/>
          </p:cNvSpPr>
          <p:nvPr>
            <p:ph type="title"/>
          </p:nvPr>
        </p:nvSpPr>
        <p:spPr>
          <a:xfrm>
            <a:off x="838200" y="365125"/>
            <a:ext cx="10515600" cy="922069"/>
          </a:xfrm>
        </p:spPr>
        <p:txBody>
          <a:bodyPr>
            <a:normAutofit fontScale="90000"/>
          </a:bodyPr>
          <a:lstStyle/>
          <a:p>
            <a:r>
              <a:rPr lang="en-GB" dirty="0">
                <a:solidFill>
                  <a:schemeClr val="accent2"/>
                </a:solidFill>
                <a:latin typeface="Arial Black" panose="020B0A04020102020204" pitchFamily="34" charset="0"/>
              </a:rPr>
              <a:t>Transaction per City for both Cabs</a:t>
            </a:r>
          </a:p>
        </p:txBody>
      </p:sp>
      <p:sp>
        <p:nvSpPr>
          <p:cNvPr id="6" name="TextBox 5">
            <a:extLst>
              <a:ext uri="{FF2B5EF4-FFF2-40B4-BE49-F238E27FC236}">
                <a16:creationId xmlns:a16="http://schemas.microsoft.com/office/drawing/2014/main" id="{0C305182-A90D-44F1-8671-105029791D33}"/>
              </a:ext>
            </a:extLst>
          </p:cNvPr>
          <p:cNvSpPr txBox="1"/>
          <p:nvPr/>
        </p:nvSpPr>
        <p:spPr>
          <a:xfrm>
            <a:off x="513471" y="5530868"/>
            <a:ext cx="11165058" cy="1323439"/>
          </a:xfrm>
          <a:prstGeom prst="rect">
            <a:avLst/>
          </a:prstGeom>
          <a:noFill/>
        </p:spPr>
        <p:txBody>
          <a:bodyPr wrap="square">
            <a:spAutoFit/>
          </a:bodyPr>
          <a:lstStyle/>
          <a:p>
            <a:pPr marL="285750" indent="-285750">
              <a:buFont typeface="Wingdings" panose="05000000000000000000" pitchFamily="2" charset="2"/>
              <a:buChar char="q"/>
            </a:pPr>
            <a:r>
              <a:rPr lang="tr-TR" sz="2000" dirty="0" err="1">
                <a:solidFill>
                  <a:schemeClr val="accent2"/>
                </a:solidFill>
                <a:latin typeface="Arial Black" panose="020B0A04020102020204" pitchFamily="34" charset="0"/>
              </a:rPr>
              <a:t>For</a:t>
            </a:r>
            <a:r>
              <a:rPr lang="tr-TR" sz="2000" dirty="0">
                <a:solidFill>
                  <a:schemeClr val="accent2"/>
                </a:solidFill>
                <a:latin typeface="Arial Black" panose="020B0A04020102020204" pitchFamily="34" charset="0"/>
              </a:rPr>
              <a:t> </a:t>
            </a:r>
            <a:r>
              <a:rPr lang="en-GB" sz="2000" dirty="0">
                <a:solidFill>
                  <a:schemeClr val="accent2"/>
                </a:solidFill>
                <a:latin typeface="Arial Black" panose="020B0A04020102020204" pitchFamily="34" charset="0"/>
              </a:rPr>
              <a:t>Yellow Cab</a:t>
            </a:r>
            <a:r>
              <a:rPr lang="tr-TR" sz="2000" dirty="0">
                <a:solidFill>
                  <a:schemeClr val="accent2"/>
                </a:solidFill>
                <a:latin typeface="Arial Black" panose="020B0A04020102020204" pitchFamily="34" charset="0"/>
              </a:rPr>
              <a:t> </a:t>
            </a:r>
            <a:r>
              <a:rPr lang="tr-TR" sz="2000" dirty="0" err="1">
                <a:solidFill>
                  <a:schemeClr val="accent2"/>
                </a:solidFill>
                <a:latin typeface="Arial Black" panose="020B0A04020102020204" pitchFamily="34" charset="0"/>
              </a:rPr>
              <a:t>transaction</a:t>
            </a:r>
            <a:r>
              <a:rPr lang="tr-TR" sz="2000" dirty="0">
                <a:solidFill>
                  <a:schemeClr val="accent2"/>
                </a:solidFill>
                <a:latin typeface="Arial Black" panose="020B0A04020102020204" pitchFamily="34" charset="0"/>
              </a:rPr>
              <a:t> </a:t>
            </a:r>
            <a:r>
              <a:rPr lang="tr-TR" sz="2000" dirty="0" err="1">
                <a:solidFill>
                  <a:schemeClr val="accent2"/>
                </a:solidFill>
                <a:latin typeface="Arial Black" panose="020B0A04020102020204" pitchFamily="34" charset="0"/>
              </a:rPr>
              <a:t>count</a:t>
            </a:r>
            <a:r>
              <a:rPr lang="en-GB" sz="2000" dirty="0">
                <a:solidFill>
                  <a:schemeClr val="accent2"/>
                </a:solidFill>
                <a:latin typeface="Arial Black" panose="020B0A04020102020204" pitchFamily="34" charset="0"/>
              </a:rPr>
              <a:t> is highest in New York City(31%)</a:t>
            </a:r>
            <a:r>
              <a:rPr lang="tr-TR" sz="2000" dirty="0">
                <a:solidFill>
                  <a:schemeClr val="accent2"/>
                </a:solidFill>
                <a:latin typeface="Arial Black" panose="020B0A04020102020204" pitchFamily="34" charset="0"/>
              </a:rPr>
              <a:t>, </a:t>
            </a:r>
            <a:r>
              <a:rPr lang="tr-TR" sz="2000" dirty="0" err="1">
                <a:solidFill>
                  <a:schemeClr val="accent2"/>
                </a:solidFill>
                <a:latin typeface="Arial Black" panose="020B0A04020102020204" pitchFamily="34" charset="0"/>
              </a:rPr>
              <a:t>we</a:t>
            </a:r>
            <a:r>
              <a:rPr lang="tr-TR" sz="2000" dirty="0">
                <a:solidFill>
                  <a:schemeClr val="accent2"/>
                </a:solidFill>
                <a:latin typeface="Arial Black" panose="020B0A04020102020204" pitchFamily="34" charset="0"/>
              </a:rPr>
              <a:t> </a:t>
            </a:r>
            <a:r>
              <a:rPr lang="tr-TR" sz="2000" dirty="0" err="1">
                <a:solidFill>
                  <a:schemeClr val="accent2"/>
                </a:solidFill>
                <a:latin typeface="Arial Black" panose="020B0A04020102020204" pitchFamily="34" charset="0"/>
              </a:rPr>
              <a:t>shall</a:t>
            </a:r>
            <a:r>
              <a:rPr lang="tr-TR" sz="2000" dirty="0">
                <a:solidFill>
                  <a:schemeClr val="accent2"/>
                </a:solidFill>
                <a:latin typeface="Arial Black" panose="020B0A04020102020204" pitchFamily="34" charset="0"/>
              </a:rPr>
              <a:t> </a:t>
            </a:r>
            <a:r>
              <a:rPr lang="tr-TR" sz="2000" dirty="0" err="1">
                <a:solidFill>
                  <a:schemeClr val="accent2"/>
                </a:solidFill>
                <a:latin typeface="Arial Black" panose="020B0A04020102020204" pitchFamily="34" charset="0"/>
              </a:rPr>
              <a:t>recall</a:t>
            </a:r>
            <a:r>
              <a:rPr lang="tr-TR" sz="2000" dirty="0">
                <a:solidFill>
                  <a:schemeClr val="accent2"/>
                </a:solidFill>
                <a:latin typeface="Arial Black" panose="020B0A04020102020204" pitchFamily="34" charset="0"/>
              </a:rPr>
              <a:t> </a:t>
            </a:r>
            <a:r>
              <a:rPr lang="tr-TR" sz="2000" dirty="0" err="1">
                <a:solidFill>
                  <a:schemeClr val="accent2"/>
                </a:solidFill>
                <a:latin typeface="Arial Black" panose="020B0A04020102020204" pitchFamily="34" charset="0"/>
              </a:rPr>
              <a:t>that</a:t>
            </a:r>
            <a:r>
              <a:rPr lang="tr-TR" sz="2000" dirty="0">
                <a:solidFill>
                  <a:schemeClr val="accent2"/>
                </a:solidFill>
                <a:latin typeface="Arial Black" panose="020B0A04020102020204" pitchFamily="34" charset="0"/>
              </a:rPr>
              <a:t> New York is </a:t>
            </a:r>
            <a:r>
              <a:rPr lang="tr-TR" sz="2000" dirty="0" err="1">
                <a:solidFill>
                  <a:schemeClr val="accent2"/>
                </a:solidFill>
                <a:latin typeface="Arial Black" panose="020B0A04020102020204" pitchFamily="34" charset="0"/>
              </a:rPr>
              <a:t>the</a:t>
            </a:r>
            <a:r>
              <a:rPr lang="tr-TR" sz="2000" dirty="0">
                <a:solidFill>
                  <a:schemeClr val="accent2"/>
                </a:solidFill>
                <a:latin typeface="Arial Black" panose="020B0A04020102020204" pitchFamily="34" charset="0"/>
              </a:rPr>
              <a:t> </a:t>
            </a:r>
            <a:r>
              <a:rPr lang="tr-TR" sz="2000" dirty="0" err="1">
                <a:solidFill>
                  <a:schemeClr val="accent2"/>
                </a:solidFill>
                <a:latin typeface="Arial Black" panose="020B0A04020102020204" pitchFamily="34" charset="0"/>
              </a:rPr>
              <a:t>city</a:t>
            </a:r>
            <a:r>
              <a:rPr lang="tr-TR" sz="2000" dirty="0">
                <a:solidFill>
                  <a:schemeClr val="accent2"/>
                </a:solidFill>
                <a:latin typeface="Arial Black" panose="020B0A04020102020204" pitchFamily="34" charset="0"/>
              </a:rPr>
              <a:t> </a:t>
            </a:r>
            <a:r>
              <a:rPr lang="tr-TR" sz="2000" dirty="0" err="1">
                <a:solidFill>
                  <a:schemeClr val="accent2"/>
                </a:solidFill>
                <a:latin typeface="Arial Black" panose="020B0A04020102020204" pitchFamily="34" charset="0"/>
              </a:rPr>
              <a:t>that</a:t>
            </a:r>
            <a:r>
              <a:rPr lang="tr-TR" sz="2000" dirty="0">
                <a:solidFill>
                  <a:schemeClr val="accent2"/>
                </a:solidFill>
                <a:latin typeface="Arial Black" panose="020B0A04020102020204" pitchFamily="34" charset="0"/>
              </a:rPr>
              <a:t> has </a:t>
            </a:r>
            <a:r>
              <a:rPr lang="tr-TR" sz="2000" dirty="0" err="1">
                <a:solidFill>
                  <a:schemeClr val="accent2"/>
                </a:solidFill>
                <a:latin typeface="Arial Black" panose="020B0A04020102020204" pitchFamily="34" charset="0"/>
              </a:rPr>
              <a:t>the</a:t>
            </a:r>
            <a:r>
              <a:rPr lang="tr-TR" sz="2000" dirty="0">
                <a:solidFill>
                  <a:schemeClr val="accent2"/>
                </a:solidFill>
                <a:latin typeface="Arial Black" panose="020B0A04020102020204" pitchFamily="34" charset="0"/>
              </a:rPr>
              <a:t> </a:t>
            </a:r>
            <a:r>
              <a:rPr lang="tr-TR" sz="2000" dirty="0" err="1">
                <a:solidFill>
                  <a:schemeClr val="accent2"/>
                </a:solidFill>
                <a:latin typeface="Arial Black" panose="020B0A04020102020204" pitchFamily="34" charset="0"/>
              </a:rPr>
              <a:t>most</a:t>
            </a:r>
            <a:r>
              <a:rPr lang="tr-TR" sz="2000" dirty="0">
                <a:solidFill>
                  <a:schemeClr val="accent2"/>
                </a:solidFill>
                <a:latin typeface="Arial Black" panose="020B0A04020102020204" pitchFamily="34" charset="0"/>
              </a:rPr>
              <a:t> </a:t>
            </a:r>
            <a:r>
              <a:rPr lang="tr-TR" sz="2000" dirty="0" err="1">
                <a:solidFill>
                  <a:schemeClr val="accent2"/>
                </a:solidFill>
                <a:latin typeface="Arial Black" panose="020B0A04020102020204" pitchFamily="34" charset="0"/>
              </a:rPr>
              <a:t>Yellow</a:t>
            </a:r>
            <a:r>
              <a:rPr lang="tr-TR" sz="2000" dirty="0">
                <a:solidFill>
                  <a:schemeClr val="accent2"/>
                </a:solidFill>
                <a:latin typeface="Arial Black" panose="020B0A04020102020204" pitchFamily="34" charset="0"/>
              </a:rPr>
              <a:t> </a:t>
            </a:r>
            <a:r>
              <a:rPr lang="tr-TR" sz="2000" dirty="0" err="1">
                <a:solidFill>
                  <a:schemeClr val="accent2"/>
                </a:solidFill>
                <a:latin typeface="Arial Black" panose="020B0A04020102020204" pitchFamily="34" charset="0"/>
              </a:rPr>
              <a:t>Cab</a:t>
            </a:r>
            <a:r>
              <a:rPr lang="tr-TR" sz="2000" dirty="0">
                <a:solidFill>
                  <a:schemeClr val="accent2"/>
                </a:solidFill>
                <a:latin typeface="Arial Black" panose="020B0A04020102020204" pitchFamily="34" charset="0"/>
              </a:rPr>
              <a:t> </a:t>
            </a:r>
            <a:r>
              <a:rPr lang="tr-TR" sz="2000" dirty="0" err="1">
                <a:solidFill>
                  <a:schemeClr val="accent2"/>
                </a:solidFill>
                <a:latin typeface="Arial Black" panose="020B0A04020102020204" pitchFamily="34" charset="0"/>
              </a:rPr>
              <a:t>user</a:t>
            </a:r>
            <a:r>
              <a:rPr lang="tr-TR" sz="2000" dirty="0">
                <a:solidFill>
                  <a:schemeClr val="accent2"/>
                </a:solidFill>
                <a:latin typeface="Arial Black" panose="020B0A04020102020204" pitchFamily="34" charset="0"/>
              </a:rPr>
              <a:t>.</a:t>
            </a:r>
          </a:p>
          <a:p>
            <a:pPr marL="285750" indent="-285750">
              <a:buFont typeface="Wingdings" panose="05000000000000000000" pitchFamily="2" charset="2"/>
              <a:buChar char="q"/>
            </a:pPr>
            <a:endParaRPr lang="tr-TR" sz="2000" dirty="0">
              <a:solidFill>
                <a:schemeClr val="accent2"/>
              </a:solidFill>
              <a:latin typeface="Arial Black" panose="020B0A04020102020204" pitchFamily="34" charset="0"/>
            </a:endParaRPr>
          </a:p>
          <a:p>
            <a:pPr marL="285750" indent="-285750">
              <a:buFont typeface="Wingdings" panose="05000000000000000000" pitchFamily="2" charset="2"/>
              <a:buChar char="q"/>
            </a:pPr>
            <a:r>
              <a:rPr lang="tr-TR" sz="2000" dirty="0" err="1">
                <a:solidFill>
                  <a:schemeClr val="accent2"/>
                </a:solidFill>
                <a:latin typeface="Arial Black" panose="020B0A04020102020204" pitchFamily="34" charset="0"/>
              </a:rPr>
              <a:t>For</a:t>
            </a:r>
            <a:r>
              <a:rPr lang="tr-TR" sz="2000" dirty="0">
                <a:solidFill>
                  <a:schemeClr val="accent2"/>
                </a:solidFill>
                <a:latin typeface="Arial Black" panose="020B0A04020102020204" pitchFamily="34" charset="0"/>
              </a:rPr>
              <a:t> </a:t>
            </a:r>
            <a:r>
              <a:rPr lang="en-GB" sz="2000" dirty="0">
                <a:solidFill>
                  <a:schemeClr val="accent2"/>
                </a:solidFill>
                <a:latin typeface="Arial Black" panose="020B0A04020102020204" pitchFamily="34" charset="0"/>
              </a:rPr>
              <a:t>Pink Cab </a:t>
            </a:r>
            <a:r>
              <a:rPr lang="tr-TR" sz="2000" dirty="0" err="1">
                <a:solidFill>
                  <a:schemeClr val="accent2"/>
                </a:solidFill>
                <a:latin typeface="Arial Black" panose="020B0A04020102020204" pitchFamily="34" charset="0"/>
              </a:rPr>
              <a:t>transaction</a:t>
            </a:r>
            <a:r>
              <a:rPr lang="tr-TR" sz="2000" dirty="0">
                <a:solidFill>
                  <a:schemeClr val="accent2"/>
                </a:solidFill>
                <a:latin typeface="Arial Black" panose="020B0A04020102020204" pitchFamily="34" charset="0"/>
              </a:rPr>
              <a:t> </a:t>
            </a:r>
            <a:r>
              <a:rPr lang="tr-TR" sz="2000" dirty="0" err="1">
                <a:solidFill>
                  <a:schemeClr val="accent2"/>
                </a:solidFill>
                <a:latin typeface="Arial Black" panose="020B0A04020102020204" pitchFamily="34" charset="0"/>
              </a:rPr>
              <a:t>count</a:t>
            </a:r>
            <a:r>
              <a:rPr lang="tr-TR" sz="2000" dirty="0">
                <a:solidFill>
                  <a:schemeClr val="accent2"/>
                </a:solidFill>
                <a:latin typeface="Arial Black" panose="020B0A04020102020204" pitchFamily="34" charset="0"/>
              </a:rPr>
              <a:t> </a:t>
            </a:r>
            <a:r>
              <a:rPr lang="en-GB" sz="2000" dirty="0">
                <a:solidFill>
                  <a:schemeClr val="accent2"/>
                </a:solidFill>
                <a:latin typeface="Arial Black" panose="020B0A04020102020204" pitchFamily="34" charset="0"/>
              </a:rPr>
              <a:t>is highest in Los Angeles City.</a:t>
            </a:r>
          </a:p>
        </p:txBody>
      </p:sp>
      <p:pic>
        <p:nvPicPr>
          <p:cNvPr id="7" name="Resim 6">
            <a:extLst>
              <a:ext uri="{FF2B5EF4-FFF2-40B4-BE49-F238E27FC236}">
                <a16:creationId xmlns:a16="http://schemas.microsoft.com/office/drawing/2014/main" id="{828ACE09-D4AC-0406-DA3E-1FB5D3B296D5}"/>
              </a:ext>
            </a:extLst>
          </p:cNvPr>
          <p:cNvPicPr>
            <a:picLocks noChangeAspect="1"/>
          </p:cNvPicPr>
          <p:nvPr/>
        </p:nvPicPr>
        <p:blipFill>
          <a:blip r:embed="rId2"/>
          <a:stretch>
            <a:fillRect/>
          </a:stretch>
        </p:blipFill>
        <p:spPr>
          <a:xfrm>
            <a:off x="6748751" y="1413428"/>
            <a:ext cx="5180302" cy="3949458"/>
          </a:xfrm>
          <a:prstGeom prst="rect">
            <a:avLst/>
          </a:prstGeom>
        </p:spPr>
      </p:pic>
      <p:pic>
        <p:nvPicPr>
          <p:cNvPr id="9" name="Resim 8">
            <a:extLst>
              <a:ext uri="{FF2B5EF4-FFF2-40B4-BE49-F238E27FC236}">
                <a16:creationId xmlns:a16="http://schemas.microsoft.com/office/drawing/2014/main" id="{6C0C85D1-1A83-8B45-DA61-83B4B09B97CE}"/>
              </a:ext>
            </a:extLst>
          </p:cNvPr>
          <p:cNvPicPr>
            <a:picLocks noChangeAspect="1"/>
          </p:cNvPicPr>
          <p:nvPr/>
        </p:nvPicPr>
        <p:blipFill>
          <a:blip r:embed="rId3"/>
          <a:stretch>
            <a:fillRect/>
          </a:stretch>
        </p:blipFill>
        <p:spPr>
          <a:xfrm>
            <a:off x="690562" y="1434302"/>
            <a:ext cx="5194396" cy="3949458"/>
          </a:xfrm>
          <a:prstGeom prst="rect">
            <a:avLst/>
          </a:prstGeom>
        </p:spPr>
      </p:pic>
    </p:spTree>
    <p:extLst>
      <p:ext uri="{BB962C8B-B14F-4D97-AF65-F5344CB8AC3E}">
        <p14:creationId xmlns:p14="http://schemas.microsoft.com/office/powerpoint/2010/main" val="2807931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49C3A-BB22-41C0-BD19-52C7374A5058}"/>
              </a:ext>
            </a:extLst>
          </p:cNvPr>
          <p:cNvSpPr>
            <a:spLocks noGrp="1"/>
          </p:cNvSpPr>
          <p:nvPr>
            <p:ph type="title"/>
          </p:nvPr>
        </p:nvSpPr>
        <p:spPr>
          <a:xfrm>
            <a:off x="1000703" y="121771"/>
            <a:ext cx="10003270" cy="806363"/>
          </a:xfrm>
        </p:spPr>
        <p:txBody>
          <a:bodyPr>
            <a:normAutofit/>
          </a:bodyPr>
          <a:lstStyle/>
          <a:p>
            <a:r>
              <a:rPr lang="en-GB" dirty="0">
                <a:solidFill>
                  <a:schemeClr val="accent2"/>
                </a:solidFill>
                <a:latin typeface="Arial Black" panose="020B0A04020102020204" pitchFamily="34" charset="0"/>
              </a:rPr>
              <a:t>Price Charged </a:t>
            </a:r>
            <a:r>
              <a:rPr lang="tr-TR" dirty="0" err="1">
                <a:solidFill>
                  <a:schemeClr val="accent2"/>
                </a:solidFill>
                <a:latin typeface="Arial Black" panose="020B0A04020102020204" pitchFamily="34" charset="0"/>
              </a:rPr>
              <a:t>Based</a:t>
            </a:r>
            <a:r>
              <a:rPr lang="tr-TR" dirty="0">
                <a:solidFill>
                  <a:schemeClr val="accent2"/>
                </a:solidFill>
                <a:latin typeface="Arial Black" panose="020B0A04020102020204" pitchFamily="34" charset="0"/>
              </a:rPr>
              <a:t> on </a:t>
            </a:r>
            <a:r>
              <a:rPr lang="tr-TR" dirty="0" err="1">
                <a:solidFill>
                  <a:schemeClr val="accent2"/>
                </a:solidFill>
                <a:latin typeface="Arial Black" panose="020B0A04020102020204" pitchFamily="34" charset="0"/>
              </a:rPr>
              <a:t>Gender</a:t>
            </a:r>
            <a:endParaRPr lang="en-GB" dirty="0">
              <a:solidFill>
                <a:schemeClr val="accent2"/>
              </a:solidFill>
              <a:latin typeface="Arial Black" panose="020B0A04020102020204" pitchFamily="34" charset="0"/>
            </a:endParaRPr>
          </a:p>
        </p:txBody>
      </p:sp>
      <p:sp>
        <p:nvSpPr>
          <p:cNvPr id="6" name="TextBox 5">
            <a:extLst>
              <a:ext uri="{FF2B5EF4-FFF2-40B4-BE49-F238E27FC236}">
                <a16:creationId xmlns:a16="http://schemas.microsoft.com/office/drawing/2014/main" id="{202AF381-0BCE-4AEB-8133-692AA0875C6F}"/>
              </a:ext>
            </a:extLst>
          </p:cNvPr>
          <p:cNvSpPr txBox="1"/>
          <p:nvPr/>
        </p:nvSpPr>
        <p:spPr>
          <a:xfrm>
            <a:off x="447288" y="5934327"/>
            <a:ext cx="11471563" cy="830997"/>
          </a:xfrm>
          <a:prstGeom prst="rect">
            <a:avLst/>
          </a:prstGeom>
          <a:noFill/>
        </p:spPr>
        <p:txBody>
          <a:bodyPr wrap="square">
            <a:spAutoFit/>
          </a:bodyPr>
          <a:lstStyle/>
          <a:p>
            <a:pPr marL="342900" indent="-342900">
              <a:buFont typeface="Wingdings" panose="05000000000000000000" pitchFamily="2" charset="2"/>
              <a:buChar char="q"/>
            </a:pPr>
            <a:r>
              <a:rPr lang="en-GB" sz="2400" dirty="0">
                <a:solidFill>
                  <a:schemeClr val="accent2"/>
                </a:solidFill>
                <a:latin typeface="Arial Black" panose="020B0A04020102020204" pitchFamily="34" charset="0"/>
              </a:rPr>
              <a:t>Yellow Cab charge less </a:t>
            </a:r>
            <a:r>
              <a:rPr lang="tr-TR" sz="2400" dirty="0" err="1">
                <a:solidFill>
                  <a:schemeClr val="accent2"/>
                </a:solidFill>
                <a:latin typeface="Arial Black" panose="020B0A04020102020204" pitchFamily="34" charset="0"/>
              </a:rPr>
              <a:t>price</a:t>
            </a:r>
            <a:r>
              <a:rPr lang="tr-TR" sz="2400" dirty="0">
                <a:solidFill>
                  <a:schemeClr val="accent2"/>
                </a:solidFill>
                <a:latin typeface="Arial Black" panose="020B0A04020102020204" pitchFamily="34" charset="0"/>
              </a:rPr>
              <a:t> </a:t>
            </a:r>
            <a:r>
              <a:rPr lang="en-GB" sz="2400" dirty="0">
                <a:solidFill>
                  <a:schemeClr val="accent2"/>
                </a:solidFill>
                <a:latin typeface="Arial Black" panose="020B0A04020102020204" pitchFamily="34" charset="0"/>
              </a:rPr>
              <a:t>f</a:t>
            </a:r>
            <a:r>
              <a:rPr lang="tr-TR" sz="2400" dirty="0" err="1">
                <a:solidFill>
                  <a:schemeClr val="accent2"/>
                </a:solidFill>
                <a:latin typeface="Arial Black" panose="020B0A04020102020204" pitchFamily="34" charset="0"/>
              </a:rPr>
              <a:t>or</a:t>
            </a:r>
            <a:r>
              <a:rPr lang="tr-TR" sz="2400" dirty="0">
                <a:solidFill>
                  <a:schemeClr val="accent2"/>
                </a:solidFill>
                <a:latin typeface="Arial Black" panose="020B0A04020102020204" pitchFamily="34" charset="0"/>
              </a:rPr>
              <a:t> </a:t>
            </a:r>
            <a:r>
              <a:rPr lang="en-GB" sz="2400" dirty="0">
                <a:solidFill>
                  <a:schemeClr val="accent2"/>
                </a:solidFill>
                <a:latin typeface="Arial Black" panose="020B0A04020102020204" pitchFamily="34" charset="0"/>
              </a:rPr>
              <a:t>Female Customers</a:t>
            </a:r>
            <a:endParaRPr lang="tr-TR" sz="2400" dirty="0">
              <a:solidFill>
                <a:schemeClr val="accent2"/>
              </a:solidFill>
              <a:latin typeface="Arial Black" panose="020B0A04020102020204" pitchFamily="34" charset="0"/>
            </a:endParaRPr>
          </a:p>
          <a:p>
            <a:r>
              <a:rPr lang="en-GB" sz="2400" dirty="0">
                <a:solidFill>
                  <a:schemeClr val="accent2"/>
                </a:solidFill>
                <a:latin typeface="Arial Black" panose="020B0A04020102020204" pitchFamily="34" charset="0"/>
              </a:rPr>
              <a:t> </a:t>
            </a:r>
            <a:r>
              <a:rPr lang="tr-TR" sz="2400" dirty="0" err="1">
                <a:solidFill>
                  <a:schemeClr val="accent2"/>
                </a:solidFill>
                <a:latin typeface="Arial Black" panose="020B0A04020102020204" pitchFamily="34" charset="0"/>
              </a:rPr>
              <a:t>while</a:t>
            </a:r>
            <a:r>
              <a:rPr lang="tr-TR" sz="2400" dirty="0">
                <a:solidFill>
                  <a:schemeClr val="accent2"/>
                </a:solidFill>
                <a:latin typeface="Arial Black" panose="020B0A04020102020204" pitchFamily="34" charset="0"/>
              </a:rPr>
              <a:t> </a:t>
            </a:r>
            <a:r>
              <a:rPr lang="en-GB" sz="2400" dirty="0">
                <a:solidFill>
                  <a:schemeClr val="accent2"/>
                </a:solidFill>
                <a:latin typeface="Arial Black" panose="020B0A04020102020204" pitchFamily="34" charset="0"/>
              </a:rPr>
              <a:t>Pink Cab charges same </a:t>
            </a:r>
            <a:r>
              <a:rPr lang="tr-TR" sz="2400" dirty="0" err="1">
                <a:solidFill>
                  <a:schemeClr val="accent2"/>
                </a:solidFill>
                <a:latin typeface="Arial Black" panose="020B0A04020102020204" pitchFamily="34" charset="0"/>
              </a:rPr>
              <a:t>price</a:t>
            </a:r>
            <a:r>
              <a:rPr lang="tr-TR" sz="2400" dirty="0">
                <a:solidFill>
                  <a:schemeClr val="accent2"/>
                </a:solidFill>
                <a:latin typeface="Arial Black" panose="020B0A04020102020204" pitchFamily="34" charset="0"/>
              </a:rPr>
              <a:t> </a:t>
            </a:r>
            <a:r>
              <a:rPr lang="en-GB" sz="2400" dirty="0">
                <a:solidFill>
                  <a:schemeClr val="accent2"/>
                </a:solidFill>
                <a:latin typeface="Arial Black" panose="020B0A04020102020204" pitchFamily="34" charset="0"/>
              </a:rPr>
              <a:t>for both </a:t>
            </a:r>
            <a:r>
              <a:rPr lang="tr-TR" sz="2400" dirty="0" err="1">
                <a:solidFill>
                  <a:schemeClr val="accent2"/>
                </a:solidFill>
                <a:latin typeface="Arial Black" panose="020B0A04020102020204" pitchFamily="34" charset="0"/>
              </a:rPr>
              <a:t>genders</a:t>
            </a:r>
            <a:r>
              <a:rPr lang="tr-TR" sz="2400" dirty="0">
                <a:solidFill>
                  <a:schemeClr val="accent2"/>
                </a:solidFill>
                <a:latin typeface="Arial Black" panose="020B0A04020102020204" pitchFamily="34" charset="0"/>
              </a:rPr>
              <a:t>.</a:t>
            </a:r>
            <a:endParaRPr lang="en-GB" sz="2400" dirty="0">
              <a:solidFill>
                <a:schemeClr val="accent2"/>
              </a:solidFill>
              <a:latin typeface="Arial Black" panose="020B0A04020102020204" pitchFamily="34" charset="0"/>
            </a:endParaRPr>
          </a:p>
        </p:txBody>
      </p:sp>
      <p:pic>
        <p:nvPicPr>
          <p:cNvPr id="7" name="Resim 6">
            <a:extLst>
              <a:ext uri="{FF2B5EF4-FFF2-40B4-BE49-F238E27FC236}">
                <a16:creationId xmlns:a16="http://schemas.microsoft.com/office/drawing/2014/main" id="{22CE9DFF-82A0-4E82-99E9-A6461E63B553}"/>
              </a:ext>
            </a:extLst>
          </p:cNvPr>
          <p:cNvPicPr>
            <a:picLocks noChangeAspect="1"/>
          </p:cNvPicPr>
          <p:nvPr/>
        </p:nvPicPr>
        <p:blipFill>
          <a:blip r:embed="rId2"/>
          <a:stretch>
            <a:fillRect/>
          </a:stretch>
        </p:blipFill>
        <p:spPr>
          <a:xfrm>
            <a:off x="360218" y="1075644"/>
            <a:ext cx="5379716" cy="4618574"/>
          </a:xfrm>
          <a:prstGeom prst="rect">
            <a:avLst/>
          </a:prstGeom>
        </p:spPr>
      </p:pic>
      <p:pic>
        <p:nvPicPr>
          <p:cNvPr id="9" name="Resim 8">
            <a:extLst>
              <a:ext uri="{FF2B5EF4-FFF2-40B4-BE49-F238E27FC236}">
                <a16:creationId xmlns:a16="http://schemas.microsoft.com/office/drawing/2014/main" id="{284A5ACF-936F-835C-2562-A4BE4BD13145}"/>
              </a:ext>
            </a:extLst>
          </p:cNvPr>
          <p:cNvPicPr>
            <a:picLocks noChangeAspect="1"/>
          </p:cNvPicPr>
          <p:nvPr/>
        </p:nvPicPr>
        <p:blipFill>
          <a:blip r:embed="rId3"/>
          <a:stretch>
            <a:fillRect/>
          </a:stretch>
        </p:blipFill>
        <p:spPr>
          <a:xfrm>
            <a:off x="6296892" y="1095652"/>
            <a:ext cx="5270102" cy="4598566"/>
          </a:xfrm>
          <a:prstGeom prst="rect">
            <a:avLst/>
          </a:prstGeom>
        </p:spPr>
      </p:pic>
    </p:spTree>
    <p:extLst>
      <p:ext uri="{BB962C8B-B14F-4D97-AF65-F5344CB8AC3E}">
        <p14:creationId xmlns:p14="http://schemas.microsoft.com/office/powerpoint/2010/main" val="1755060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6A308-2AC0-44BF-BA69-67789CCDC5FE}"/>
              </a:ext>
            </a:extLst>
          </p:cNvPr>
          <p:cNvSpPr>
            <a:spLocks noGrp="1"/>
          </p:cNvSpPr>
          <p:nvPr>
            <p:ph type="title"/>
          </p:nvPr>
        </p:nvSpPr>
        <p:spPr>
          <a:xfrm>
            <a:off x="0" y="87409"/>
            <a:ext cx="12552218" cy="1325563"/>
          </a:xfrm>
        </p:spPr>
        <p:txBody>
          <a:bodyPr/>
          <a:lstStyle/>
          <a:p>
            <a:r>
              <a:rPr lang="tr-TR" dirty="0">
                <a:solidFill>
                  <a:schemeClr val="accent2"/>
                </a:solidFill>
                <a:latin typeface="Arial Black" panose="020B0A04020102020204" pitchFamily="34" charset="0"/>
              </a:rPr>
              <a:t>    </a:t>
            </a:r>
            <a:r>
              <a:rPr lang="en-GB" dirty="0">
                <a:solidFill>
                  <a:schemeClr val="accent2"/>
                </a:solidFill>
                <a:latin typeface="Arial Black" panose="020B0A04020102020204" pitchFamily="34" charset="0"/>
              </a:rPr>
              <a:t>Customer </a:t>
            </a:r>
            <a:r>
              <a:rPr lang="tr-TR" dirty="0" err="1">
                <a:solidFill>
                  <a:schemeClr val="accent2"/>
                </a:solidFill>
                <a:latin typeface="Arial Black" panose="020B0A04020102020204" pitchFamily="34" charset="0"/>
              </a:rPr>
              <a:t>Distribituons</a:t>
            </a:r>
            <a:r>
              <a:rPr lang="tr-TR" dirty="0">
                <a:solidFill>
                  <a:schemeClr val="accent2"/>
                </a:solidFill>
                <a:latin typeface="Arial Black" panose="020B0A04020102020204" pitchFamily="34" charset="0"/>
              </a:rPr>
              <a:t> </a:t>
            </a:r>
            <a:r>
              <a:rPr lang="tr-TR" dirty="0" err="1">
                <a:solidFill>
                  <a:schemeClr val="accent2"/>
                </a:solidFill>
                <a:latin typeface="Arial Black" panose="020B0A04020102020204" pitchFamily="34" charset="0"/>
              </a:rPr>
              <a:t>Based</a:t>
            </a:r>
            <a:r>
              <a:rPr lang="tr-TR" dirty="0">
                <a:solidFill>
                  <a:schemeClr val="accent2"/>
                </a:solidFill>
                <a:latin typeface="Arial Black" panose="020B0A04020102020204" pitchFamily="34" charset="0"/>
              </a:rPr>
              <a:t> on            		</a:t>
            </a:r>
            <a:r>
              <a:rPr lang="tr-TR" dirty="0" err="1">
                <a:solidFill>
                  <a:schemeClr val="accent2"/>
                </a:solidFill>
                <a:latin typeface="Arial Black" panose="020B0A04020102020204" pitchFamily="34" charset="0"/>
              </a:rPr>
              <a:t>Gender</a:t>
            </a:r>
            <a:r>
              <a:rPr lang="tr-TR" dirty="0">
                <a:solidFill>
                  <a:schemeClr val="accent2"/>
                </a:solidFill>
                <a:latin typeface="Arial Black" panose="020B0A04020102020204" pitchFamily="34" charset="0"/>
              </a:rPr>
              <a:t> </a:t>
            </a:r>
            <a:r>
              <a:rPr lang="tr-TR" dirty="0" err="1">
                <a:solidFill>
                  <a:schemeClr val="accent2"/>
                </a:solidFill>
                <a:latin typeface="Arial Black" panose="020B0A04020102020204" pitchFamily="34" charset="0"/>
              </a:rPr>
              <a:t>for</a:t>
            </a:r>
            <a:r>
              <a:rPr lang="tr-TR" dirty="0">
                <a:solidFill>
                  <a:schemeClr val="accent2"/>
                </a:solidFill>
                <a:latin typeface="Arial Black" panose="020B0A04020102020204" pitchFamily="34" charset="0"/>
              </a:rPr>
              <a:t> </a:t>
            </a:r>
            <a:r>
              <a:rPr lang="tr-TR" dirty="0" err="1">
                <a:solidFill>
                  <a:schemeClr val="accent2"/>
                </a:solidFill>
                <a:latin typeface="Arial Black" panose="020B0A04020102020204" pitchFamily="34" charset="0"/>
              </a:rPr>
              <a:t>Both</a:t>
            </a:r>
            <a:r>
              <a:rPr lang="tr-TR" dirty="0">
                <a:solidFill>
                  <a:schemeClr val="accent2"/>
                </a:solidFill>
                <a:latin typeface="Arial Black" panose="020B0A04020102020204" pitchFamily="34" charset="0"/>
              </a:rPr>
              <a:t> </a:t>
            </a:r>
            <a:r>
              <a:rPr lang="tr-TR" dirty="0" err="1">
                <a:solidFill>
                  <a:schemeClr val="accent2"/>
                </a:solidFill>
                <a:latin typeface="Arial Black" panose="020B0A04020102020204" pitchFamily="34" charset="0"/>
              </a:rPr>
              <a:t>Companies</a:t>
            </a:r>
            <a:endParaRPr lang="en-GB" dirty="0">
              <a:solidFill>
                <a:schemeClr val="accent2"/>
              </a:solidFill>
              <a:latin typeface="Arial Black" panose="020B0A04020102020204" pitchFamily="34" charset="0"/>
            </a:endParaRPr>
          </a:p>
        </p:txBody>
      </p:sp>
      <p:sp>
        <p:nvSpPr>
          <p:cNvPr id="5" name="TextBox 4">
            <a:extLst>
              <a:ext uri="{FF2B5EF4-FFF2-40B4-BE49-F238E27FC236}">
                <a16:creationId xmlns:a16="http://schemas.microsoft.com/office/drawing/2014/main" id="{3C754540-2B47-4BE1-BE08-6ABEA207B286}"/>
              </a:ext>
            </a:extLst>
          </p:cNvPr>
          <p:cNvSpPr txBox="1"/>
          <p:nvPr/>
        </p:nvSpPr>
        <p:spPr>
          <a:xfrm>
            <a:off x="6760592" y="1874728"/>
            <a:ext cx="5431408" cy="3970318"/>
          </a:xfrm>
          <a:prstGeom prst="rect">
            <a:avLst/>
          </a:prstGeom>
          <a:noFill/>
        </p:spPr>
        <p:txBody>
          <a:bodyPr wrap="square">
            <a:spAutoFit/>
          </a:bodyPr>
          <a:lstStyle/>
          <a:p>
            <a:pPr marL="457200" indent="-457200">
              <a:buFont typeface="Wingdings" panose="05000000000000000000" pitchFamily="2" charset="2"/>
              <a:buChar char="q"/>
            </a:pPr>
            <a:r>
              <a:rPr lang="tr-TR" sz="2800" dirty="0" err="1">
                <a:solidFill>
                  <a:schemeClr val="accent2"/>
                </a:solidFill>
                <a:latin typeface="Arial Black" panose="020B0A04020102020204" pitchFamily="34" charset="0"/>
              </a:rPr>
              <a:t>Number</a:t>
            </a:r>
            <a:r>
              <a:rPr lang="tr-TR" sz="2800" dirty="0">
                <a:solidFill>
                  <a:schemeClr val="accent2"/>
                </a:solidFill>
                <a:latin typeface="Arial Black" panose="020B0A04020102020204" pitchFamily="34" charset="0"/>
              </a:rPr>
              <a:t> of </a:t>
            </a:r>
            <a:r>
              <a:rPr lang="en-GB" sz="2800" dirty="0">
                <a:solidFill>
                  <a:schemeClr val="accent2"/>
                </a:solidFill>
                <a:latin typeface="Arial Black" panose="020B0A04020102020204" pitchFamily="34" charset="0"/>
              </a:rPr>
              <a:t>Female Customers in Yellow Cab(25.5%) is higher </a:t>
            </a:r>
            <a:r>
              <a:rPr lang="tr-TR" sz="2800" dirty="0" err="1">
                <a:solidFill>
                  <a:schemeClr val="accent2"/>
                </a:solidFill>
                <a:latin typeface="Arial Black" panose="020B0A04020102020204" pitchFamily="34" charset="0"/>
              </a:rPr>
              <a:t>than</a:t>
            </a:r>
            <a:r>
              <a:rPr lang="tr-TR" sz="2800" dirty="0">
                <a:solidFill>
                  <a:schemeClr val="accent2"/>
                </a:solidFill>
                <a:latin typeface="Arial Black" panose="020B0A04020102020204" pitchFamily="34" charset="0"/>
              </a:rPr>
              <a:t> </a:t>
            </a:r>
            <a:r>
              <a:rPr lang="en-GB" sz="2800" dirty="0">
                <a:solidFill>
                  <a:schemeClr val="accent2"/>
                </a:solidFill>
                <a:latin typeface="Arial Black" panose="020B0A04020102020204" pitchFamily="34" charset="0"/>
              </a:rPr>
              <a:t>Pink Cab (20.5%)</a:t>
            </a:r>
            <a:r>
              <a:rPr lang="tr-TR" sz="2800" dirty="0">
                <a:solidFill>
                  <a:schemeClr val="accent2"/>
                </a:solidFill>
                <a:latin typeface="Arial Black" panose="020B0A04020102020204" pitchFamily="34" charset="0"/>
              </a:rPr>
              <a:t>.</a:t>
            </a:r>
          </a:p>
          <a:p>
            <a:pPr marL="457200" indent="-457200">
              <a:buFont typeface="Wingdings" panose="05000000000000000000" pitchFamily="2" charset="2"/>
              <a:buChar char="q"/>
            </a:pPr>
            <a:endParaRPr lang="tr-TR" sz="2800" dirty="0">
              <a:solidFill>
                <a:schemeClr val="accent2"/>
              </a:solidFill>
              <a:latin typeface="Arial Black" panose="020B0A04020102020204" pitchFamily="34" charset="0"/>
            </a:endParaRPr>
          </a:p>
          <a:p>
            <a:pPr marL="457200" indent="-457200">
              <a:buFont typeface="Wingdings" panose="05000000000000000000" pitchFamily="2" charset="2"/>
              <a:buChar char="q"/>
            </a:pPr>
            <a:endParaRPr lang="tr-TR" sz="2800" dirty="0">
              <a:solidFill>
                <a:schemeClr val="accent2"/>
              </a:solidFill>
              <a:latin typeface="Arial Black" panose="020B0A04020102020204" pitchFamily="34" charset="0"/>
            </a:endParaRPr>
          </a:p>
          <a:p>
            <a:pPr marL="457200" indent="-457200">
              <a:buFont typeface="Wingdings" panose="05000000000000000000" pitchFamily="2" charset="2"/>
              <a:buChar char="q"/>
            </a:pPr>
            <a:r>
              <a:rPr lang="tr-TR" sz="2800" dirty="0" err="1">
                <a:solidFill>
                  <a:schemeClr val="accent2"/>
                </a:solidFill>
                <a:latin typeface="Arial Black" panose="020B0A04020102020204" pitchFamily="34" charset="0"/>
              </a:rPr>
              <a:t>We</a:t>
            </a:r>
            <a:r>
              <a:rPr lang="tr-TR" sz="2800" dirty="0">
                <a:solidFill>
                  <a:schemeClr val="accent2"/>
                </a:solidFill>
                <a:latin typeface="Arial Black" panose="020B0A04020102020204" pitchFamily="34" charset="0"/>
              </a:rPr>
              <a:t> </a:t>
            </a:r>
            <a:r>
              <a:rPr lang="tr-TR" sz="2800" dirty="0" err="1">
                <a:solidFill>
                  <a:schemeClr val="accent2"/>
                </a:solidFill>
                <a:latin typeface="Arial Black" panose="020B0A04020102020204" pitchFamily="34" charset="0"/>
              </a:rPr>
              <a:t>shall</a:t>
            </a:r>
            <a:r>
              <a:rPr lang="tr-TR" sz="2800" dirty="0">
                <a:solidFill>
                  <a:schemeClr val="accent2"/>
                </a:solidFill>
                <a:latin typeface="Arial Black" panose="020B0A04020102020204" pitchFamily="34" charset="0"/>
              </a:rPr>
              <a:t> </a:t>
            </a:r>
            <a:r>
              <a:rPr lang="tr-TR" sz="2800" dirty="0" err="1">
                <a:solidFill>
                  <a:schemeClr val="accent2"/>
                </a:solidFill>
                <a:latin typeface="Arial Black" panose="020B0A04020102020204" pitchFamily="34" charset="0"/>
              </a:rPr>
              <a:t>recall</a:t>
            </a:r>
            <a:r>
              <a:rPr lang="tr-TR" sz="2800" dirty="0">
                <a:solidFill>
                  <a:schemeClr val="accent2"/>
                </a:solidFill>
                <a:latin typeface="Arial Black" panose="020B0A04020102020204" pitchFamily="34" charset="0"/>
              </a:rPr>
              <a:t> </a:t>
            </a:r>
            <a:r>
              <a:rPr lang="tr-TR" sz="2800" dirty="0" err="1">
                <a:solidFill>
                  <a:schemeClr val="accent2"/>
                </a:solidFill>
                <a:latin typeface="Arial Black" panose="020B0A04020102020204" pitchFamily="34" charset="0"/>
              </a:rPr>
              <a:t>that</a:t>
            </a:r>
            <a:r>
              <a:rPr lang="tr-TR" sz="2800" dirty="0">
                <a:solidFill>
                  <a:schemeClr val="accent2"/>
                </a:solidFill>
                <a:latin typeface="Arial Black" panose="020B0A04020102020204" pitchFamily="34" charset="0"/>
              </a:rPr>
              <a:t> </a:t>
            </a:r>
            <a:r>
              <a:rPr lang="tr-TR" sz="2800" dirty="0" err="1">
                <a:solidFill>
                  <a:schemeClr val="accent2"/>
                </a:solidFill>
                <a:latin typeface="Arial Black" panose="020B0A04020102020204" pitchFamily="34" charset="0"/>
              </a:rPr>
              <a:t>yellow</a:t>
            </a:r>
            <a:r>
              <a:rPr lang="tr-TR" sz="2800" dirty="0">
                <a:solidFill>
                  <a:schemeClr val="accent2"/>
                </a:solidFill>
                <a:latin typeface="Arial Black" panose="020B0A04020102020204" pitchFamily="34" charset="0"/>
              </a:rPr>
              <a:t> </a:t>
            </a:r>
            <a:r>
              <a:rPr lang="tr-TR" sz="2800" dirty="0" err="1">
                <a:solidFill>
                  <a:schemeClr val="accent2"/>
                </a:solidFill>
                <a:latin typeface="Arial Black" panose="020B0A04020102020204" pitchFamily="34" charset="0"/>
              </a:rPr>
              <a:t>cab</a:t>
            </a:r>
            <a:r>
              <a:rPr lang="tr-TR" sz="2800" dirty="0">
                <a:solidFill>
                  <a:schemeClr val="accent2"/>
                </a:solidFill>
                <a:latin typeface="Arial Black" panose="020B0A04020102020204" pitchFamily="34" charset="0"/>
              </a:rPr>
              <a:t> </a:t>
            </a:r>
            <a:r>
              <a:rPr lang="tr-TR" sz="2800" dirty="0" err="1">
                <a:solidFill>
                  <a:schemeClr val="accent2"/>
                </a:solidFill>
                <a:latin typeface="Arial Black" panose="020B0A04020102020204" pitchFamily="34" charset="0"/>
              </a:rPr>
              <a:t>charges</a:t>
            </a:r>
            <a:r>
              <a:rPr lang="tr-TR" sz="2800" dirty="0">
                <a:solidFill>
                  <a:schemeClr val="accent2"/>
                </a:solidFill>
                <a:latin typeface="Arial Black" panose="020B0A04020102020204" pitchFamily="34" charset="0"/>
              </a:rPr>
              <a:t> </a:t>
            </a:r>
            <a:r>
              <a:rPr lang="tr-TR" sz="2800" dirty="0" err="1">
                <a:solidFill>
                  <a:schemeClr val="accent2"/>
                </a:solidFill>
                <a:latin typeface="Arial Black" panose="020B0A04020102020204" pitchFamily="34" charset="0"/>
              </a:rPr>
              <a:t>less</a:t>
            </a:r>
            <a:r>
              <a:rPr lang="tr-TR" sz="2800" dirty="0">
                <a:solidFill>
                  <a:schemeClr val="accent2"/>
                </a:solidFill>
                <a:latin typeface="Arial Black" panose="020B0A04020102020204" pitchFamily="34" charset="0"/>
              </a:rPr>
              <a:t> </a:t>
            </a:r>
            <a:r>
              <a:rPr lang="tr-TR" sz="2800" dirty="0" err="1">
                <a:solidFill>
                  <a:schemeClr val="accent2"/>
                </a:solidFill>
                <a:latin typeface="Arial Black" panose="020B0A04020102020204" pitchFamily="34" charset="0"/>
              </a:rPr>
              <a:t>price</a:t>
            </a:r>
            <a:r>
              <a:rPr lang="tr-TR" sz="2800" dirty="0">
                <a:solidFill>
                  <a:schemeClr val="accent2"/>
                </a:solidFill>
                <a:latin typeface="Arial Black" panose="020B0A04020102020204" pitchFamily="34" charset="0"/>
              </a:rPr>
              <a:t> </a:t>
            </a:r>
            <a:r>
              <a:rPr lang="tr-TR" sz="2800" dirty="0" err="1">
                <a:solidFill>
                  <a:schemeClr val="accent2"/>
                </a:solidFill>
                <a:latin typeface="Arial Black" panose="020B0A04020102020204" pitchFamily="34" charset="0"/>
              </a:rPr>
              <a:t>from</a:t>
            </a:r>
            <a:r>
              <a:rPr lang="tr-TR" sz="2800" dirty="0">
                <a:solidFill>
                  <a:schemeClr val="accent2"/>
                </a:solidFill>
                <a:latin typeface="Arial Black" panose="020B0A04020102020204" pitchFamily="34" charset="0"/>
              </a:rPr>
              <a:t> </a:t>
            </a:r>
            <a:r>
              <a:rPr lang="tr-TR" sz="2800" dirty="0" err="1">
                <a:solidFill>
                  <a:schemeClr val="accent2"/>
                </a:solidFill>
                <a:latin typeface="Arial Black" panose="020B0A04020102020204" pitchFamily="34" charset="0"/>
              </a:rPr>
              <a:t>females</a:t>
            </a:r>
            <a:r>
              <a:rPr lang="tr-TR" sz="2800" dirty="0">
                <a:solidFill>
                  <a:schemeClr val="accent2"/>
                </a:solidFill>
                <a:latin typeface="Arial Black" panose="020B0A04020102020204" pitchFamily="34" charset="0"/>
              </a:rPr>
              <a:t>.</a:t>
            </a:r>
            <a:endParaRPr lang="en-GB" sz="2800" dirty="0">
              <a:solidFill>
                <a:schemeClr val="accent2"/>
              </a:solidFill>
              <a:latin typeface="Arial Black" panose="020B0A04020102020204" pitchFamily="34" charset="0"/>
            </a:endParaRPr>
          </a:p>
        </p:txBody>
      </p:sp>
      <p:pic>
        <p:nvPicPr>
          <p:cNvPr id="6" name="Resim 5">
            <a:extLst>
              <a:ext uri="{FF2B5EF4-FFF2-40B4-BE49-F238E27FC236}">
                <a16:creationId xmlns:a16="http://schemas.microsoft.com/office/drawing/2014/main" id="{DD45038C-350C-187B-07CB-1281F13212AE}"/>
              </a:ext>
            </a:extLst>
          </p:cNvPr>
          <p:cNvPicPr>
            <a:picLocks noChangeAspect="1"/>
          </p:cNvPicPr>
          <p:nvPr/>
        </p:nvPicPr>
        <p:blipFill>
          <a:blip r:embed="rId2"/>
          <a:stretch>
            <a:fillRect/>
          </a:stretch>
        </p:blipFill>
        <p:spPr>
          <a:xfrm>
            <a:off x="276665" y="1412972"/>
            <a:ext cx="6207262" cy="5214100"/>
          </a:xfrm>
          <a:prstGeom prst="rect">
            <a:avLst/>
          </a:prstGeom>
        </p:spPr>
      </p:pic>
    </p:spTree>
    <p:extLst>
      <p:ext uri="{BB962C8B-B14F-4D97-AF65-F5344CB8AC3E}">
        <p14:creationId xmlns:p14="http://schemas.microsoft.com/office/powerpoint/2010/main" val="590854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61C62-2203-4F7E-92F9-8C2B366126FE}"/>
              </a:ext>
            </a:extLst>
          </p:cNvPr>
          <p:cNvSpPr>
            <a:spLocks noGrp="1"/>
          </p:cNvSpPr>
          <p:nvPr>
            <p:ph type="title"/>
          </p:nvPr>
        </p:nvSpPr>
        <p:spPr>
          <a:xfrm>
            <a:off x="93757" y="-3383"/>
            <a:ext cx="12188537" cy="685105"/>
          </a:xfrm>
        </p:spPr>
        <p:txBody>
          <a:bodyPr>
            <a:normAutofit/>
          </a:bodyPr>
          <a:lstStyle/>
          <a:p>
            <a:r>
              <a:rPr lang="tr-TR" sz="4000" dirty="0">
                <a:solidFill>
                  <a:schemeClr val="accent2"/>
                </a:solidFill>
                <a:latin typeface="Arial Black" panose="020B0A04020102020204" pitchFamily="34" charset="0"/>
              </a:rPr>
              <a:t>Profit </a:t>
            </a:r>
            <a:r>
              <a:rPr lang="tr-TR" sz="4000" dirty="0" err="1">
                <a:solidFill>
                  <a:schemeClr val="accent2"/>
                </a:solidFill>
                <a:latin typeface="Arial Black" panose="020B0A04020102020204" pitchFamily="34" charset="0"/>
              </a:rPr>
              <a:t>Margin</a:t>
            </a:r>
            <a:r>
              <a:rPr lang="tr-TR" sz="4000" dirty="0">
                <a:solidFill>
                  <a:schemeClr val="accent2"/>
                </a:solidFill>
                <a:latin typeface="Arial Black" panose="020B0A04020102020204" pitchFamily="34" charset="0"/>
              </a:rPr>
              <a:t> </a:t>
            </a:r>
            <a:r>
              <a:rPr lang="tr-TR" sz="4000" dirty="0" err="1">
                <a:solidFill>
                  <a:schemeClr val="accent2"/>
                </a:solidFill>
                <a:latin typeface="Arial Black" panose="020B0A04020102020204" pitchFamily="34" charset="0"/>
              </a:rPr>
              <a:t>per</a:t>
            </a:r>
            <a:r>
              <a:rPr lang="tr-TR" sz="4000" dirty="0">
                <a:solidFill>
                  <a:schemeClr val="accent2"/>
                </a:solidFill>
                <a:latin typeface="Arial Black" panose="020B0A04020102020204" pitchFamily="34" charset="0"/>
              </a:rPr>
              <a:t> </a:t>
            </a:r>
            <a:r>
              <a:rPr lang="tr-TR" sz="4000" dirty="0" err="1">
                <a:solidFill>
                  <a:schemeClr val="accent2"/>
                </a:solidFill>
                <a:latin typeface="Arial Black" panose="020B0A04020102020204" pitchFamily="34" charset="0"/>
              </a:rPr>
              <a:t>year</a:t>
            </a:r>
            <a:r>
              <a:rPr lang="tr-TR" sz="4000" dirty="0">
                <a:solidFill>
                  <a:schemeClr val="accent2"/>
                </a:solidFill>
                <a:latin typeface="Arial Black" panose="020B0A04020102020204" pitchFamily="34" charset="0"/>
              </a:rPr>
              <a:t> </a:t>
            </a:r>
            <a:r>
              <a:rPr lang="tr-TR" sz="4000" dirty="0" err="1">
                <a:solidFill>
                  <a:schemeClr val="accent2"/>
                </a:solidFill>
                <a:latin typeface="Arial Black" panose="020B0A04020102020204" pitchFamily="34" charset="0"/>
              </a:rPr>
              <a:t>for</a:t>
            </a:r>
            <a:r>
              <a:rPr lang="tr-TR" sz="4000" dirty="0">
                <a:solidFill>
                  <a:schemeClr val="accent2"/>
                </a:solidFill>
                <a:latin typeface="Arial Black" panose="020B0A04020102020204" pitchFamily="34" charset="0"/>
              </a:rPr>
              <a:t> </a:t>
            </a:r>
            <a:r>
              <a:rPr lang="tr-TR" sz="4000" dirty="0" err="1">
                <a:solidFill>
                  <a:schemeClr val="accent2"/>
                </a:solidFill>
                <a:latin typeface="Arial Black" panose="020B0A04020102020204" pitchFamily="34" charset="0"/>
              </a:rPr>
              <a:t>Both</a:t>
            </a:r>
            <a:r>
              <a:rPr lang="tr-TR" sz="4000" dirty="0">
                <a:solidFill>
                  <a:schemeClr val="accent2"/>
                </a:solidFill>
                <a:latin typeface="Arial Black" panose="020B0A04020102020204" pitchFamily="34" charset="0"/>
              </a:rPr>
              <a:t> </a:t>
            </a:r>
            <a:r>
              <a:rPr lang="tr-TR" sz="4000" dirty="0" err="1">
                <a:solidFill>
                  <a:schemeClr val="accent2"/>
                </a:solidFill>
                <a:latin typeface="Arial Black" panose="020B0A04020102020204" pitchFamily="34" charset="0"/>
              </a:rPr>
              <a:t>Companies</a:t>
            </a:r>
            <a:endParaRPr lang="en-GB" sz="4000" dirty="0">
              <a:solidFill>
                <a:schemeClr val="accent2"/>
              </a:solidFill>
              <a:latin typeface="Arial Black" panose="020B0A04020102020204" pitchFamily="34" charset="0"/>
            </a:endParaRPr>
          </a:p>
        </p:txBody>
      </p:sp>
      <p:sp>
        <p:nvSpPr>
          <p:cNvPr id="6" name="TextBox 5">
            <a:extLst>
              <a:ext uri="{FF2B5EF4-FFF2-40B4-BE49-F238E27FC236}">
                <a16:creationId xmlns:a16="http://schemas.microsoft.com/office/drawing/2014/main" id="{CCB95D8F-28FF-4512-9DF3-F5C28692B05E}"/>
              </a:ext>
            </a:extLst>
          </p:cNvPr>
          <p:cNvSpPr txBox="1"/>
          <p:nvPr/>
        </p:nvSpPr>
        <p:spPr>
          <a:xfrm>
            <a:off x="7967094" y="2161586"/>
            <a:ext cx="4004097" cy="3046988"/>
          </a:xfrm>
          <a:prstGeom prst="rect">
            <a:avLst/>
          </a:prstGeom>
          <a:noFill/>
        </p:spPr>
        <p:txBody>
          <a:bodyPr wrap="square">
            <a:spAutoFit/>
          </a:bodyPr>
          <a:lstStyle/>
          <a:p>
            <a:pPr marL="342900" indent="-342900">
              <a:buFont typeface="Wingdings" panose="05000000000000000000" pitchFamily="2" charset="2"/>
              <a:buChar char="q"/>
            </a:pPr>
            <a:r>
              <a:rPr lang="en-GB" sz="2400" dirty="0">
                <a:solidFill>
                  <a:schemeClr val="accent2"/>
                </a:solidFill>
                <a:latin typeface="Arial Black" panose="020B0A04020102020204" pitchFamily="34" charset="0"/>
              </a:rPr>
              <a:t>Yellow cab has  higher Profit Margin </a:t>
            </a:r>
            <a:r>
              <a:rPr lang="tr-TR" sz="2400" dirty="0" err="1">
                <a:solidFill>
                  <a:schemeClr val="accent2"/>
                </a:solidFill>
                <a:latin typeface="Arial Black" panose="020B0A04020102020204" pitchFamily="34" charset="0"/>
              </a:rPr>
              <a:t>than</a:t>
            </a:r>
            <a:r>
              <a:rPr lang="en-GB" sz="2400" dirty="0">
                <a:solidFill>
                  <a:schemeClr val="accent2"/>
                </a:solidFill>
                <a:latin typeface="Arial Black" panose="020B0A04020102020204" pitchFamily="34" charset="0"/>
              </a:rPr>
              <a:t> </a:t>
            </a:r>
            <a:r>
              <a:rPr lang="tr-TR" sz="2400" dirty="0" err="1">
                <a:solidFill>
                  <a:schemeClr val="accent2"/>
                </a:solidFill>
                <a:latin typeface="Arial Black" panose="020B0A04020102020204" pitchFamily="34" charset="0"/>
              </a:rPr>
              <a:t>that</a:t>
            </a:r>
            <a:r>
              <a:rPr lang="tr-TR" sz="2400" dirty="0">
                <a:solidFill>
                  <a:schemeClr val="accent2"/>
                </a:solidFill>
                <a:latin typeface="Arial Black" panose="020B0A04020102020204" pitchFamily="34" charset="0"/>
              </a:rPr>
              <a:t> of </a:t>
            </a:r>
            <a:r>
              <a:rPr lang="en-GB" sz="2400" dirty="0">
                <a:solidFill>
                  <a:schemeClr val="accent2"/>
                </a:solidFill>
                <a:latin typeface="Arial Black" panose="020B0A04020102020204" pitchFamily="34" charset="0"/>
              </a:rPr>
              <a:t>t</a:t>
            </a:r>
            <a:r>
              <a:rPr lang="tr-TR" sz="2400" dirty="0">
                <a:solidFill>
                  <a:schemeClr val="accent2"/>
                </a:solidFill>
                <a:latin typeface="Arial Black" panose="020B0A04020102020204" pitchFamily="34" charset="0"/>
              </a:rPr>
              <a:t>he</a:t>
            </a:r>
            <a:r>
              <a:rPr lang="en-GB" sz="2400" dirty="0">
                <a:solidFill>
                  <a:schemeClr val="accent2"/>
                </a:solidFill>
                <a:latin typeface="Arial Black" panose="020B0A04020102020204" pitchFamily="34" charset="0"/>
              </a:rPr>
              <a:t> Pink cab.</a:t>
            </a:r>
            <a:endParaRPr lang="tr-TR" sz="2400" dirty="0">
              <a:solidFill>
                <a:schemeClr val="accent2"/>
              </a:solidFill>
              <a:latin typeface="Arial Black" panose="020B0A04020102020204" pitchFamily="34" charset="0"/>
            </a:endParaRPr>
          </a:p>
          <a:p>
            <a:pPr marL="342900" indent="-342900">
              <a:buFont typeface="Wingdings" panose="05000000000000000000" pitchFamily="2" charset="2"/>
              <a:buChar char="q"/>
            </a:pPr>
            <a:endParaRPr lang="tr-TR" sz="2400" dirty="0">
              <a:solidFill>
                <a:schemeClr val="accent2"/>
              </a:solidFill>
              <a:latin typeface="Arial Black" panose="020B0A04020102020204" pitchFamily="34" charset="0"/>
            </a:endParaRPr>
          </a:p>
          <a:p>
            <a:pPr marL="342900" indent="-342900">
              <a:buFont typeface="Wingdings" panose="05000000000000000000" pitchFamily="2" charset="2"/>
              <a:buChar char="q"/>
            </a:pPr>
            <a:r>
              <a:rPr lang="tr-TR" sz="2400" dirty="0">
                <a:solidFill>
                  <a:schemeClr val="accent2"/>
                </a:solidFill>
                <a:latin typeface="Arial Black" panose="020B0A04020102020204" pitchFamily="34" charset="0"/>
              </a:rPr>
              <a:t>Profit </a:t>
            </a:r>
            <a:r>
              <a:rPr lang="tr-TR" sz="2400" dirty="0" err="1">
                <a:solidFill>
                  <a:schemeClr val="accent2"/>
                </a:solidFill>
                <a:latin typeface="Arial Black" panose="020B0A04020102020204" pitchFamily="34" charset="0"/>
              </a:rPr>
              <a:t>Margin</a:t>
            </a:r>
            <a:r>
              <a:rPr lang="tr-TR" sz="2400" dirty="0">
                <a:solidFill>
                  <a:schemeClr val="accent2"/>
                </a:solidFill>
                <a:latin typeface="Arial Black" panose="020B0A04020102020204" pitchFamily="34" charset="0"/>
              </a:rPr>
              <a:t> = </a:t>
            </a:r>
            <a:r>
              <a:rPr lang="tr-TR" sz="2400" dirty="0" err="1">
                <a:solidFill>
                  <a:schemeClr val="accent2"/>
                </a:solidFill>
                <a:latin typeface="Arial Black" panose="020B0A04020102020204" pitchFamily="34" charset="0"/>
              </a:rPr>
              <a:t>Price</a:t>
            </a:r>
            <a:r>
              <a:rPr lang="tr-TR" sz="2400" dirty="0">
                <a:solidFill>
                  <a:schemeClr val="accent2"/>
                </a:solidFill>
                <a:latin typeface="Arial Black" panose="020B0A04020102020204" pitchFamily="34" charset="0"/>
              </a:rPr>
              <a:t> </a:t>
            </a:r>
            <a:r>
              <a:rPr lang="tr-TR" sz="2400" dirty="0" err="1">
                <a:solidFill>
                  <a:schemeClr val="accent2"/>
                </a:solidFill>
                <a:latin typeface="Arial Black" panose="020B0A04020102020204" pitchFamily="34" charset="0"/>
              </a:rPr>
              <a:t>Charged</a:t>
            </a:r>
            <a:r>
              <a:rPr lang="tr-TR" sz="2400" dirty="0">
                <a:solidFill>
                  <a:schemeClr val="accent2"/>
                </a:solidFill>
                <a:latin typeface="Arial Black" panose="020B0A04020102020204" pitchFamily="34" charset="0"/>
              </a:rPr>
              <a:t> – </a:t>
            </a:r>
            <a:r>
              <a:rPr lang="tr-TR" sz="2400" dirty="0" err="1">
                <a:solidFill>
                  <a:schemeClr val="accent2"/>
                </a:solidFill>
                <a:latin typeface="Arial Black" panose="020B0A04020102020204" pitchFamily="34" charset="0"/>
              </a:rPr>
              <a:t>Cost</a:t>
            </a:r>
            <a:r>
              <a:rPr lang="tr-TR" sz="2400" dirty="0">
                <a:solidFill>
                  <a:schemeClr val="accent2"/>
                </a:solidFill>
                <a:latin typeface="Arial Black" panose="020B0A04020102020204" pitchFamily="34" charset="0"/>
              </a:rPr>
              <a:t> of </a:t>
            </a:r>
            <a:r>
              <a:rPr lang="tr-TR" sz="2400" dirty="0" err="1">
                <a:solidFill>
                  <a:schemeClr val="accent2"/>
                </a:solidFill>
                <a:latin typeface="Arial Black" panose="020B0A04020102020204" pitchFamily="34" charset="0"/>
              </a:rPr>
              <a:t>the</a:t>
            </a:r>
            <a:r>
              <a:rPr lang="tr-TR" sz="2400" dirty="0">
                <a:solidFill>
                  <a:schemeClr val="accent2"/>
                </a:solidFill>
                <a:latin typeface="Arial Black" panose="020B0A04020102020204" pitchFamily="34" charset="0"/>
              </a:rPr>
              <a:t> Trip</a:t>
            </a:r>
            <a:endParaRPr lang="en-GB" sz="2400" dirty="0">
              <a:solidFill>
                <a:schemeClr val="accent2"/>
              </a:solidFill>
              <a:latin typeface="Arial Black" panose="020B0A04020102020204" pitchFamily="34" charset="0"/>
            </a:endParaRPr>
          </a:p>
        </p:txBody>
      </p:sp>
      <p:pic>
        <p:nvPicPr>
          <p:cNvPr id="7" name="Resim 6">
            <a:extLst>
              <a:ext uri="{FF2B5EF4-FFF2-40B4-BE49-F238E27FC236}">
                <a16:creationId xmlns:a16="http://schemas.microsoft.com/office/drawing/2014/main" id="{F983785E-C810-4320-94FE-B7AEFEDD1D1A}"/>
              </a:ext>
            </a:extLst>
          </p:cNvPr>
          <p:cNvPicPr>
            <a:picLocks noChangeAspect="1"/>
          </p:cNvPicPr>
          <p:nvPr/>
        </p:nvPicPr>
        <p:blipFill>
          <a:blip r:embed="rId2"/>
          <a:stretch>
            <a:fillRect/>
          </a:stretch>
        </p:blipFill>
        <p:spPr>
          <a:xfrm>
            <a:off x="93757" y="727363"/>
            <a:ext cx="7758823" cy="3046988"/>
          </a:xfrm>
          <a:prstGeom prst="rect">
            <a:avLst/>
          </a:prstGeom>
        </p:spPr>
      </p:pic>
      <p:pic>
        <p:nvPicPr>
          <p:cNvPr id="11" name="Resim 10">
            <a:extLst>
              <a:ext uri="{FF2B5EF4-FFF2-40B4-BE49-F238E27FC236}">
                <a16:creationId xmlns:a16="http://schemas.microsoft.com/office/drawing/2014/main" id="{D33DC5A1-FB85-1DC9-ED30-989BF5C77867}"/>
              </a:ext>
            </a:extLst>
          </p:cNvPr>
          <p:cNvPicPr>
            <a:picLocks noChangeAspect="1"/>
          </p:cNvPicPr>
          <p:nvPr/>
        </p:nvPicPr>
        <p:blipFill>
          <a:blip r:embed="rId3"/>
          <a:stretch>
            <a:fillRect/>
          </a:stretch>
        </p:blipFill>
        <p:spPr>
          <a:xfrm>
            <a:off x="93757" y="3822439"/>
            <a:ext cx="7678643" cy="3035561"/>
          </a:xfrm>
          <a:prstGeom prst="rect">
            <a:avLst/>
          </a:prstGeom>
        </p:spPr>
      </p:pic>
    </p:spTree>
    <p:extLst>
      <p:ext uri="{BB962C8B-B14F-4D97-AF65-F5344CB8AC3E}">
        <p14:creationId xmlns:p14="http://schemas.microsoft.com/office/powerpoint/2010/main" val="782420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A28C7-472D-43A6-8934-8D333B6D06B2}"/>
              </a:ext>
            </a:extLst>
          </p:cNvPr>
          <p:cNvSpPr>
            <a:spLocks noGrp="1"/>
          </p:cNvSpPr>
          <p:nvPr>
            <p:ph type="title"/>
          </p:nvPr>
        </p:nvSpPr>
        <p:spPr>
          <a:xfrm>
            <a:off x="1887682" y="-10391"/>
            <a:ext cx="8087591" cy="868363"/>
          </a:xfrm>
        </p:spPr>
        <p:txBody>
          <a:bodyPr/>
          <a:lstStyle/>
          <a:p>
            <a:r>
              <a:rPr lang="en-GB" dirty="0">
                <a:solidFill>
                  <a:schemeClr val="accent2"/>
                </a:solidFill>
                <a:latin typeface="Arial Black" panose="020B0A04020102020204" pitchFamily="34" charset="0"/>
              </a:rPr>
              <a:t>Margins per Transactions</a:t>
            </a:r>
          </a:p>
        </p:txBody>
      </p:sp>
      <p:sp>
        <p:nvSpPr>
          <p:cNvPr id="6" name="TextBox 5">
            <a:extLst>
              <a:ext uri="{FF2B5EF4-FFF2-40B4-BE49-F238E27FC236}">
                <a16:creationId xmlns:a16="http://schemas.microsoft.com/office/drawing/2014/main" id="{4EEDB6F9-774B-445F-AE71-A3E7D4FB21AE}"/>
              </a:ext>
            </a:extLst>
          </p:cNvPr>
          <p:cNvSpPr txBox="1"/>
          <p:nvPr/>
        </p:nvSpPr>
        <p:spPr>
          <a:xfrm>
            <a:off x="8525322" y="1705313"/>
            <a:ext cx="3666678" cy="4401205"/>
          </a:xfrm>
          <a:prstGeom prst="rect">
            <a:avLst/>
          </a:prstGeom>
          <a:noFill/>
        </p:spPr>
        <p:txBody>
          <a:bodyPr wrap="square">
            <a:spAutoFit/>
          </a:bodyPr>
          <a:lstStyle/>
          <a:p>
            <a:pPr marL="342900" indent="-342900">
              <a:buFont typeface="Wingdings" panose="05000000000000000000" pitchFamily="2" charset="2"/>
              <a:buChar char="q"/>
            </a:pPr>
            <a:r>
              <a:rPr lang="en-GB" sz="2000" dirty="0">
                <a:solidFill>
                  <a:schemeClr val="accent2"/>
                </a:solidFill>
                <a:latin typeface="Arial Black" panose="020B0A04020102020204" pitchFamily="34" charset="0"/>
              </a:rPr>
              <a:t>Pink Cab</a:t>
            </a:r>
            <a:r>
              <a:rPr lang="tr-TR" sz="2000" dirty="0">
                <a:solidFill>
                  <a:schemeClr val="accent2"/>
                </a:solidFill>
                <a:latin typeface="Arial Black" panose="020B0A04020102020204" pitchFamily="34" charset="0"/>
              </a:rPr>
              <a:t> </a:t>
            </a:r>
            <a:r>
              <a:rPr lang="tr-TR" sz="2000" dirty="0" err="1">
                <a:solidFill>
                  <a:schemeClr val="accent2"/>
                </a:solidFill>
                <a:latin typeface="Arial Black" panose="020B0A04020102020204" pitchFamily="34" charset="0"/>
              </a:rPr>
              <a:t>company</a:t>
            </a:r>
            <a:r>
              <a:rPr lang="en-GB" sz="2000" dirty="0">
                <a:solidFill>
                  <a:schemeClr val="accent2"/>
                </a:solidFill>
                <a:latin typeface="Arial Black" panose="020B0A04020102020204" pitchFamily="34" charset="0"/>
              </a:rPr>
              <a:t> </a:t>
            </a:r>
            <a:r>
              <a:rPr lang="tr-TR" sz="2000" dirty="0" err="1">
                <a:solidFill>
                  <a:schemeClr val="accent2"/>
                </a:solidFill>
                <a:latin typeface="Arial Black" panose="020B0A04020102020204" pitchFamily="34" charset="0"/>
              </a:rPr>
              <a:t>shows</a:t>
            </a:r>
            <a:r>
              <a:rPr lang="tr-TR" sz="2000" dirty="0">
                <a:solidFill>
                  <a:schemeClr val="accent2"/>
                </a:solidFill>
                <a:latin typeface="Arial Black" panose="020B0A04020102020204" pitchFamily="34" charset="0"/>
              </a:rPr>
              <a:t> i</a:t>
            </a:r>
            <a:r>
              <a:rPr lang="en-GB" sz="2000" dirty="0" err="1">
                <a:solidFill>
                  <a:schemeClr val="accent2"/>
                </a:solidFill>
                <a:latin typeface="Arial Black" panose="020B0A04020102020204" pitchFamily="34" charset="0"/>
              </a:rPr>
              <a:t>ncrease</a:t>
            </a:r>
            <a:r>
              <a:rPr lang="tr-TR" sz="2000" dirty="0" err="1">
                <a:solidFill>
                  <a:schemeClr val="accent2"/>
                </a:solidFill>
                <a:latin typeface="Arial Black" panose="020B0A04020102020204" pitchFamily="34" charset="0"/>
              </a:rPr>
              <a:t>ment</a:t>
            </a:r>
            <a:r>
              <a:rPr lang="en-GB" sz="2000" dirty="0">
                <a:solidFill>
                  <a:schemeClr val="accent2"/>
                </a:solidFill>
                <a:latin typeface="Arial Black" panose="020B0A04020102020204" pitchFamily="34" charset="0"/>
              </a:rPr>
              <a:t> </a:t>
            </a:r>
            <a:r>
              <a:rPr lang="tr-TR" sz="2000" dirty="0">
                <a:solidFill>
                  <a:schemeClr val="accent2"/>
                </a:solidFill>
                <a:latin typeface="Arial Black" panose="020B0A04020102020204" pitchFamily="34" charset="0"/>
              </a:rPr>
              <a:t>in </a:t>
            </a:r>
            <a:r>
              <a:rPr lang="en-GB" sz="2000" dirty="0">
                <a:solidFill>
                  <a:schemeClr val="accent2"/>
                </a:solidFill>
                <a:latin typeface="Arial Black" panose="020B0A04020102020204" pitchFamily="34" charset="0"/>
              </a:rPr>
              <a:t>margins </a:t>
            </a:r>
            <a:r>
              <a:rPr lang="tr-TR" sz="2000" dirty="0">
                <a:solidFill>
                  <a:schemeClr val="accent2"/>
                </a:solidFill>
                <a:latin typeface="Arial Black" panose="020B0A04020102020204" pitchFamily="34" charset="0"/>
              </a:rPr>
              <a:t>as </a:t>
            </a:r>
            <a:r>
              <a:rPr lang="tr-TR" sz="2000" dirty="0" err="1">
                <a:solidFill>
                  <a:schemeClr val="accent2"/>
                </a:solidFill>
                <a:latin typeface="Arial Black" panose="020B0A04020102020204" pitchFamily="34" charset="0"/>
              </a:rPr>
              <a:t>the</a:t>
            </a:r>
            <a:r>
              <a:rPr lang="tr-TR" sz="2000" dirty="0">
                <a:solidFill>
                  <a:schemeClr val="accent2"/>
                </a:solidFill>
                <a:latin typeface="Arial Black" panose="020B0A04020102020204" pitchFamily="34" charset="0"/>
              </a:rPr>
              <a:t> </a:t>
            </a:r>
            <a:r>
              <a:rPr lang="en-GB" sz="2000" dirty="0">
                <a:solidFill>
                  <a:schemeClr val="accent2"/>
                </a:solidFill>
                <a:latin typeface="Arial Black" panose="020B0A04020102020204" pitchFamily="34" charset="0"/>
              </a:rPr>
              <a:t>number of </a:t>
            </a:r>
            <a:r>
              <a:rPr lang="tr-TR" sz="2000" dirty="0">
                <a:solidFill>
                  <a:schemeClr val="accent2"/>
                </a:solidFill>
                <a:latin typeface="Arial Black" panose="020B0A04020102020204" pitchFamily="34" charset="0"/>
              </a:rPr>
              <a:t>t</a:t>
            </a:r>
            <a:r>
              <a:rPr lang="en-GB" sz="2000" dirty="0" err="1">
                <a:solidFill>
                  <a:schemeClr val="accent2"/>
                </a:solidFill>
                <a:latin typeface="Arial Black" panose="020B0A04020102020204" pitchFamily="34" charset="0"/>
              </a:rPr>
              <a:t>ransactions</a:t>
            </a:r>
            <a:r>
              <a:rPr lang="tr-TR" sz="2000" dirty="0">
                <a:solidFill>
                  <a:schemeClr val="accent2"/>
                </a:solidFill>
                <a:latin typeface="Arial Black" panose="020B0A04020102020204" pitchFamily="34" charset="0"/>
              </a:rPr>
              <a:t> </a:t>
            </a:r>
            <a:r>
              <a:rPr lang="tr-TR" sz="2000" dirty="0" err="1">
                <a:solidFill>
                  <a:schemeClr val="accent2"/>
                </a:solidFill>
                <a:latin typeface="Arial Black" panose="020B0A04020102020204" pitchFamily="34" charset="0"/>
              </a:rPr>
              <a:t>increases</a:t>
            </a:r>
            <a:r>
              <a:rPr lang="tr-TR" sz="2000" dirty="0">
                <a:solidFill>
                  <a:schemeClr val="accent2"/>
                </a:solidFill>
                <a:latin typeface="Arial Black" panose="020B0A04020102020204" pitchFamily="34" charset="0"/>
              </a:rPr>
              <a:t>. </a:t>
            </a:r>
          </a:p>
          <a:p>
            <a:pPr marL="342900" indent="-342900">
              <a:buFont typeface="Wingdings" panose="05000000000000000000" pitchFamily="2" charset="2"/>
              <a:buChar char="q"/>
            </a:pPr>
            <a:endParaRPr lang="tr-TR" sz="2000" dirty="0">
              <a:solidFill>
                <a:schemeClr val="accent2"/>
              </a:solidFill>
              <a:latin typeface="Arial Black" panose="020B0A04020102020204" pitchFamily="34" charset="0"/>
            </a:endParaRPr>
          </a:p>
          <a:p>
            <a:pPr marL="342900" indent="-342900">
              <a:buFont typeface="Wingdings" panose="05000000000000000000" pitchFamily="2" charset="2"/>
              <a:buChar char="q"/>
            </a:pPr>
            <a:endParaRPr lang="en-GB" sz="2000" dirty="0">
              <a:solidFill>
                <a:schemeClr val="accent2"/>
              </a:solidFill>
              <a:latin typeface="Arial Black" panose="020B0A04020102020204" pitchFamily="34" charset="0"/>
            </a:endParaRPr>
          </a:p>
          <a:p>
            <a:pPr marL="342900" indent="-342900">
              <a:buFont typeface="Wingdings" panose="05000000000000000000" pitchFamily="2" charset="2"/>
              <a:buChar char="q"/>
            </a:pPr>
            <a:r>
              <a:rPr lang="en-GB" sz="2000" dirty="0">
                <a:solidFill>
                  <a:schemeClr val="accent2"/>
                </a:solidFill>
                <a:latin typeface="Arial Black" panose="020B0A04020102020204" pitchFamily="34" charset="0"/>
              </a:rPr>
              <a:t>Yellow Cab</a:t>
            </a:r>
            <a:r>
              <a:rPr lang="tr-TR" sz="2000" dirty="0">
                <a:solidFill>
                  <a:schemeClr val="accent2"/>
                </a:solidFill>
                <a:latin typeface="Arial Black" panose="020B0A04020102020204" pitchFamily="34" charset="0"/>
              </a:rPr>
              <a:t> </a:t>
            </a:r>
            <a:r>
              <a:rPr lang="tr-TR" sz="2000" dirty="0" err="1">
                <a:solidFill>
                  <a:schemeClr val="accent2"/>
                </a:solidFill>
                <a:latin typeface="Arial Black" panose="020B0A04020102020204" pitchFamily="34" charset="0"/>
              </a:rPr>
              <a:t>company</a:t>
            </a:r>
            <a:r>
              <a:rPr lang="tr-TR" sz="2000" dirty="0">
                <a:solidFill>
                  <a:schemeClr val="accent2"/>
                </a:solidFill>
                <a:latin typeface="Arial Black" panose="020B0A04020102020204" pitchFamily="34" charset="0"/>
              </a:rPr>
              <a:t> </a:t>
            </a:r>
            <a:r>
              <a:rPr lang="tr-TR" sz="2000" dirty="0" err="1">
                <a:solidFill>
                  <a:schemeClr val="accent2"/>
                </a:solidFill>
                <a:latin typeface="Arial Black" panose="020B0A04020102020204" pitchFamily="34" charset="0"/>
              </a:rPr>
              <a:t>shows</a:t>
            </a:r>
            <a:r>
              <a:rPr lang="tr-TR" sz="2000" dirty="0">
                <a:solidFill>
                  <a:schemeClr val="accent2"/>
                </a:solidFill>
                <a:latin typeface="Arial Black" panose="020B0A04020102020204" pitchFamily="34" charset="0"/>
              </a:rPr>
              <a:t> </a:t>
            </a:r>
            <a:r>
              <a:rPr lang="en-GB" sz="2000" dirty="0">
                <a:solidFill>
                  <a:schemeClr val="accent2"/>
                </a:solidFill>
                <a:latin typeface="Arial Black" panose="020B0A04020102020204" pitchFamily="34" charset="0"/>
              </a:rPr>
              <a:t>decrease</a:t>
            </a:r>
            <a:r>
              <a:rPr lang="tr-TR" sz="2000" dirty="0" err="1">
                <a:solidFill>
                  <a:schemeClr val="accent2"/>
                </a:solidFill>
                <a:latin typeface="Arial Black" panose="020B0A04020102020204" pitchFamily="34" charset="0"/>
              </a:rPr>
              <a:t>ment</a:t>
            </a:r>
            <a:r>
              <a:rPr lang="en-GB" sz="2000" dirty="0">
                <a:solidFill>
                  <a:schemeClr val="accent2"/>
                </a:solidFill>
                <a:latin typeface="Arial Black" panose="020B0A04020102020204" pitchFamily="34" charset="0"/>
              </a:rPr>
              <a:t> </a:t>
            </a:r>
            <a:r>
              <a:rPr lang="tr-TR" sz="2000" dirty="0" err="1">
                <a:solidFill>
                  <a:schemeClr val="accent2"/>
                </a:solidFill>
                <a:latin typeface="Arial Black" panose="020B0A04020102020204" pitchFamily="34" charset="0"/>
              </a:rPr>
              <a:t>int</a:t>
            </a:r>
            <a:r>
              <a:rPr lang="tr-TR" sz="2000" dirty="0">
                <a:solidFill>
                  <a:schemeClr val="accent2"/>
                </a:solidFill>
                <a:latin typeface="Arial Black" panose="020B0A04020102020204" pitchFamily="34" charset="0"/>
              </a:rPr>
              <a:t> </a:t>
            </a:r>
            <a:r>
              <a:rPr lang="en-GB" sz="2000" dirty="0">
                <a:solidFill>
                  <a:schemeClr val="accent2"/>
                </a:solidFill>
                <a:latin typeface="Arial Black" panose="020B0A04020102020204" pitchFamily="34" charset="0"/>
              </a:rPr>
              <a:t>Margins </a:t>
            </a:r>
            <a:r>
              <a:rPr lang="tr-TR" sz="2000" dirty="0">
                <a:solidFill>
                  <a:schemeClr val="accent2"/>
                </a:solidFill>
                <a:latin typeface="Arial Black" panose="020B0A04020102020204" pitchFamily="34" charset="0"/>
              </a:rPr>
              <a:t>as </a:t>
            </a:r>
            <a:r>
              <a:rPr lang="tr-TR" sz="2000" dirty="0" err="1">
                <a:solidFill>
                  <a:schemeClr val="accent2"/>
                </a:solidFill>
                <a:latin typeface="Arial Black" panose="020B0A04020102020204" pitchFamily="34" charset="0"/>
              </a:rPr>
              <a:t>the</a:t>
            </a:r>
            <a:r>
              <a:rPr lang="tr-TR" sz="2000" dirty="0">
                <a:solidFill>
                  <a:schemeClr val="accent2"/>
                </a:solidFill>
                <a:latin typeface="Arial Black" panose="020B0A04020102020204" pitchFamily="34" charset="0"/>
              </a:rPr>
              <a:t> </a:t>
            </a:r>
            <a:r>
              <a:rPr lang="tr-TR" sz="2000" dirty="0" err="1">
                <a:solidFill>
                  <a:schemeClr val="accent2"/>
                </a:solidFill>
                <a:latin typeface="Arial Black" panose="020B0A04020102020204" pitchFamily="34" charset="0"/>
              </a:rPr>
              <a:t>number</a:t>
            </a:r>
            <a:r>
              <a:rPr lang="tr-TR" sz="2000" dirty="0">
                <a:solidFill>
                  <a:schemeClr val="accent2"/>
                </a:solidFill>
                <a:latin typeface="Arial Black" panose="020B0A04020102020204" pitchFamily="34" charset="0"/>
              </a:rPr>
              <a:t> of t</a:t>
            </a:r>
            <a:r>
              <a:rPr lang="en-GB" sz="2000" dirty="0" err="1">
                <a:solidFill>
                  <a:schemeClr val="accent2"/>
                </a:solidFill>
                <a:latin typeface="Arial Black" panose="020B0A04020102020204" pitchFamily="34" charset="0"/>
              </a:rPr>
              <a:t>ransaction</a:t>
            </a:r>
            <a:r>
              <a:rPr lang="tr-TR" sz="2000" dirty="0">
                <a:solidFill>
                  <a:schemeClr val="accent2"/>
                </a:solidFill>
                <a:latin typeface="Arial Black" panose="020B0A04020102020204" pitchFamily="34" charset="0"/>
              </a:rPr>
              <a:t>s </a:t>
            </a:r>
            <a:r>
              <a:rPr lang="tr-TR" sz="2000" dirty="0" err="1">
                <a:solidFill>
                  <a:schemeClr val="accent2"/>
                </a:solidFill>
                <a:latin typeface="Arial Black" panose="020B0A04020102020204" pitchFamily="34" charset="0"/>
              </a:rPr>
              <a:t>increases</a:t>
            </a:r>
            <a:r>
              <a:rPr lang="en-GB" sz="2000" dirty="0">
                <a:solidFill>
                  <a:schemeClr val="accent2"/>
                </a:solidFill>
                <a:latin typeface="Arial Black" panose="020B0A04020102020204" pitchFamily="34" charset="0"/>
              </a:rPr>
              <a:t>.</a:t>
            </a:r>
          </a:p>
        </p:txBody>
      </p:sp>
      <p:pic>
        <p:nvPicPr>
          <p:cNvPr id="7" name="Resim 6">
            <a:extLst>
              <a:ext uri="{FF2B5EF4-FFF2-40B4-BE49-F238E27FC236}">
                <a16:creationId xmlns:a16="http://schemas.microsoft.com/office/drawing/2014/main" id="{B6BB13E2-DE49-FCEC-20AD-3BAC26A2BE3F}"/>
              </a:ext>
            </a:extLst>
          </p:cNvPr>
          <p:cNvPicPr>
            <a:picLocks noChangeAspect="1"/>
          </p:cNvPicPr>
          <p:nvPr/>
        </p:nvPicPr>
        <p:blipFill>
          <a:blip r:embed="rId2"/>
          <a:stretch>
            <a:fillRect/>
          </a:stretch>
        </p:blipFill>
        <p:spPr>
          <a:xfrm>
            <a:off x="316308" y="680386"/>
            <a:ext cx="7947090" cy="3108691"/>
          </a:xfrm>
          <a:prstGeom prst="rect">
            <a:avLst/>
          </a:prstGeom>
        </p:spPr>
      </p:pic>
      <p:pic>
        <p:nvPicPr>
          <p:cNvPr id="9" name="Resim 8">
            <a:extLst>
              <a:ext uri="{FF2B5EF4-FFF2-40B4-BE49-F238E27FC236}">
                <a16:creationId xmlns:a16="http://schemas.microsoft.com/office/drawing/2014/main" id="{B854B32F-2441-9191-7C81-26C68B5C9E11}"/>
              </a:ext>
            </a:extLst>
          </p:cNvPr>
          <p:cNvPicPr>
            <a:picLocks noChangeAspect="1"/>
          </p:cNvPicPr>
          <p:nvPr/>
        </p:nvPicPr>
        <p:blipFill>
          <a:blip r:embed="rId3"/>
          <a:stretch>
            <a:fillRect/>
          </a:stretch>
        </p:blipFill>
        <p:spPr>
          <a:xfrm>
            <a:off x="471193" y="3789077"/>
            <a:ext cx="7637320" cy="2978171"/>
          </a:xfrm>
          <a:prstGeom prst="rect">
            <a:avLst/>
          </a:prstGeom>
        </p:spPr>
      </p:pic>
    </p:spTree>
    <p:extLst>
      <p:ext uri="{BB962C8B-B14F-4D97-AF65-F5344CB8AC3E}">
        <p14:creationId xmlns:p14="http://schemas.microsoft.com/office/powerpoint/2010/main" val="1915719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D429E-491F-4CA2-9690-B76F68D28DFE}"/>
              </a:ext>
            </a:extLst>
          </p:cNvPr>
          <p:cNvSpPr>
            <a:spLocks noGrp="1"/>
          </p:cNvSpPr>
          <p:nvPr>
            <p:ph type="title"/>
          </p:nvPr>
        </p:nvSpPr>
        <p:spPr>
          <a:xfrm>
            <a:off x="3695700" y="261217"/>
            <a:ext cx="4949536" cy="689952"/>
          </a:xfrm>
        </p:spPr>
        <p:txBody>
          <a:bodyPr>
            <a:noAutofit/>
          </a:bodyPr>
          <a:lstStyle/>
          <a:p>
            <a:r>
              <a:rPr lang="en-GB" sz="4800" dirty="0">
                <a:solidFill>
                  <a:schemeClr val="accent2"/>
                </a:solidFill>
                <a:latin typeface="Arial Black" panose="020B0A04020102020204" pitchFamily="34" charset="0"/>
                <a:ea typeface="+mn-ea"/>
                <a:cs typeface="+mn-cs"/>
              </a:rPr>
              <a:t>Correlation</a:t>
            </a:r>
          </a:p>
        </p:txBody>
      </p:sp>
      <p:pic>
        <p:nvPicPr>
          <p:cNvPr id="3" name="Picture 2">
            <a:extLst>
              <a:ext uri="{FF2B5EF4-FFF2-40B4-BE49-F238E27FC236}">
                <a16:creationId xmlns:a16="http://schemas.microsoft.com/office/drawing/2014/main" id="{65B87F9D-DB36-4620-AC18-4F2CD0A77F3A}"/>
              </a:ext>
            </a:extLst>
          </p:cNvPr>
          <p:cNvPicPr>
            <a:picLocks noChangeAspect="1"/>
          </p:cNvPicPr>
          <p:nvPr/>
        </p:nvPicPr>
        <p:blipFill>
          <a:blip r:embed="rId2"/>
          <a:stretch>
            <a:fillRect/>
          </a:stretch>
        </p:blipFill>
        <p:spPr>
          <a:xfrm>
            <a:off x="345610" y="1171814"/>
            <a:ext cx="7725728" cy="5223071"/>
          </a:xfrm>
          <a:prstGeom prst="rect">
            <a:avLst/>
          </a:prstGeom>
        </p:spPr>
      </p:pic>
      <p:sp>
        <p:nvSpPr>
          <p:cNvPr id="5" name="TextBox 4">
            <a:extLst>
              <a:ext uri="{FF2B5EF4-FFF2-40B4-BE49-F238E27FC236}">
                <a16:creationId xmlns:a16="http://schemas.microsoft.com/office/drawing/2014/main" id="{614B4A0C-8B2A-49C1-BBE1-827AAE03F8E6}"/>
              </a:ext>
            </a:extLst>
          </p:cNvPr>
          <p:cNvSpPr txBox="1"/>
          <p:nvPr/>
        </p:nvSpPr>
        <p:spPr>
          <a:xfrm>
            <a:off x="8452559" y="1639406"/>
            <a:ext cx="3393831" cy="3970318"/>
          </a:xfrm>
          <a:prstGeom prst="rect">
            <a:avLst/>
          </a:prstGeom>
          <a:noFill/>
        </p:spPr>
        <p:txBody>
          <a:bodyPr wrap="square">
            <a:spAutoFit/>
          </a:bodyPr>
          <a:lstStyle/>
          <a:p>
            <a:pPr marL="285750" indent="-285750">
              <a:buFont typeface="Wingdings" panose="05000000000000000000" pitchFamily="2" charset="2"/>
              <a:buChar char="q"/>
            </a:pPr>
            <a:r>
              <a:rPr lang="tr-TR" sz="2800" dirty="0" err="1">
                <a:solidFill>
                  <a:schemeClr val="accent2"/>
                </a:solidFill>
                <a:latin typeface="Arial Black" panose="020B0A04020102020204" pitchFamily="34" charset="0"/>
              </a:rPr>
              <a:t>According</a:t>
            </a:r>
            <a:r>
              <a:rPr lang="tr-TR" sz="2800" dirty="0">
                <a:solidFill>
                  <a:schemeClr val="accent2"/>
                </a:solidFill>
                <a:latin typeface="Arial Black" panose="020B0A04020102020204" pitchFamily="34" charset="0"/>
              </a:rPr>
              <a:t> </a:t>
            </a:r>
            <a:r>
              <a:rPr lang="tr-TR" sz="2800" dirty="0" err="1">
                <a:solidFill>
                  <a:schemeClr val="accent2"/>
                </a:solidFill>
                <a:latin typeface="Arial Black" panose="020B0A04020102020204" pitchFamily="34" charset="0"/>
              </a:rPr>
              <a:t>to</a:t>
            </a:r>
            <a:r>
              <a:rPr lang="tr-TR" sz="2800" dirty="0">
                <a:solidFill>
                  <a:schemeClr val="accent2"/>
                </a:solidFill>
                <a:latin typeface="Arial Black" panose="020B0A04020102020204" pitchFamily="34" charset="0"/>
              </a:rPr>
              <a:t> </a:t>
            </a:r>
            <a:r>
              <a:rPr lang="tr-TR" sz="2800" dirty="0" err="1">
                <a:solidFill>
                  <a:schemeClr val="accent2"/>
                </a:solidFill>
                <a:latin typeface="Arial Black" panose="020B0A04020102020204" pitchFamily="34" charset="0"/>
              </a:rPr>
              <a:t>the</a:t>
            </a:r>
            <a:r>
              <a:rPr lang="tr-TR" sz="2800" dirty="0">
                <a:solidFill>
                  <a:schemeClr val="accent2"/>
                </a:solidFill>
                <a:latin typeface="Arial Black" panose="020B0A04020102020204" pitchFamily="34" charset="0"/>
              </a:rPr>
              <a:t> </a:t>
            </a:r>
            <a:r>
              <a:rPr lang="tr-TR" sz="2800" dirty="0" err="1">
                <a:solidFill>
                  <a:schemeClr val="accent2"/>
                </a:solidFill>
                <a:latin typeface="Arial Black" panose="020B0A04020102020204" pitchFamily="34" charset="0"/>
              </a:rPr>
              <a:t>graph</a:t>
            </a:r>
            <a:r>
              <a:rPr lang="tr-TR" sz="2800" dirty="0">
                <a:solidFill>
                  <a:schemeClr val="accent2"/>
                </a:solidFill>
                <a:latin typeface="Arial Black" panose="020B0A04020102020204" pitchFamily="34" charset="0"/>
              </a:rPr>
              <a:t> </a:t>
            </a:r>
            <a:r>
              <a:rPr lang="tr-TR" sz="2800" dirty="0">
                <a:solidFill>
                  <a:schemeClr val="accent2"/>
                </a:solidFill>
                <a:latin typeface="Arial Black" panose="020B0A04020102020204" pitchFamily="34" charset="0"/>
                <a:sym typeface="Wingdings" panose="05000000000000000000" pitchFamily="2" charset="2"/>
              </a:rPr>
              <a:t></a:t>
            </a:r>
            <a:r>
              <a:rPr lang="tr-TR" sz="2800" dirty="0">
                <a:solidFill>
                  <a:schemeClr val="accent2"/>
                </a:solidFill>
                <a:latin typeface="Arial Black" panose="020B0A04020102020204" pitchFamily="34" charset="0"/>
              </a:rPr>
              <a:t>  </a:t>
            </a:r>
          </a:p>
          <a:p>
            <a:pPr marL="285750" indent="-285750">
              <a:buFont typeface="Wingdings" panose="05000000000000000000" pitchFamily="2" charset="2"/>
              <a:buChar char="q"/>
            </a:pPr>
            <a:endParaRPr lang="tr-TR" sz="2800" dirty="0">
              <a:solidFill>
                <a:schemeClr val="accent2"/>
              </a:solidFill>
              <a:latin typeface="Arial Black" panose="020B0A04020102020204" pitchFamily="34" charset="0"/>
            </a:endParaRPr>
          </a:p>
          <a:p>
            <a:pPr marL="285750" indent="-285750">
              <a:buFont typeface="Wingdings" panose="05000000000000000000" pitchFamily="2" charset="2"/>
              <a:buChar char="q"/>
            </a:pPr>
            <a:r>
              <a:rPr lang="tr-TR" sz="2800" dirty="0">
                <a:solidFill>
                  <a:schemeClr val="accent2"/>
                </a:solidFill>
                <a:latin typeface="Arial Black" panose="020B0A04020102020204" pitchFamily="34" charset="0"/>
              </a:rPr>
              <a:t>T</a:t>
            </a:r>
            <a:r>
              <a:rPr lang="en-GB" sz="2800" dirty="0">
                <a:solidFill>
                  <a:schemeClr val="accent2"/>
                </a:solidFill>
                <a:latin typeface="Arial Black" panose="020B0A04020102020204" pitchFamily="34" charset="0"/>
              </a:rPr>
              <a:t>here is a positive correlation between Margin </a:t>
            </a:r>
            <a:r>
              <a:rPr lang="tr-TR" sz="2800" dirty="0" err="1">
                <a:solidFill>
                  <a:schemeClr val="accent2"/>
                </a:solidFill>
                <a:latin typeface="Arial Black" panose="020B0A04020102020204" pitchFamily="34" charset="0"/>
              </a:rPr>
              <a:t>and</a:t>
            </a:r>
            <a:r>
              <a:rPr lang="en-GB" sz="2800" dirty="0">
                <a:solidFill>
                  <a:schemeClr val="accent2"/>
                </a:solidFill>
                <a:latin typeface="Arial Black" panose="020B0A04020102020204" pitchFamily="34" charset="0"/>
              </a:rPr>
              <a:t> Price Charged</a:t>
            </a:r>
          </a:p>
        </p:txBody>
      </p:sp>
    </p:spTree>
    <p:extLst>
      <p:ext uri="{BB962C8B-B14F-4D97-AF65-F5344CB8AC3E}">
        <p14:creationId xmlns:p14="http://schemas.microsoft.com/office/powerpoint/2010/main" val="501205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906498-FAFE-442F-BE18-55EFFCDF9906}"/>
              </a:ext>
            </a:extLst>
          </p:cNvPr>
          <p:cNvSpPr txBox="1"/>
          <p:nvPr/>
        </p:nvSpPr>
        <p:spPr>
          <a:xfrm>
            <a:off x="2795952" y="2368620"/>
            <a:ext cx="6431175" cy="769441"/>
          </a:xfrm>
          <a:prstGeom prst="rect">
            <a:avLst/>
          </a:prstGeom>
          <a:noFill/>
        </p:spPr>
        <p:txBody>
          <a:bodyPr wrap="square">
            <a:spAutoFit/>
          </a:bodyPr>
          <a:lstStyle/>
          <a:p>
            <a:r>
              <a:rPr lang="en-GB" sz="4400" dirty="0">
                <a:solidFill>
                  <a:schemeClr val="accent2"/>
                </a:solidFill>
                <a:latin typeface="Arial Black" panose="020B0A04020102020204" pitchFamily="34" charset="0"/>
              </a:rPr>
              <a:t>Hypothesis </a:t>
            </a:r>
            <a:r>
              <a:rPr lang="tr-TR" sz="4400" dirty="0" err="1">
                <a:solidFill>
                  <a:schemeClr val="accent2"/>
                </a:solidFill>
                <a:latin typeface="Arial Black" panose="020B0A04020102020204" pitchFamily="34" charset="0"/>
              </a:rPr>
              <a:t>Creation</a:t>
            </a:r>
            <a:endParaRPr lang="en-GB" sz="4400" dirty="0">
              <a:solidFill>
                <a:schemeClr val="accent2"/>
              </a:solidFill>
              <a:latin typeface="Arial Black" panose="020B0A04020102020204" pitchFamily="34" charset="0"/>
            </a:endParaRPr>
          </a:p>
        </p:txBody>
      </p:sp>
    </p:spTree>
    <p:extLst>
      <p:ext uri="{BB962C8B-B14F-4D97-AF65-F5344CB8AC3E}">
        <p14:creationId xmlns:p14="http://schemas.microsoft.com/office/powerpoint/2010/main" val="141595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a:t>
            </a:r>
            <a:r>
              <a:rPr lang="tr-TR" sz="2800" dirty="0">
                <a:solidFill>
                  <a:srgbClr val="FF6600"/>
                </a:solidFill>
              </a:rPr>
              <a:t> </a:t>
            </a:r>
            <a:r>
              <a:rPr lang="en-US" sz="2800" dirty="0">
                <a:solidFill>
                  <a:srgbClr val="FF6600"/>
                </a:solidFill>
              </a:rPr>
              <a:t>Hypothesis </a:t>
            </a:r>
            <a:r>
              <a:rPr lang="tr-TR" sz="2800" dirty="0" err="1">
                <a:solidFill>
                  <a:srgbClr val="FF6600"/>
                </a:solidFill>
              </a:rPr>
              <a:t>Creation</a:t>
            </a:r>
            <a:endParaRPr lang="en-US" sz="2800" dirty="0">
              <a:solidFill>
                <a:srgbClr val="FF6600"/>
              </a:solidFill>
            </a:endParaRPr>
          </a:p>
          <a:p>
            <a:pPr algn="just"/>
            <a:r>
              <a:rPr lang="en-US" sz="2800" dirty="0">
                <a:solidFill>
                  <a:srgbClr val="FF6600"/>
                </a:solidFill>
              </a:rPr>
              <a:t>         Recommendation</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Metin kutusu 12">
            <a:extLst>
              <a:ext uri="{FF2B5EF4-FFF2-40B4-BE49-F238E27FC236}">
                <a16:creationId xmlns:a16="http://schemas.microsoft.com/office/drawing/2014/main" id="{08FB961F-6FEB-B20E-F01E-390EA48F3773}"/>
              </a:ext>
            </a:extLst>
          </p:cNvPr>
          <p:cNvSpPr txBox="1"/>
          <p:nvPr/>
        </p:nvSpPr>
        <p:spPr>
          <a:xfrm>
            <a:off x="200457" y="102417"/>
            <a:ext cx="11458575" cy="646331"/>
          </a:xfrm>
          <a:prstGeom prst="rect">
            <a:avLst/>
          </a:prstGeom>
          <a:noFill/>
        </p:spPr>
        <p:txBody>
          <a:bodyPr wrap="square">
            <a:spAutoFit/>
          </a:bodyPr>
          <a:lstStyle/>
          <a:p>
            <a:r>
              <a:rPr lang="tr-TR" sz="1800" dirty="0" err="1">
                <a:solidFill>
                  <a:schemeClr val="accent2"/>
                </a:solidFill>
                <a:latin typeface="Arial Black" panose="020B0A04020102020204" pitchFamily="34" charset="0"/>
              </a:rPr>
              <a:t>Hypothesis</a:t>
            </a:r>
            <a:r>
              <a:rPr lang="tr-TR" sz="1800" dirty="0">
                <a:solidFill>
                  <a:schemeClr val="accent2"/>
                </a:solidFill>
                <a:latin typeface="Arial Black" panose="020B0A04020102020204" pitchFamily="34" charset="0"/>
              </a:rPr>
              <a:t> </a:t>
            </a:r>
            <a:r>
              <a:rPr lang="tr-TR" sz="1800" dirty="0">
                <a:solidFill>
                  <a:schemeClr val="accent2"/>
                </a:solidFill>
                <a:latin typeface="Arial Black" panose="020B0A04020102020204" pitchFamily="34" charset="0"/>
                <a:sym typeface="Wingdings" panose="05000000000000000000" pitchFamily="2" charset="2"/>
              </a:rPr>
              <a:t> </a:t>
            </a:r>
            <a:r>
              <a:rPr lang="en-US" sz="1800" dirty="0">
                <a:solidFill>
                  <a:schemeClr val="accent2"/>
                </a:solidFill>
                <a:latin typeface="Arial Black" panose="020B0A04020102020204" pitchFamily="34" charset="0"/>
                <a:sym typeface="Wingdings" panose="05000000000000000000" pitchFamily="2" charset="2"/>
              </a:rPr>
              <a:t>Average margin does not change depending on the city for both pink cab and yellow cab companies</a:t>
            </a:r>
            <a:endParaRPr lang="en-GB" sz="1800" dirty="0">
              <a:solidFill>
                <a:schemeClr val="accent2"/>
              </a:solidFill>
              <a:latin typeface="Arial Black" panose="020B0A04020102020204" pitchFamily="34" charset="0"/>
            </a:endParaRPr>
          </a:p>
        </p:txBody>
      </p:sp>
      <p:pic>
        <p:nvPicPr>
          <p:cNvPr id="17" name="Resim 16">
            <a:extLst>
              <a:ext uri="{FF2B5EF4-FFF2-40B4-BE49-F238E27FC236}">
                <a16:creationId xmlns:a16="http://schemas.microsoft.com/office/drawing/2014/main" id="{88FF852A-26BD-75ED-1D34-7E5198BDD189}"/>
              </a:ext>
            </a:extLst>
          </p:cNvPr>
          <p:cNvPicPr>
            <a:picLocks noChangeAspect="1"/>
          </p:cNvPicPr>
          <p:nvPr/>
        </p:nvPicPr>
        <p:blipFill>
          <a:blip r:embed="rId2"/>
          <a:stretch>
            <a:fillRect/>
          </a:stretch>
        </p:blipFill>
        <p:spPr>
          <a:xfrm>
            <a:off x="709379" y="2192728"/>
            <a:ext cx="9858176" cy="1325157"/>
          </a:xfrm>
          <a:prstGeom prst="rect">
            <a:avLst/>
          </a:prstGeom>
        </p:spPr>
      </p:pic>
      <p:pic>
        <p:nvPicPr>
          <p:cNvPr id="19" name="Resim 18">
            <a:extLst>
              <a:ext uri="{FF2B5EF4-FFF2-40B4-BE49-F238E27FC236}">
                <a16:creationId xmlns:a16="http://schemas.microsoft.com/office/drawing/2014/main" id="{8C50F6A2-B5E0-53CF-AB8B-1164AD75F446}"/>
              </a:ext>
            </a:extLst>
          </p:cNvPr>
          <p:cNvPicPr>
            <a:picLocks noChangeAspect="1"/>
          </p:cNvPicPr>
          <p:nvPr/>
        </p:nvPicPr>
        <p:blipFill>
          <a:blip r:embed="rId3"/>
          <a:stretch>
            <a:fillRect/>
          </a:stretch>
        </p:blipFill>
        <p:spPr>
          <a:xfrm>
            <a:off x="709379" y="771149"/>
            <a:ext cx="9858176" cy="1222276"/>
          </a:xfrm>
          <a:prstGeom prst="rect">
            <a:avLst/>
          </a:prstGeom>
        </p:spPr>
      </p:pic>
      <p:sp>
        <p:nvSpPr>
          <p:cNvPr id="21" name="Metin kutusu 20">
            <a:extLst>
              <a:ext uri="{FF2B5EF4-FFF2-40B4-BE49-F238E27FC236}">
                <a16:creationId xmlns:a16="http://schemas.microsoft.com/office/drawing/2014/main" id="{457B5A13-37EF-6066-67F6-4589777EB8CD}"/>
              </a:ext>
            </a:extLst>
          </p:cNvPr>
          <p:cNvSpPr txBox="1"/>
          <p:nvPr/>
        </p:nvSpPr>
        <p:spPr>
          <a:xfrm>
            <a:off x="195478" y="3517885"/>
            <a:ext cx="11801043" cy="646331"/>
          </a:xfrm>
          <a:prstGeom prst="rect">
            <a:avLst/>
          </a:prstGeom>
          <a:noFill/>
        </p:spPr>
        <p:txBody>
          <a:bodyPr wrap="square">
            <a:spAutoFit/>
          </a:bodyPr>
          <a:lstStyle/>
          <a:p>
            <a:r>
              <a:rPr lang="tr-TR" sz="1800" dirty="0" err="1">
                <a:solidFill>
                  <a:schemeClr val="accent2"/>
                </a:solidFill>
                <a:latin typeface="Arial Black" panose="020B0A04020102020204" pitchFamily="34" charset="0"/>
              </a:rPr>
              <a:t>Hypothesis</a:t>
            </a:r>
            <a:r>
              <a:rPr lang="tr-TR" sz="1800" dirty="0">
                <a:solidFill>
                  <a:schemeClr val="accent2"/>
                </a:solidFill>
                <a:latin typeface="Arial Black" panose="020B0A04020102020204" pitchFamily="34" charset="0"/>
              </a:rPr>
              <a:t> </a:t>
            </a:r>
            <a:r>
              <a:rPr lang="tr-TR" sz="1800" dirty="0">
                <a:solidFill>
                  <a:schemeClr val="accent2"/>
                </a:solidFill>
                <a:latin typeface="Arial Black" panose="020B0A04020102020204" pitchFamily="34" charset="0"/>
                <a:sym typeface="Wingdings" panose="05000000000000000000" pitchFamily="2" charset="2"/>
              </a:rPr>
              <a:t></a:t>
            </a:r>
            <a:r>
              <a:rPr lang="en-US" sz="1800" dirty="0">
                <a:solidFill>
                  <a:schemeClr val="accent2"/>
                </a:solidFill>
                <a:latin typeface="Arial Black" panose="020B0A04020102020204" pitchFamily="34" charset="0"/>
                <a:sym typeface="Wingdings" panose="05000000000000000000" pitchFamily="2" charset="2"/>
              </a:rPr>
              <a:t> Average margin does not change depending on the payment method for both pink and yellow cab companies.</a:t>
            </a:r>
            <a:endParaRPr lang="tr-TR" dirty="0"/>
          </a:p>
        </p:txBody>
      </p:sp>
      <p:pic>
        <p:nvPicPr>
          <p:cNvPr id="23" name="Resim 22">
            <a:extLst>
              <a:ext uri="{FF2B5EF4-FFF2-40B4-BE49-F238E27FC236}">
                <a16:creationId xmlns:a16="http://schemas.microsoft.com/office/drawing/2014/main" id="{597BB0F5-26AD-0D59-ADF8-12E36C5F0FB6}"/>
              </a:ext>
            </a:extLst>
          </p:cNvPr>
          <p:cNvPicPr>
            <a:picLocks noChangeAspect="1"/>
          </p:cNvPicPr>
          <p:nvPr/>
        </p:nvPicPr>
        <p:blipFill>
          <a:blip r:embed="rId4"/>
          <a:stretch>
            <a:fillRect/>
          </a:stretch>
        </p:blipFill>
        <p:spPr>
          <a:xfrm>
            <a:off x="709379" y="4164216"/>
            <a:ext cx="9785439" cy="1404963"/>
          </a:xfrm>
          <a:prstGeom prst="rect">
            <a:avLst/>
          </a:prstGeom>
        </p:spPr>
      </p:pic>
      <p:pic>
        <p:nvPicPr>
          <p:cNvPr id="25" name="Resim 24">
            <a:extLst>
              <a:ext uri="{FF2B5EF4-FFF2-40B4-BE49-F238E27FC236}">
                <a16:creationId xmlns:a16="http://schemas.microsoft.com/office/drawing/2014/main" id="{1E930B3A-1E0C-6E17-8A47-36E59951D708}"/>
              </a:ext>
            </a:extLst>
          </p:cNvPr>
          <p:cNvPicPr>
            <a:picLocks noChangeAspect="1"/>
          </p:cNvPicPr>
          <p:nvPr/>
        </p:nvPicPr>
        <p:blipFill>
          <a:blip r:embed="rId5"/>
          <a:stretch>
            <a:fillRect/>
          </a:stretch>
        </p:blipFill>
        <p:spPr>
          <a:xfrm>
            <a:off x="709378" y="5548687"/>
            <a:ext cx="10679057" cy="1244055"/>
          </a:xfrm>
          <a:prstGeom prst="rect">
            <a:avLst/>
          </a:prstGeom>
        </p:spPr>
      </p:pic>
    </p:spTree>
    <p:extLst>
      <p:ext uri="{BB962C8B-B14F-4D97-AF65-F5344CB8AC3E}">
        <p14:creationId xmlns:p14="http://schemas.microsoft.com/office/powerpoint/2010/main" val="8802206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etin kutusu 7">
            <a:extLst>
              <a:ext uri="{FF2B5EF4-FFF2-40B4-BE49-F238E27FC236}">
                <a16:creationId xmlns:a16="http://schemas.microsoft.com/office/drawing/2014/main" id="{C25BCFD5-A0F1-A8F6-3919-0E02B13858A0}"/>
              </a:ext>
            </a:extLst>
          </p:cNvPr>
          <p:cNvSpPr txBox="1"/>
          <p:nvPr/>
        </p:nvSpPr>
        <p:spPr>
          <a:xfrm>
            <a:off x="200457" y="102417"/>
            <a:ext cx="11458575" cy="646331"/>
          </a:xfrm>
          <a:prstGeom prst="rect">
            <a:avLst/>
          </a:prstGeom>
          <a:noFill/>
        </p:spPr>
        <p:txBody>
          <a:bodyPr wrap="square">
            <a:spAutoFit/>
          </a:bodyPr>
          <a:lstStyle/>
          <a:p>
            <a:r>
              <a:rPr lang="tr-TR" sz="1800" dirty="0" err="1">
                <a:solidFill>
                  <a:schemeClr val="accent2"/>
                </a:solidFill>
                <a:latin typeface="Arial Black" panose="020B0A04020102020204" pitchFamily="34" charset="0"/>
              </a:rPr>
              <a:t>Hypothesis</a:t>
            </a:r>
            <a:r>
              <a:rPr lang="tr-TR" sz="1800" dirty="0">
                <a:solidFill>
                  <a:schemeClr val="accent2"/>
                </a:solidFill>
                <a:latin typeface="Arial Black" panose="020B0A04020102020204" pitchFamily="34" charset="0"/>
              </a:rPr>
              <a:t> </a:t>
            </a:r>
            <a:r>
              <a:rPr lang="tr-TR" sz="1800" dirty="0">
                <a:solidFill>
                  <a:schemeClr val="accent2"/>
                </a:solidFill>
                <a:latin typeface="Arial Black" panose="020B0A04020102020204" pitchFamily="34" charset="0"/>
                <a:sym typeface="Wingdings" panose="05000000000000000000" pitchFamily="2" charset="2"/>
              </a:rPr>
              <a:t> </a:t>
            </a:r>
            <a:r>
              <a:rPr lang="en-US" sz="1800" dirty="0">
                <a:solidFill>
                  <a:schemeClr val="accent2"/>
                </a:solidFill>
                <a:latin typeface="Arial Black" panose="020B0A04020102020204" pitchFamily="34" charset="0"/>
                <a:sym typeface="Wingdings" panose="05000000000000000000" pitchFamily="2" charset="2"/>
              </a:rPr>
              <a:t>Average margin does not change depending on the gender for both pink cab and yellow cab companies</a:t>
            </a:r>
            <a:endParaRPr lang="en-GB" sz="1800" dirty="0">
              <a:solidFill>
                <a:schemeClr val="accent2"/>
              </a:solidFill>
              <a:latin typeface="Arial Black" panose="020B0A04020102020204" pitchFamily="34" charset="0"/>
            </a:endParaRPr>
          </a:p>
        </p:txBody>
      </p:sp>
      <p:pic>
        <p:nvPicPr>
          <p:cNvPr id="13" name="Resim 12">
            <a:extLst>
              <a:ext uri="{FF2B5EF4-FFF2-40B4-BE49-F238E27FC236}">
                <a16:creationId xmlns:a16="http://schemas.microsoft.com/office/drawing/2014/main" id="{EF8FDF1B-0395-5F92-DB2F-5E481326DF71}"/>
              </a:ext>
            </a:extLst>
          </p:cNvPr>
          <p:cNvPicPr>
            <a:picLocks noChangeAspect="1"/>
          </p:cNvPicPr>
          <p:nvPr/>
        </p:nvPicPr>
        <p:blipFill>
          <a:blip r:embed="rId2"/>
          <a:stretch>
            <a:fillRect/>
          </a:stretch>
        </p:blipFill>
        <p:spPr>
          <a:xfrm>
            <a:off x="718272" y="748748"/>
            <a:ext cx="8997228" cy="1344135"/>
          </a:xfrm>
          <a:prstGeom prst="rect">
            <a:avLst/>
          </a:prstGeom>
        </p:spPr>
      </p:pic>
      <p:pic>
        <p:nvPicPr>
          <p:cNvPr id="15" name="Resim 14">
            <a:extLst>
              <a:ext uri="{FF2B5EF4-FFF2-40B4-BE49-F238E27FC236}">
                <a16:creationId xmlns:a16="http://schemas.microsoft.com/office/drawing/2014/main" id="{BA814385-FD6B-FC8F-2C1C-E12A565CFF36}"/>
              </a:ext>
            </a:extLst>
          </p:cNvPr>
          <p:cNvPicPr>
            <a:picLocks noChangeAspect="1"/>
          </p:cNvPicPr>
          <p:nvPr/>
        </p:nvPicPr>
        <p:blipFill>
          <a:blip r:embed="rId3"/>
          <a:stretch>
            <a:fillRect/>
          </a:stretch>
        </p:blipFill>
        <p:spPr>
          <a:xfrm>
            <a:off x="718272" y="2148319"/>
            <a:ext cx="9097873" cy="1426153"/>
          </a:xfrm>
          <a:prstGeom prst="rect">
            <a:avLst/>
          </a:prstGeom>
        </p:spPr>
      </p:pic>
      <p:sp>
        <p:nvSpPr>
          <p:cNvPr id="18" name="Metin kutusu 17">
            <a:extLst>
              <a:ext uri="{FF2B5EF4-FFF2-40B4-BE49-F238E27FC236}">
                <a16:creationId xmlns:a16="http://schemas.microsoft.com/office/drawing/2014/main" id="{4F230E59-2F63-C679-86F8-164261EE65B2}"/>
              </a:ext>
            </a:extLst>
          </p:cNvPr>
          <p:cNvSpPr txBox="1"/>
          <p:nvPr/>
        </p:nvSpPr>
        <p:spPr>
          <a:xfrm>
            <a:off x="159110" y="3574472"/>
            <a:ext cx="11873779" cy="646331"/>
          </a:xfrm>
          <a:prstGeom prst="rect">
            <a:avLst/>
          </a:prstGeom>
          <a:noFill/>
        </p:spPr>
        <p:txBody>
          <a:bodyPr wrap="square">
            <a:spAutoFit/>
          </a:bodyPr>
          <a:lstStyle/>
          <a:p>
            <a:r>
              <a:rPr lang="tr-TR" sz="1800" dirty="0" err="1">
                <a:solidFill>
                  <a:schemeClr val="accent2"/>
                </a:solidFill>
                <a:latin typeface="Arial Black" panose="020B0A04020102020204" pitchFamily="34" charset="0"/>
              </a:rPr>
              <a:t>Hypothesis</a:t>
            </a:r>
            <a:r>
              <a:rPr lang="tr-TR" sz="1800" dirty="0">
                <a:solidFill>
                  <a:schemeClr val="accent2"/>
                </a:solidFill>
                <a:latin typeface="Arial Black" panose="020B0A04020102020204" pitchFamily="34" charset="0"/>
              </a:rPr>
              <a:t> </a:t>
            </a:r>
            <a:r>
              <a:rPr lang="tr-TR" sz="1800" dirty="0">
                <a:solidFill>
                  <a:schemeClr val="accent2"/>
                </a:solidFill>
                <a:latin typeface="Arial Black" panose="020B0A04020102020204" pitchFamily="34" charset="0"/>
                <a:sym typeface="Wingdings" panose="05000000000000000000" pitchFamily="2" charset="2"/>
              </a:rPr>
              <a:t> </a:t>
            </a:r>
            <a:r>
              <a:rPr lang="en-US" sz="1800" dirty="0">
                <a:solidFill>
                  <a:schemeClr val="accent2"/>
                </a:solidFill>
                <a:latin typeface="Arial Black" panose="020B0A04020102020204" pitchFamily="34" charset="0"/>
                <a:sym typeface="Wingdings" panose="05000000000000000000" pitchFamily="2" charset="2"/>
              </a:rPr>
              <a:t>Average margin</a:t>
            </a:r>
            <a:r>
              <a:rPr lang="tr-TR" sz="1800" dirty="0">
                <a:solidFill>
                  <a:schemeClr val="accent2"/>
                </a:solidFill>
                <a:latin typeface="Arial Black" panose="020B0A04020102020204" pitchFamily="34" charset="0"/>
                <a:sym typeface="Wingdings" panose="05000000000000000000" pitchFamily="2" charset="2"/>
              </a:rPr>
              <a:t> </a:t>
            </a:r>
            <a:r>
              <a:rPr lang="en-US" sz="1800" dirty="0">
                <a:solidFill>
                  <a:schemeClr val="accent2"/>
                </a:solidFill>
                <a:latin typeface="Arial Black" panose="020B0A04020102020204" pitchFamily="34" charset="0"/>
                <a:sym typeface="Wingdings" panose="05000000000000000000" pitchFamily="2" charset="2"/>
              </a:rPr>
              <a:t>does not change depending on the age for both pink cab and yellow cab companies</a:t>
            </a:r>
            <a:endParaRPr lang="en-GB" sz="1800" dirty="0">
              <a:solidFill>
                <a:schemeClr val="accent2"/>
              </a:solidFill>
              <a:latin typeface="Arial Black" panose="020B0A04020102020204" pitchFamily="34" charset="0"/>
            </a:endParaRPr>
          </a:p>
        </p:txBody>
      </p:sp>
      <p:pic>
        <p:nvPicPr>
          <p:cNvPr id="20" name="Resim 19">
            <a:extLst>
              <a:ext uri="{FF2B5EF4-FFF2-40B4-BE49-F238E27FC236}">
                <a16:creationId xmlns:a16="http://schemas.microsoft.com/office/drawing/2014/main" id="{B7468271-BFCE-0A11-C5CE-379B45B6A6C5}"/>
              </a:ext>
            </a:extLst>
          </p:cNvPr>
          <p:cNvPicPr>
            <a:picLocks noChangeAspect="1"/>
          </p:cNvPicPr>
          <p:nvPr/>
        </p:nvPicPr>
        <p:blipFill>
          <a:blip r:embed="rId4"/>
          <a:stretch>
            <a:fillRect/>
          </a:stretch>
        </p:blipFill>
        <p:spPr>
          <a:xfrm>
            <a:off x="718272" y="4220802"/>
            <a:ext cx="9354092" cy="1172079"/>
          </a:xfrm>
          <a:prstGeom prst="rect">
            <a:avLst/>
          </a:prstGeom>
        </p:spPr>
      </p:pic>
      <p:pic>
        <p:nvPicPr>
          <p:cNvPr id="22" name="Resim 21">
            <a:extLst>
              <a:ext uri="{FF2B5EF4-FFF2-40B4-BE49-F238E27FC236}">
                <a16:creationId xmlns:a16="http://schemas.microsoft.com/office/drawing/2014/main" id="{797850E8-CCCD-D9A8-0BCD-B2F551520F7C}"/>
              </a:ext>
            </a:extLst>
          </p:cNvPr>
          <p:cNvPicPr>
            <a:picLocks noChangeAspect="1"/>
          </p:cNvPicPr>
          <p:nvPr/>
        </p:nvPicPr>
        <p:blipFill>
          <a:blip r:embed="rId5"/>
          <a:stretch>
            <a:fillRect/>
          </a:stretch>
        </p:blipFill>
        <p:spPr>
          <a:xfrm>
            <a:off x="675076" y="5477186"/>
            <a:ext cx="9354092" cy="1302035"/>
          </a:xfrm>
          <a:prstGeom prst="rect">
            <a:avLst/>
          </a:prstGeom>
        </p:spPr>
      </p:pic>
    </p:spTree>
    <p:extLst>
      <p:ext uri="{BB962C8B-B14F-4D97-AF65-F5344CB8AC3E}">
        <p14:creationId xmlns:p14="http://schemas.microsoft.com/office/powerpoint/2010/main" val="31918084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etin kutusu 7">
            <a:extLst>
              <a:ext uri="{FF2B5EF4-FFF2-40B4-BE49-F238E27FC236}">
                <a16:creationId xmlns:a16="http://schemas.microsoft.com/office/drawing/2014/main" id="{C25BCFD5-A0F1-A8F6-3919-0E02B13858A0}"/>
              </a:ext>
            </a:extLst>
          </p:cNvPr>
          <p:cNvSpPr txBox="1"/>
          <p:nvPr/>
        </p:nvSpPr>
        <p:spPr>
          <a:xfrm>
            <a:off x="217991" y="786940"/>
            <a:ext cx="11458575" cy="923330"/>
          </a:xfrm>
          <a:prstGeom prst="rect">
            <a:avLst/>
          </a:prstGeom>
          <a:noFill/>
        </p:spPr>
        <p:txBody>
          <a:bodyPr wrap="square">
            <a:spAutoFit/>
          </a:bodyPr>
          <a:lstStyle/>
          <a:p>
            <a:r>
              <a:rPr lang="tr-TR" sz="1800" dirty="0" err="1">
                <a:solidFill>
                  <a:schemeClr val="accent2"/>
                </a:solidFill>
                <a:latin typeface="Arial Black" panose="020B0A04020102020204" pitchFamily="34" charset="0"/>
              </a:rPr>
              <a:t>Hypothesis</a:t>
            </a:r>
            <a:r>
              <a:rPr lang="tr-TR" sz="1800" dirty="0">
                <a:solidFill>
                  <a:schemeClr val="accent2"/>
                </a:solidFill>
                <a:latin typeface="Arial Black" panose="020B0A04020102020204" pitchFamily="34" charset="0"/>
              </a:rPr>
              <a:t> </a:t>
            </a:r>
            <a:r>
              <a:rPr lang="tr-TR" sz="1800" dirty="0">
                <a:solidFill>
                  <a:schemeClr val="accent2"/>
                </a:solidFill>
                <a:latin typeface="Arial Black" panose="020B0A04020102020204" pitchFamily="34" charset="0"/>
                <a:sym typeface="Wingdings" panose="05000000000000000000" pitchFamily="2" charset="2"/>
              </a:rPr>
              <a:t> </a:t>
            </a:r>
            <a:r>
              <a:rPr lang="en-US" sz="1800" dirty="0">
                <a:solidFill>
                  <a:schemeClr val="accent2"/>
                </a:solidFill>
                <a:latin typeface="Arial Black" panose="020B0A04020102020204" pitchFamily="34" charset="0"/>
                <a:sym typeface="Wingdings" panose="05000000000000000000" pitchFamily="2" charset="2"/>
              </a:rPr>
              <a:t>Average margin does not change depending on </a:t>
            </a:r>
            <a:r>
              <a:rPr lang="tr-TR" sz="1800" dirty="0">
                <a:solidFill>
                  <a:schemeClr val="accent2"/>
                </a:solidFill>
                <a:latin typeface="Arial Black" panose="020B0A04020102020204" pitchFamily="34" charset="0"/>
                <a:sym typeface="Wingdings" panose="05000000000000000000" pitchFamily="2" charset="2"/>
              </a:rPr>
              <a:t>in </a:t>
            </a:r>
            <a:r>
              <a:rPr lang="tr-TR" sz="1800" dirty="0" err="1">
                <a:solidFill>
                  <a:schemeClr val="accent2"/>
                </a:solidFill>
                <a:latin typeface="Arial Black" panose="020B0A04020102020204" pitchFamily="34" charset="0"/>
                <a:sym typeface="Wingdings" panose="05000000000000000000" pitchFamily="2" charset="2"/>
              </a:rPr>
              <a:t>which</a:t>
            </a:r>
            <a:r>
              <a:rPr lang="en-US" sz="1800" dirty="0">
                <a:solidFill>
                  <a:schemeClr val="accent2"/>
                </a:solidFill>
                <a:latin typeface="Arial Black" panose="020B0A04020102020204" pitchFamily="34" charset="0"/>
                <a:sym typeface="Wingdings" panose="05000000000000000000" pitchFamily="2" charset="2"/>
              </a:rPr>
              <a:t> month transaction is performed for both yellow and pink cab company</a:t>
            </a:r>
            <a:endParaRPr lang="tr-TR" sz="1800" dirty="0">
              <a:solidFill>
                <a:schemeClr val="accent2"/>
              </a:solidFill>
              <a:latin typeface="Arial Black" panose="020B0A04020102020204" pitchFamily="34" charset="0"/>
              <a:sym typeface="Wingdings" panose="05000000000000000000" pitchFamily="2" charset="2"/>
            </a:endParaRPr>
          </a:p>
          <a:p>
            <a:endParaRPr lang="en-GB" sz="1800" dirty="0">
              <a:solidFill>
                <a:schemeClr val="accent2"/>
              </a:solidFill>
              <a:latin typeface="Arial Black" panose="020B0A04020102020204" pitchFamily="34" charset="0"/>
            </a:endParaRPr>
          </a:p>
        </p:txBody>
      </p:sp>
      <p:pic>
        <p:nvPicPr>
          <p:cNvPr id="3" name="Resim 2">
            <a:extLst>
              <a:ext uri="{FF2B5EF4-FFF2-40B4-BE49-F238E27FC236}">
                <a16:creationId xmlns:a16="http://schemas.microsoft.com/office/drawing/2014/main" id="{BF96FEFF-5C72-EC90-2A0E-9FBACE4D1BC5}"/>
              </a:ext>
            </a:extLst>
          </p:cNvPr>
          <p:cNvPicPr>
            <a:picLocks noChangeAspect="1"/>
          </p:cNvPicPr>
          <p:nvPr/>
        </p:nvPicPr>
        <p:blipFill>
          <a:blip r:embed="rId2"/>
          <a:stretch>
            <a:fillRect/>
          </a:stretch>
        </p:blipFill>
        <p:spPr>
          <a:xfrm>
            <a:off x="939725" y="1710270"/>
            <a:ext cx="10736841" cy="1440471"/>
          </a:xfrm>
          <a:prstGeom prst="rect">
            <a:avLst/>
          </a:prstGeom>
        </p:spPr>
      </p:pic>
      <p:pic>
        <p:nvPicPr>
          <p:cNvPr id="5" name="Resim 4">
            <a:extLst>
              <a:ext uri="{FF2B5EF4-FFF2-40B4-BE49-F238E27FC236}">
                <a16:creationId xmlns:a16="http://schemas.microsoft.com/office/drawing/2014/main" id="{DD11BF24-B839-BAAF-5704-F320352698F6}"/>
              </a:ext>
            </a:extLst>
          </p:cNvPr>
          <p:cNvPicPr>
            <a:picLocks noChangeAspect="1"/>
          </p:cNvPicPr>
          <p:nvPr/>
        </p:nvPicPr>
        <p:blipFill>
          <a:blip r:embed="rId3"/>
          <a:stretch>
            <a:fillRect/>
          </a:stretch>
        </p:blipFill>
        <p:spPr>
          <a:xfrm>
            <a:off x="939725" y="3687303"/>
            <a:ext cx="10736840" cy="1460427"/>
          </a:xfrm>
          <a:prstGeom prst="rect">
            <a:avLst/>
          </a:prstGeom>
        </p:spPr>
      </p:pic>
      <p:sp>
        <p:nvSpPr>
          <p:cNvPr id="7" name="Metin kutusu 6">
            <a:extLst>
              <a:ext uri="{FF2B5EF4-FFF2-40B4-BE49-F238E27FC236}">
                <a16:creationId xmlns:a16="http://schemas.microsoft.com/office/drawing/2014/main" id="{6CF84D5E-A593-1FB9-673D-6FA4FCE4DEC1}"/>
              </a:ext>
            </a:extLst>
          </p:cNvPr>
          <p:cNvSpPr txBox="1"/>
          <p:nvPr/>
        </p:nvSpPr>
        <p:spPr>
          <a:xfrm>
            <a:off x="678006" y="5578871"/>
            <a:ext cx="9951893" cy="923330"/>
          </a:xfrm>
          <a:prstGeom prst="rect">
            <a:avLst/>
          </a:prstGeom>
          <a:noFill/>
        </p:spPr>
        <p:txBody>
          <a:bodyPr wrap="square">
            <a:spAutoFit/>
          </a:bodyPr>
          <a:lstStyle/>
          <a:p>
            <a:r>
              <a:rPr lang="en-GB" sz="1800" i="1" dirty="0">
                <a:solidFill>
                  <a:srgbClr val="C00000"/>
                </a:solidFill>
                <a:effectLst>
                  <a:outerShdw blurRad="38100" dist="38100" dir="2700000" algn="tl">
                    <a:srgbClr val="000000">
                      <a:alpha val="43137"/>
                    </a:srgbClr>
                  </a:outerShdw>
                </a:effectLst>
                <a:latin typeface="Arial Black" panose="020B0A04020102020204" pitchFamily="34" charset="0"/>
              </a:rPr>
              <a:t>On the basis of </a:t>
            </a:r>
            <a:r>
              <a:rPr lang="tr-TR" sz="1800" i="1" dirty="0" err="1">
                <a:solidFill>
                  <a:srgbClr val="C00000"/>
                </a:solidFill>
                <a:effectLst>
                  <a:outerShdw blurRad="38100" dist="38100" dir="2700000" algn="tl">
                    <a:srgbClr val="000000">
                      <a:alpha val="43137"/>
                    </a:srgbClr>
                  </a:outerShdw>
                </a:effectLst>
                <a:latin typeface="Arial Black" panose="020B0A04020102020204" pitchFamily="34" charset="0"/>
              </a:rPr>
              <a:t>analyzes</a:t>
            </a:r>
            <a:r>
              <a:rPr lang="tr-TR" sz="1800" i="1" dirty="0">
                <a:solidFill>
                  <a:srgbClr val="C00000"/>
                </a:solidFill>
                <a:effectLst>
                  <a:outerShdw blurRad="38100" dist="38100" dir="2700000" algn="tl">
                    <a:srgbClr val="000000">
                      <a:alpha val="43137"/>
                    </a:srgbClr>
                  </a:outerShdw>
                </a:effectLst>
                <a:latin typeface="Arial Black" panose="020B0A04020102020204" pitchFamily="34" charset="0"/>
              </a:rPr>
              <a:t> done </a:t>
            </a:r>
            <a:r>
              <a:rPr lang="tr-TR" sz="1800" i="1" dirty="0" err="1">
                <a:solidFill>
                  <a:srgbClr val="C00000"/>
                </a:solidFill>
                <a:effectLst>
                  <a:outerShdw blurRad="38100" dist="38100" dir="2700000" algn="tl">
                    <a:srgbClr val="000000">
                      <a:alpha val="43137"/>
                    </a:srgbClr>
                  </a:outerShdw>
                </a:effectLst>
                <a:latin typeface="Arial Black" panose="020B0A04020102020204" pitchFamily="34" charset="0"/>
              </a:rPr>
              <a:t>and</a:t>
            </a:r>
            <a:r>
              <a:rPr lang="tr-TR" sz="1800" i="1" dirty="0">
                <a:solidFill>
                  <a:srgbClr val="C00000"/>
                </a:solidFill>
                <a:effectLst>
                  <a:outerShdw blurRad="38100" dist="38100" dir="2700000" algn="tl">
                    <a:srgbClr val="000000">
                      <a:alpha val="43137"/>
                    </a:srgbClr>
                  </a:outerShdw>
                </a:effectLst>
                <a:latin typeface="Arial Black" panose="020B0A04020102020204" pitchFamily="34" charset="0"/>
              </a:rPr>
              <a:t> </a:t>
            </a:r>
            <a:r>
              <a:rPr lang="tr-TR" sz="1800" i="1" dirty="0" err="1">
                <a:solidFill>
                  <a:srgbClr val="C00000"/>
                </a:solidFill>
                <a:effectLst>
                  <a:outerShdw blurRad="38100" dist="38100" dir="2700000" algn="tl">
                    <a:srgbClr val="000000">
                      <a:alpha val="43137"/>
                    </a:srgbClr>
                  </a:outerShdw>
                </a:effectLst>
                <a:latin typeface="Arial Black" panose="020B0A04020102020204" pitchFamily="34" charset="0"/>
              </a:rPr>
              <a:t>results</a:t>
            </a:r>
            <a:r>
              <a:rPr lang="tr-TR" sz="1800" i="1" dirty="0">
                <a:solidFill>
                  <a:srgbClr val="C00000"/>
                </a:solidFill>
                <a:effectLst>
                  <a:outerShdw blurRad="38100" dist="38100" dir="2700000" algn="tl">
                    <a:srgbClr val="000000">
                      <a:alpha val="43137"/>
                    </a:srgbClr>
                  </a:outerShdw>
                </a:effectLst>
                <a:latin typeface="Arial Black" panose="020B0A04020102020204" pitchFamily="34" charset="0"/>
              </a:rPr>
              <a:t> of </a:t>
            </a:r>
            <a:r>
              <a:rPr lang="tr-TR" sz="1800" i="1" dirty="0" err="1">
                <a:solidFill>
                  <a:srgbClr val="C00000"/>
                </a:solidFill>
                <a:effectLst>
                  <a:outerShdw blurRad="38100" dist="38100" dir="2700000" algn="tl">
                    <a:srgbClr val="000000">
                      <a:alpha val="43137"/>
                    </a:srgbClr>
                  </a:outerShdw>
                </a:effectLst>
                <a:latin typeface="Arial Black" panose="020B0A04020102020204" pitchFamily="34" charset="0"/>
              </a:rPr>
              <a:t>hypotheses</a:t>
            </a:r>
            <a:r>
              <a:rPr lang="tr-TR" sz="1800" i="1" dirty="0">
                <a:solidFill>
                  <a:srgbClr val="C00000"/>
                </a:solidFill>
                <a:effectLst>
                  <a:outerShdw blurRad="38100" dist="38100" dir="2700000" algn="tl">
                    <a:srgbClr val="000000">
                      <a:alpha val="43137"/>
                    </a:srgbClr>
                  </a:outerShdw>
                </a:effectLst>
                <a:latin typeface="Arial Black" panose="020B0A04020102020204" pitchFamily="34" charset="0"/>
              </a:rPr>
              <a:t>;</a:t>
            </a:r>
          </a:p>
          <a:p>
            <a:endParaRPr lang="tr-TR" i="1" dirty="0">
              <a:solidFill>
                <a:srgbClr val="C00000"/>
              </a:solidFill>
              <a:effectLst>
                <a:outerShdw blurRad="38100" dist="38100" dir="2700000" algn="tl">
                  <a:srgbClr val="000000">
                    <a:alpha val="43137"/>
                  </a:srgbClr>
                </a:outerShdw>
              </a:effectLst>
              <a:latin typeface="Arial Black" panose="020B0A04020102020204" pitchFamily="34" charset="0"/>
            </a:endParaRPr>
          </a:p>
          <a:p>
            <a:r>
              <a:rPr lang="tr-TR" sz="1800" i="1" dirty="0" err="1">
                <a:solidFill>
                  <a:srgbClr val="C00000"/>
                </a:solidFill>
                <a:effectLst>
                  <a:outerShdw blurRad="38100" dist="38100" dir="2700000" algn="tl">
                    <a:srgbClr val="000000">
                      <a:alpha val="43137"/>
                    </a:srgbClr>
                  </a:outerShdw>
                </a:effectLst>
                <a:highlight>
                  <a:srgbClr val="FFFF00"/>
                </a:highlight>
                <a:latin typeface="Arial Black" panose="020B0A04020102020204" pitchFamily="34" charset="0"/>
              </a:rPr>
              <a:t>Yellow</a:t>
            </a:r>
            <a:r>
              <a:rPr lang="tr-TR" sz="1800" i="1" dirty="0">
                <a:solidFill>
                  <a:srgbClr val="C00000"/>
                </a:solidFill>
                <a:effectLst>
                  <a:outerShdw blurRad="38100" dist="38100" dir="2700000" algn="tl">
                    <a:srgbClr val="000000">
                      <a:alpha val="43137"/>
                    </a:srgbClr>
                  </a:outerShdw>
                </a:effectLst>
                <a:highlight>
                  <a:srgbClr val="FFFF00"/>
                </a:highlight>
                <a:latin typeface="Arial Black" panose="020B0A04020102020204" pitchFamily="34" charset="0"/>
              </a:rPr>
              <a:t> </a:t>
            </a:r>
            <a:r>
              <a:rPr lang="tr-TR" sz="1800" i="1" dirty="0" err="1">
                <a:solidFill>
                  <a:srgbClr val="C00000"/>
                </a:solidFill>
                <a:effectLst>
                  <a:outerShdw blurRad="38100" dist="38100" dir="2700000" algn="tl">
                    <a:srgbClr val="000000">
                      <a:alpha val="43137"/>
                    </a:srgbClr>
                  </a:outerShdw>
                </a:effectLst>
                <a:highlight>
                  <a:srgbClr val="FFFF00"/>
                </a:highlight>
                <a:latin typeface="Arial Black" panose="020B0A04020102020204" pitchFamily="34" charset="0"/>
              </a:rPr>
              <a:t>Cab</a:t>
            </a:r>
            <a:r>
              <a:rPr lang="tr-TR" sz="1800" i="1" dirty="0">
                <a:solidFill>
                  <a:srgbClr val="C00000"/>
                </a:solidFill>
                <a:effectLst>
                  <a:outerShdw blurRad="38100" dist="38100" dir="2700000" algn="tl">
                    <a:srgbClr val="000000">
                      <a:alpha val="43137"/>
                    </a:srgbClr>
                  </a:outerShdw>
                </a:effectLst>
                <a:highlight>
                  <a:srgbClr val="FFFF00"/>
                </a:highlight>
                <a:latin typeface="Arial Black" panose="020B0A04020102020204" pitchFamily="34" charset="0"/>
              </a:rPr>
              <a:t> </a:t>
            </a:r>
            <a:r>
              <a:rPr lang="tr-TR" sz="1800" i="1" dirty="0" err="1">
                <a:solidFill>
                  <a:srgbClr val="C00000"/>
                </a:solidFill>
                <a:effectLst>
                  <a:outerShdw blurRad="38100" dist="38100" dir="2700000" algn="tl">
                    <a:srgbClr val="000000">
                      <a:alpha val="43137"/>
                    </a:srgbClr>
                  </a:outerShdw>
                </a:effectLst>
                <a:latin typeface="Arial Black" panose="020B0A04020102020204" pitchFamily="34" charset="0"/>
              </a:rPr>
              <a:t>Company</a:t>
            </a:r>
            <a:r>
              <a:rPr lang="tr-TR" sz="1800" i="1" dirty="0">
                <a:solidFill>
                  <a:srgbClr val="C00000"/>
                </a:solidFill>
                <a:effectLst>
                  <a:outerShdw blurRad="38100" dist="38100" dir="2700000" algn="tl">
                    <a:srgbClr val="000000">
                      <a:alpha val="43137"/>
                    </a:srgbClr>
                  </a:outerShdw>
                </a:effectLst>
                <a:latin typeface="Arial Black" panose="020B0A04020102020204" pitchFamily="34" charset="0"/>
              </a:rPr>
              <a:t> is </a:t>
            </a:r>
            <a:r>
              <a:rPr lang="tr-TR" sz="1800" i="1" dirty="0" err="1">
                <a:solidFill>
                  <a:srgbClr val="C00000"/>
                </a:solidFill>
                <a:effectLst>
                  <a:outerShdw blurRad="38100" dist="38100" dir="2700000" algn="tl">
                    <a:srgbClr val="000000">
                      <a:alpha val="43137"/>
                    </a:srgbClr>
                  </a:outerShdw>
                </a:effectLst>
                <a:latin typeface="Arial Black" panose="020B0A04020102020204" pitchFamily="34" charset="0"/>
              </a:rPr>
              <a:t>recommended</a:t>
            </a:r>
            <a:r>
              <a:rPr lang="tr-TR" sz="1800" i="1" dirty="0">
                <a:solidFill>
                  <a:srgbClr val="C00000"/>
                </a:solidFill>
                <a:effectLst>
                  <a:outerShdw blurRad="38100" dist="38100" dir="2700000" algn="tl">
                    <a:srgbClr val="000000">
                      <a:alpha val="43137"/>
                    </a:srgbClr>
                  </a:outerShdw>
                </a:effectLst>
                <a:latin typeface="Arial Black" panose="020B0A04020102020204" pitchFamily="34" charset="0"/>
              </a:rPr>
              <a:t> </a:t>
            </a:r>
            <a:r>
              <a:rPr lang="tr-TR" sz="1800" i="1" dirty="0" err="1">
                <a:solidFill>
                  <a:srgbClr val="C00000"/>
                </a:solidFill>
                <a:effectLst>
                  <a:outerShdw blurRad="38100" dist="38100" dir="2700000" algn="tl">
                    <a:srgbClr val="000000">
                      <a:alpha val="43137"/>
                    </a:srgbClr>
                  </a:outerShdw>
                </a:effectLst>
                <a:latin typeface="Arial Black" panose="020B0A04020102020204" pitchFamily="34" charset="0"/>
              </a:rPr>
              <a:t>for</a:t>
            </a:r>
            <a:r>
              <a:rPr lang="tr-TR" sz="1800" i="1" dirty="0">
                <a:solidFill>
                  <a:srgbClr val="C00000"/>
                </a:solidFill>
                <a:effectLst>
                  <a:outerShdw blurRad="38100" dist="38100" dir="2700000" algn="tl">
                    <a:srgbClr val="000000">
                      <a:alpha val="43137"/>
                    </a:srgbClr>
                  </a:outerShdw>
                </a:effectLst>
                <a:latin typeface="Arial Black" panose="020B0A04020102020204" pitchFamily="34" charset="0"/>
              </a:rPr>
              <a:t> </a:t>
            </a:r>
            <a:r>
              <a:rPr lang="tr-TR" i="1" dirty="0" err="1">
                <a:solidFill>
                  <a:srgbClr val="C00000"/>
                </a:solidFill>
                <a:effectLst>
                  <a:outerShdw blurRad="38100" dist="38100" dir="2700000" algn="tl">
                    <a:srgbClr val="000000">
                      <a:alpha val="43137"/>
                    </a:srgbClr>
                  </a:outerShdw>
                </a:effectLst>
                <a:latin typeface="Arial Black" panose="020B0A04020102020204" pitchFamily="34" charset="0"/>
              </a:rPr>
              <a:t>Investment</a:t>
            </a:r>
            <a:r>
              <a:rPr lang="tr-TR" i="1" dirty="0">
                <a:solidFill>
                  <a:srgbClr val="C00000"/>
                </a:solidFill>
                <a:effectLst>
                  <a:outerShdw blurRad="38100" dist="38100" dir="2700000" algn="tl">
                    <a:srgbClr val="000000">
                      <a:alpha val="43137"/>
                    </a:srgbClr>
                  </a:outerShdw>
                </a:effectLst>
                <a:latin typeface="Arial Black" panose="020B0A04020102020204" pitchFamily="34" charset="0"/>
              </a:rPr>
              <a:t>.</a:t>
            </a:r>
            <a:endParaRPr lang="en-GB" sz="1800" i="1" dirty="0">
              <a:solidFill>
                <a:srgbClr val="C00000"/>
              </a:solidFill>
              <a:effectLst>
                <a:outerShdw blurRad="38100" dist="38100" dir="2700000" algn="tl">
                  <a:srgbClr val="000000">
                    <a:alpha val="43137"/>
                  </a:srgbClr>
                </a:outerShdw>
              </a:effectLst>
              <a:latin typeface="Arial Black" panose="020B0A04020102020204" pitchFamily="34" charset="0"/>
            </a:endParaRPr>
          </a:p>
        </p:txBody>
      </p:sp>
    </p:spTree>
    <p:extLst>
      <p:ext uri="{BB962C8B-B14F-4D97-AF65-F5344CB8AC3E}">
        <p14:creationId xmlns:p14="http://schemas.microsoft.com/office/powerpoint/2010/main" val="8842429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9489" y="5962245"/>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90F1E-D0F9-44CF-AB5A-1A1E350433DE}"/>
              </a:ext>
            </a:extLst>
          </p:cNvPr>
          <p:cNvSpPr>
            <a:spLocks noGrp="1"/>
          </p:cNvSpPr>
          <p:nvPr>
            <p:ph type="title"/>
          </p:nvPr>
        </p:nvSpPr>
        <p:spPr/>
        <p:txBody>
          <a:bodyPr/>
          <a:lstStyle/>
          <a:p>
            <a:r>
              <a:rPr lang="en-GB" b="1" dirty="0">
                <a:solidFill>
                  <a:schemeClr val="accent2"/>
                </a:solidFill>
                <a:latin typeface="Arial Black" panose="020B0A04020102020204" pitchFamily="34" charset="0"/>
              </a:rPr>
              <a:t>Description:</a:t>
            </a:r>
            <a:endParaRPr lang="en-GB" dirty="0"/>
          </a:p>
        </p:txBody>
      </p:sp>
      <p:sp>
        <p:nvSpPr>
          <p:cNvPr id="4" name="TextBox 3">
            <a:extLst>
              <a:ext uri="{FF2B5EF4-FFF2-40B4-BE49-F238E27FC236}">
                <a16:creationId xmlns:a16="http://schemas.microsoft.com/office/drawing/2014/main" id="{23EF6419-78F0-48E7-875D-7877A985148C}"/>
              </a:ext>
            </a:extLst>
          </p:cNvPr>
          <p:cNvSpPr txBox="1"/>
          <p:nvPr/>
        </p:nvSpPr>
        <p:spPr>
          <a:xfrm>
            <a:off x="942584" y="1804833"/>
            <a:ext cx="10180528" cy="830997"/>
          </a:xfrm>
          <a:prstGeom prst="rect">
            <a:avLst/>
          </a:prstGeom>
          <a:noFill/>
        </p:spPr>
        <p:txBody>
          <a:bodyPr wrap="square">
            <a:spAutoFit/>
          </a:bodyPr>
          <a:lstStyle/>
          <a:p>
            <a:pPr marL="285750" indent="-285750">
              <a:buFont typeface="Wingdings" panose="05000000000000000000" pitchFamily="2" charset="2"/>
              <a:buChar char="q"/>
            </a:pPr>
            <a:r>
              <a:rPr lang="en-GB" sz="1600" b="1" dirty="0">
                <a:latin typeface="Arial Black" panose="020B0A04020102020204" pitchFamily="34" charset="0"/>
              </a:rPr>
              <a:t>XYZ is a private equity firm in US. Due to remarkable growth in the Cab Industry in last few years and multiple key players in the market, it is planning for an investment in Cab industry.</a:t>
            </a:r>
          </a:p>
        </p:txBody>
      </p:sp>
      <p:sp>
        <p:nvSpPr>
          <p:cNvPr id="6" name="TextBox 5">
            <a:extLst>
              <a:ext uri="{FF2B5EF4-FFF2-40B4-BE49-F238E27FC236}">
                <a16:creationId xmlns:a16="http://schemas.microsoft.com/office/drawing/2014/main" id="{C6ED44B9-D714-4675-9267-B0C0772F3A85}"/>
              </a:ext>
            </a:extLst>
          </p:cNvPr>
          <p:cNvSpPr txBox="1"/>
          <p:nvPr/>
        </p:nvSpPr>
        <p:spPr>
          <a:xfrm>
            <a:off x="942584" y="2815161"/>
            <a:ext cx="9717065" cy="3293209"/>
          </a:xfrm>
          <a:prstGeom prst="rect">
            <a:avLst/>
          </a:prstGeom>
          <a:noFill/>
        </p:spPr>
        <p:txBody>
          <a:bodyPr wrap="square">
            <a:spAutoFit/>
          </a:bodyPr>
          <a:lstStyle/>
          <a:p>
            <a:pPr marL="285750" indent="-285750">
              <a:buFont typeface="Wingdings" panose="05000000000000000000" pitchFamily="2" charset="2"/>
              <a:buChar char="q"/>
            </a:pPr>
            <a:r>
              <a:rPr lang="en-GB" sz="1600" b="1" dirty="0">
                <a:latin typeface="Arial Black" panose="020B0A04020102020204" pitchFamily="34" charset="0"/>
              </a:rPr>
              <a:t>Provide actionable insights to help XYZ firm in identifying the right company for making investment.</a:t>
            </a:r>
          </a:p>
          <a:p>
            <a:pPr marL="285750" indent="-285750">
              <a:buFont typeface="Arial" panose="020B0604020202020204" pitchFamily="34" charset="0"/>
              <a:buChar char="•"/>
            </a:pPr>
            <a:endParaRPr lang="en-GB" sz="1600" b="1" dirty="0">
              <a:latin typeface="Arial Black" panose="020B0A04020102020204" pitchFamily="34" charset="0"/>
            </a:endParaRPr>
          </a:p>
          <a:p>
            <a:pPr marL="285750" indent="-285750">
              <a:buFont typeface="Wingdings" panose="05000000000000000000" pitchFamily="2" charset="2"/>
              <a:buChar char="q"/>
            </a:pPr>
            <a:r>
              <a:rPr lang="en-GB" sz="1600" b="1" dirty="0">
                <a:latin typeface="Arial Black" panose="020B0A04020102020204" pitchFamily="34" charset="0"/>
              </a:rPr>
              <a:t>Cab Companies: </a:t>
            </a:r>
          </a:p>
          <a:p>
            <a:pPr marL="285750" indent="-285750">
              <a:buFont typeface="Wingdings" panose="05000000000000000000" pitchFamily="2" charset="2"/>
              <a:buChar char="Ø"/>
            </a:pPr>
            <a:r>
              <a:rPr lang="en-GB" sz="1600" b="1" dirty="0">
                <a:latin typeface="Arial Black" panose="020B0A04020102020204" pitchFamily="34" charset="0"/>
              </a:rPr>
              <a:t> Yellow Cab</a:t>
            </a:r>
          </a:p>
          <a:p>
            <a:pPr marL="285750" indent="-285750">
              <a:buFont typeface="Wingdings" panose="05000000000000000000" pitchFamily="2" charset="2"/>
              <a:buChar char="Ø"/>
            </a:pPr>
            <a:r>
              <a:rPr lang="en-GB" sz="1600" b="1" dirty="0">
                <a:latin typeface="Arial Black" panose="020B0A04020102020204" pitchFamily="34" charset="0"/>
              </a:rPr>
              <a:t> Pink Cab </a:t>
            </a:r>
          </a:p>
          <a:p>
            <a:pPr marL="285750" indent="-285750">
              <a:buFont typeface="Arial" panose="020B0604020202020204" pitchFamily="34" charset="0"/>
              <a:buChar char="•"/>
            </a:pPr>
            <a:endParaRPr lang="en-GB" sz="1600" b="1" dirty="0">
              <a:latin typeface="Arial Black" panose="020B0A04020102020204" pitchFamily="34" charset="0"/>
            </a:endParaRPr>
          </a:p>
          <a:p>
            <a:pPr marL="285750" indent="-285750">
              <a:buFont typeface="Arial" panose="020B0604020202020204" pitchFamily="34" charset="0"/>
              <a:buChar char="•"/>
            </a:pPr>
            <a:endParaRPr lang="en-GB" sz="1600" b="1" dirty="0">
              <a:latin typeface="Arial Black" panose="020B0A04020102020204" pitchFamily="34" charset="0"/>
            </a:endParaRPr>
          </a:p>
          <a:p>
            <a:pPr marL="285750" indent="-285750">
              <a:buFont typeface="Wingdings" panose="05000000000000000000" pitchFamily="2" charset="2"/>
              <a:buChar char="q"/>
            </a:pPr>
            <a:r>
              <a:rPr lang="en-GB" sz="1600" b="1" dirty="0">
                <a:latin typeface="Arial Black" panose="020B0A04020102020204" pitchFamily="34" charset="0"/>
              </a:rPr>
              <a:t>The Analysis include :</a:t>
            </a:r>
          </a:p>
          <a:p>
            <a:pPr marL="285750" lvl="1" indent="-285750">
              <a:buFont typeface="Wingdings" panose="05000000000000000000" pitchFamily="2" charset="2"/>
              <a:buChar char="Ø"/>
            </a:pPr>
            <a:r>
              <a:rPr lang="en-GB" sz="1600" b="1" dirty="0">
                <a:latin typeface="Arial Black" panose="020B0A04020102020204" pitchFamily="34" charset="0"/>
              </a:rPr>
              <a:t>Data Understanding, </a:t>
            </a:r>
          </a:p>
          <a:p>
            <a:pPr marL="285750" lvl="1" indent="-285750">
              <a:buFont typeface="Wingdings" panose="05000000000000000000" pitchFamily="2" charset="2"/>
              <a:buChar char="Ø"/>
            </a:pPr>
            <a:r>
              <a:rPr lang="en-GB" sz="1600" b="1" dirty="0">
                <a:latin typeface="Arial Black" panose="020B0A04020102020204" pitchFamily="34" charset="0"/>
              </a:rPr>
              <a:t>Data Visualization, </a:t>
            </a:r>
          </a:p>
          <a:p>
            <a:pPr marL="285750" lvl="1" indent="-285750">
              <a:buFont typeface="Wingdings" panose="05000000000000000000" pitchFamily="2" charset="2"/>
              <a:buChar char="Ø"/>
            </a:pPr>
            <a:r>
              <a:rPr lang="en-GB" sz="1600" b="1" dirty="0">
                <a:latin typeface="Arial Black" panose="020B0A04020102020204" pitchFamily="34" charset="0"/>
              </a:rPr>
              <a:t>Creating multiple hypothesis, </a:t>
            </a:r>
          </a:p>
          <a:p>
            <a:pPr marL="285750" lvl="1" indent="-285750">
              <a:buFont typeface="Wingdings" panose="05000000000000000000" pitchFamily="2" charset="2"/>
              <a:buChar char="Ø"/>
            </a:pPr>
            <a:r>
              <a:rPr lang="en-GB" sz="1600" b="1" dirty="0">
                <a:latin typeface="Arial Black" panose="020B0A04020102020204" pitchFamily="34" charset="0"/>
              </a:rPr>
              <a:t>Building models and finding the best fit model based on Accuracy.</a:t>
            </a:r>
          </a:p>
        </p:txBody>
      </p:sp>
    </p:spTree>
    <p:extLst>
      <p:ext uri="{BB962C8B-B14F-4D97-AF65-F5344CB8AC3E}">
        <p14:creationId xmlns:p14="http://schemas.microsoft.com/office/powerpoint/2010/main" val="844570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BBF2B-B7AD-4DC4-B25A-0158740E58FE}"/>
              </a:ext>
            </a:extLst>
          </p:cNvPr>
          <p:cNvSpPr>
            <a:spLocks noGrp="1"/>
          </p:cNvSpPr>
          <p:nvPr>
            <p:ph type="title"/>
          </p:nvPr>
        </p:nvSpPr>
        <p:spPr/>
        <p:txBody>
          <a:bodyPr/>
          <a:lstStyle/>
          <a:p>
            <a:r>
              <a:rPr lang="en-GB" b="1" dirty="0">
                <a:solidFill>
                  <a:schemeClr val="accent2"/>
                </a:solidFill>
                <a:latin typeface="Arial Black" panose="020B0A04020102020204" pitchFamily="34" charset="0"/>
              </a:rPr>
              <a:t>Data Preparation:</a:t>
            </a:r>
          </a:p>
        </p:txBody>
      </p:sp>
      <p:sp>
        <p:nvSpPr>
          <p:cNvPr id="4" name="TextBox 3">
            <a:extLst>
              <a:ext uri="{FF2B5EF4-FFF2-40B4-BE49-F238E27FC236}">
                <a16:creationId xmlns:a16="http://schemas.microsoft.com/office/drawing/2014/main" id="{F9F58046-B72C-4A65-B27C-8EC4EFD974D7}"/>
              </a:ext>
            </a:extLst>
          </p:cNvPr>
          <p:cNvSpPr txBox="1"/>
          <p:nvPr/>
        </p:nvSpPr>
        <p:spPr>
          <a:xfrm>
            <a:off x="838200" y="1690688"/>
            <a:ext cx="10176802" cy="4770537"/>
          </a:xfrm>
          <a:prstGeom prst="rect">
            <a:avLst/>
          </a:prstGeom>
          <a:noFill/>
        </p:spPr>
        <p:txBody>
          <a:bodyPr wrap="square">
            <a:spAutoFit/>
          </a:bodyPr>
          <a:lstStyle/>
          <a:p>
            <a:pPr algn="l"/>
            <a:r>
              <a:rPr lang="en-GB" sz="2800" b="1" i="0" dirty="0">
                <a:solidFill>
                  <a:srgbClr val="2D3B45"/>
                </a:solidFill>
                <a:effectLst/>
                <a:latin typeface="Arial Black" panose="020B0A04020102020204" pitchFamily="34" charset="0"/>
              </a:rPr>
              <a:t>There are </a:t>
            </a:r>
            <a:r>
              <a:rPr lang="tr-TR" sz="2800" b="1" i="0" dirty="0">
                <a:solidFill>
                  <a:srgbClr val="2D3B45"/>
                </a:solidFill>
                <a:effectLst/>
                <a:latin typeface="Arial Black" panose="020B0A04020102020204" pitchFamily="34" charset="0"/>
              </a:rPr>
              <a:t>5</a:t>
            </a:r>
            <a:r>
              <a:rPr lang="en-GB" sz="2800" b="1" i="0" dirty="0">
                <a:solidFill>
                  <a:srgbClr val="2D3B45"/>
                </a:solidFill>
                <a:effectLst/>
                <a:latin typeface="Arial Black" panose="020B0A04020102020204" pitchFamily="34" charset="0"/>
              </a:rPr>
              <a:t> datasets:</a:t>
            </a:r>
          </a:p>
          <a:p>
            <a:pPr algn="l"/>
            <a:endParaRPr lang="en-GB" b="1" dirty="0">
              <a:solidFill>
                <a:srgbClr val="2D3B45"/>
              </a:solidFill>
              <a:latin typeface="Lato Extended"/>
            </a:endParaRPr>
          </a:p>
          <a:p>
            <a:pPr algn="l"/>
            <a:endParaRPr lang="en-GB" b="1" i="0" dirty="0">
              <a:solidFill>
                <a:srgbClr val="2D3B45"/>
              </a:solidFill>
              <a:effectLst/>
              <a:latin typeface="Lato Extended"/>
            </a:endParaRPr>
          </a:p>
          <a:p>
            <a:pPr marL="285750" indent="-285750" algn="l">
              <a:buFont typeface="Wingdings" panose="05000000000000000000" pitchFamily="2" charset="2"/>
              <a:buChar char="Ø"/>
            </a:pPr>
            <a:r>
              <a:rPr lang="en-GB" sz="2400" b="1" i="0" dirty="0">
                <a:solidFill>
                  <a:srgbClr val="2D3B45"/>
                </a:solidFill>
                <a:effectLst/>
                <a:latin typeface="Arial" panose="020B0604020202020204" pitchFamily="34" charset="0"/>
                <a:cs typeface="Arial" panose="020B0604020202020204" pitchFamily="34" charset="0"/>
              </a:rPr>
              <a:t>Cab_Data.csv – </a:t>
            </a:r>
            <a:r>
              <a:rPr lang="en-GB" sz="2400" i="0" dirty="0">
                <a:solidFill>
                  <a:srgbClr val="2D3B45"/>
                </a:solidFill>
                <a:effectLst/>
                <a:latin typeface="Arial" panose="020B0604020202020204" pitchFamily="34" charset="0"/>
                <a:cs typeface="Arial" panose="020B0604020202020204" pitchFamily="34" charset="0"/>
              </a:rPr>
              <a:t>this file includes details of transaction for 2 cab companies.</a:t>
            </a:r>
          </a:p>
          <a:p>
            <a:pPr marL="285750" indent="-285750" algn="l">
              <a:buFont typeface="Wingdings" panose="05000000000000000000" pitchFamily="2" charset="2"/>
              <a:buChar char="Ø"/>
            </a:pPr>
            <a:r>
              <a:rPr lang="en-GB" sz="2400" b="1" i="0" dirty="0">
                <a:solidFill>
                  <a:srgbClr val="2D3B45"/>
                </a:solidFill>
                <a:effectLst/>
                <a:latin typeface="Arial" panose="020B0604020202020204" pitchFamily="34" charset="0"/>
                <a:cs typeface="Arial" panose="020B0604020202020204" pitchFamily="34" charset="0"/>
              </a:rPr>
              <a:t>Customer_ID.csv</a:t>
            </a:r>
            <a:r>
              <a:rPr lang="en-GB" sz="2400" b="0" i="0" dirty="0">
                <a:solidFill>
                  <a:srgbClr val="2D3B45"/>
                </a:solidFill>
                <a:effectLst/>
                <a:latin typeface="Arial" panose="020B0604020202020204" pitchFamily="34" charset="0"/>
                <a:cs typeface="Arial" panose="020B0604020202020204" pitchFamily="34" charset="0"/>
              </a:rPr>
              <a:t> – this is a mapping table that contains a unique identifier which links the customer’s demographic details.</a:t>
            </a:r>
          </a:p>
          <a:p>
            <a:pPr marL="285750" indent="-285750" algn="l">
              <a:buFont typeface="Wingdings" panose="05000000000000000000" pitchFamily="2" charset="2"/>
              <a:buChar char="Ø"/>
            </a:pPr>
            <a:r>
              <a:rPr lang="en-GB" sz="2400" b="1" i="0" dirty="0">
                <a:solidFill>
                  <a:srgbClr val="2D3B45"/>
                </a:solidFill>
                <a:effectLst/>
                <a:latin typeface="Arial" panose="020B0604020202020204" pitchFamily="34" charset="0"/>
                <a:cs typeface="Arial" panose="020B0604020202020204" pitchFamily="34" charset="0"/>
              </a:rPr>
              <a:t>Transaction_ID.csv – </a:t>
            </a:r>
            <a:r>
              <a:rPr lang="en-GB" sz="2400" b="0" i="0" dirty="0">
                <a:solidFill>
                  <a:srgbClr val="2D3B45"/>
                </a:solidFill>
                <a:effectLst/>
                <a:latin typeface="Arial" panose="020B0604020202020204" pitchFamily="34" charset="0"/>
                <a:cs typeface="Arial" panose="020B0604020202020204" pitchFamily="34" charset="0"/>
              </a:rPr>
              <a:t>this is a mapping table that contains transaction to customer mapping and payment mode.</a:t>
            </a:r>
          </a:p>
          <a:p>
            <a:pPr marL="285750" indent="-285750" algn="l">
              <a:buFont typeface="Wingdings" panose="05000000000000000000" pitchFamily="2" charset="2"/>
              <a:buChar char="Ø"/>
            </a:pPr>
            <a:r>
              <a:rPr lang="en-GB" sz="2400" b="1" i="0" dirty="0">
                <a:solidFill>
                  <a:srgbClr val="2D3B45"/>
                </a:solidFill>
                <a:effectLst/>
                <a:latin typeface="Arial" panose="020B0604020202020204" pitchFamily="34" charset="0"/>
                <a:cs typeface="Arial" panose="020B0604020202020204" pitchFamily="34" charset="0"/>
              </a:rPr>
              <a:t>City.csv – </a:t>
            </a:r>
            <a:r>
              <a:rPr lang="en-GB" sz="2400" b="0" i="0" dirty="0">
                <a:solidFill>
                  <a:srgbClr val="2D3B45"/>
                </a:solidFill>
                <a:effectLst/>
                <a:latin typeface="Arial" panose="020B0604020202020204" pitchFamily="34" charset="0"/>
                <a:cs typeface="Arial" panose="020B0604020202020204" pitchFamily="34" charset="0"/>
              </a:rPr>
              <a:t>this file contains list of US cities, their population and number of cab users.</a:t>
            </a:r>
            <a:endParaRPr lang="tr-TR" sz="2400" b="0" i="0" dirty="0">
              <a:solidFill>
                <a:srgbClr val="2D3B45"/>
              </a:solidFill>
              <a:effectLst/>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tr-TR" sz="2400" b="1" i="0" dirty="0" err="1">
                <a:solidFill>
                  <a:srgbClr val="2D3B45"/>
                </a:solidFill>
                <a:effectLst/>
                <a:latin typeface="Arial" panose="020B0604020202020204" pitchFamily="34" charset="0"/>
                <a:cs typeface="Arial" panose="020B0604020202020204" pitchFamily="34" charset="0"/>
              </a:rPr>
              <a:t>US_Holidays</a:t>
            </a:r>
            <a:r>
              <a:rPr lang="en-GB" sz="2400" b="1" i="0" dirty="0">
                <a:solidFill>
                  <a:srgbClr val="2D3B45"/>
                </a:solidFill>
                <a:effectLst/>
                <a:latin typeface="Arial" panose="020B0604020202020204" pitchFamily="34" charset="0"/>
                <a:cs typeface="Arial" panose="020B0604020202020204" pitchFamily="34" charset="0"/>
              </a:rPr>
              <a:t>.csv – </a:t>
            </a:r>
            <a:r>
              <a:rPr lang="en-GB" sz="2400" i="0" dirty="0">
                <a:solidFill>
                  <a:srgbClr val="2D3B45"/>
                </a:solidFill>
                <a:effectLst/>
                <a:latin typeface="Arial" panose="020B0604020202020204" pitchFamily="34" charset="0"/>
                <a:cs typeface="Arial" panose="020B0604020202020204" pitchFamily="34" charset="0"/>
              </a:rPr>
              <a:t>this file includes details of </a:t>
            </a:r>
            <a:r>
              <a:rPr lang="tr-TR" sz="2400" i="0" dirty="0" err="1">
                <a:solidFill>
                  <a:srgbClr val="2D3B45"/>
                </a:solidFill>
                <a:effectLst/>
                <a:latin typeface="Arial" panose="020B0604020202020204" pitchFamily="34" charset="0"/>
                <a:cs typeface="Arial" panose="020B0604020202020204" pitchFamily="34" charset="0"/>
              </a:rPr>
              <a:t>holiday</a:t>
            </a:r>
            <a:r>
              <a:rPr lang="tr-TR" sz="2400" i="0" dirty="0">
                <a:solidFill>
                  <a:srgbClr val="2D3B45"/>
                </a:solidFill>
                <a:effectLst/>
                <a:latin typeface="Arial" panose="020B0604020202020204" pitchFamily="34" charset="0"/>
                <a:cs typeface="Arial" panose="020B0604020202020204" pitchFamily="34" charset="0"/>
              </a:rPr>
              <a:t> </a:t>
            </a:r>
            <a:r>
              <a:rPr lang="tr-TR" sz="2400" i="0" dirty="0" err="1">
                <a:solidFill>
                  <a:srgbClr val="2D3B45"/>
                </a:solidFill>
                <a:effectLst/>
                <a:latin typeface="Arial" panose="020B0604020202020204" pitchFamily="34" charset="0"/>
                <a:cs typeface="Arial" panose="020B0604020202020204" pitchFamily="34" charset="0"/>
              </a:rPr>
              <a:t>dates</a:t>
            </a:r>
            <a:r>
              <a:rPr lang="tr-TR" sz="2400" i="0" dirty="0">
                <a:solidFill>
                  <a:srgbClr val="2D3B45"/>
                </a:solidFill>
                <a:effectLst/>
                <a:latin typeface="Arial" panose="020B0604020202020204" pitchFamily="34" charset="0"/>
                <a:cs typeface="Arial" panose="020B0604020202020204" pitchFamily="34" charset="0"/>
              </a:rPr>
              <a:t> in </a:t>
            </a:r>
            <a:r>
              <a:rPr lang="tr-TR" sz="2400" i="0" dirty="0" err="1">
                <a:solidFill>
                  <a:srgbClr val="2D3B45"/>
                </a:solidFill>
                <a:effectLst/>
                <a:latin typeface="Arial" panose="020B0604020202020204" pitchFamily="34" charset="0"/>
                <a:cs typeface="Arial" panose="020B0604020202020204" pitchFamily="34" charset="0"/>
              </a:rPr>
              <a:t>the</a:t>
            </a:r>
            <a:r>
              <a:rPr lang="tr-TR" sz="2400" i="0" dirty="0">
                <a:solidFill>
                  <a:srgbClr val="2D3B45"/>
                </a:solidFill>
                <a:effectLst/>
                <a:latin typeface="Arial" panose="020B0604020202020204" pitchFamily="34" charset="0"/>
                <a:cs typeface="Arial" panose="020B0604020202020204" pitchFamily="34" charset="0"/>
              </a:rPr>
              <a:t> US.</a:t>
            </a:r>
            <a:endParaRPr lang="en-GB" sz="2400" i="0" dirty="0">
              <a:solidFill>
                <a:srgbClr val="2D3B45"/>
              </a:solidFill>
              <a:effectLs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Ø"/>
            </a:pPr>
            <a:endParaRPr lang="en-GB" sz="2400" b="0" i="0" dirty="0">
              <a:solidFill>
                <a:srgbClr val="2D3B45"/>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39866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FD4E51-C012-43E4-B2C0-499312F9EA38}"/>
              </a:ext>
            </a:extLst>
          </p:cNvPr>
          <p:cNvSpPr txBox="1"/>
          <p:nvPr/>
        </p:nvSpPr>
        <p:spPr>
          <a:xfrm>
            <a:off x="1197511" y="2119113"/>
            <a:ext cx="10658515" cy="1569660"/>
          </a:xfrm>
          <a:prstGeom prst="rect">
            <a:avLst/>
          </a:prstGeom>
          <a:noFill/>
        </p:spPr>
        <p:txBody>
          <a:bodyPr wrap="square">
            <a:spAutoFit/>
          </a:bodyPr>
          <a:lstStyle/>
          <a:p>
            <a:r>
              <a:rPr lang="tr-TR" sz="4800" dirty="0">
                <a:solidFill>
                  <a:schemeClr val="accent2"/>
                </a:solidFill>
                <a:latin typeface="Arial Black" panose="020B0A04020102020204" pitchFamily="34" charset="0"/>
              </a:rPr>
              <a:t>	   </a:t>
            </a:r>
            <a:r>
              <a:rPr lang="en-GB" sz="4800" dirty="0">
                <a:solidFill>
                  <a:schemeClr val="accent2"/>
                </a:solidFill>
                <a:latin typeface="Arial Black" panose="020B0A04020102020204" pitchFamily="34" charset="0"/>
              </a:rPr>
              <a:t>EXPLORATORY</a:t>
            </a:r>
            <a:r>
              <a:rPr lang="tr-TR" sz="4800" dirty="0">
                <a:solidFill>
                  <a:schemeClr val="accent2"/>
                </a:solidFill>
                <a:latin typeface="Arial Black" panose="020B0A04020102020204" pitchFamily="34" charset="0"/>
              </a:rPr>
              <a:t> </a:t>
            </a:r>
            <a:r>
              <a:rPr lang="en-GB" sz="4800" dirty="0">
                <a:solidFill>
                  <a:schemeClr val="accent2"/>
                </a:solidFill>
                <a:latin typeface="Arial Black" panose="020B0A04020102020204" pitchFamily="34" charset="0"/>
              </a:rPr>
              <a:t>DATA  </a:t>
            </a:r>
          </a:p>
          <a:p>
            <a:r>
              <a:rPr lang="tr-TR" sz="4800" dirty="0">
                <a:solidFill>
                  <a:schemeClr val="accent2"/>
                </a:solidFill>
                <a:latin typeface="Arial Black" panose="020B0A04020102020204" pitchFamily="34" charset="0"/>
              </a:rPr>
              <a:t>			  </a:t>
            </a:r>
            <a:r>
              <a:rPr lang="en-GB" sz="4800" dirty="0">
                <a:solidFill>
                  <a:schemeClr val="accent2"/>
                </a:solidFill>
                <a:latin typeface="Arial Black" panose="020B0A04020102020204" pitchFamily="34" charset="0"/>
              </a:rPr>
              <a:t>ANALYSIS</a:t>
            </a:r>
          </a:p>
        </p:txBody>
      </p:sp>
    </p:spTree>
    <p:extLst>
      <p:ext uri="{BB962C8B-B14F-4D97-AF65-F5344CB8AC3E}">
        <p14:creationId xmlns:p14="http://schemas.microsoft.com/office/powerpoint/2010/main" val="1375100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0B631-294F-48CC-AA0F-C05FCE90873A}"/>
              </a:ext>
            </a:extLst>
          </p:cNvPr>
          <p:cNvSpPr>
            <a:spLocks noGrp="1"/>
          </p:cNvSpPr>
          <p:nvPr>
            <p:ph type="title"/>
          </p:nvPr>
        </p:nvSpPr>
        <p:spPr>
          <a:xfrm>
            <a:off x="254577" y="400402"/>
            <a:ext cx="11682845" cy="1325563"/>
          </a:xfrm>
        </p:spPr>
        <p:txBody>
          <a:bodyPr/>
          <a:lstStyle/>
          <a:p>
            <a:r>
              <a:rPr lang="en-GB" b="1" dirty="0">
                <a:solidFill>
                  <a:schemeClr val="accent2"/>
                </a:solidFill>
                <a:latin typeface="Arial Black" panose="020B0A04020102020204" pitchFamily="34" charset="0"/>
              </a:rPr>
              <a:t>Distribution of </a:t>
            </a:r>
            <a:r>
              <a:rPr lang="tr-TR" b="1" dirty="0">
                <a:solidFill>
                  <a:schemeClr val="accent2"/>
                </a:solidFill>
                <a:latin typeface="Arial Black" panose="020B0A04020102020204" pitchFamily="34" charset="0"/>
              </a:rPr>
              <a:t>Travel </a:t>
            </a:r>
            <a:r>
              <a:rPr lang="tr-TR" b="1" dirty="0" err="1">
                <a:solidFill>
                  <a:schemeClr val="accent2"/>
                </a:solidFill>
                <a:latin typeface="Arial Black" panose="020B0A04020102020204" pitchFamily="34" charset="0"/>
              </a:rPr>
              <a:t>Distances</a:t>
            </a:r>
            <a:r>
              <a:rPr lang="en-GB" b="1" dirty="0">
                <a:solidFill>
                  <a:schemeClr val="accent2"/>
                </a:solidFill>
                <a:latin typeface="Arial Black" panose="020B0A04020102020204" pitchFamily="34" charset="0"/>
              </a:rPr>
              <a:t> </a:t>
            </a:r>
            <a:r>
              <a:rPr lang="tr-TR" b="1" dirty="0">
                <a:solidFill>
                  <a:schemeClr val="accent2"/>
                </a:solidFill>
                <a:latin typeface="Arial Black" panose="020B0A04020102020204" pitchFamily="34" charset="0"/>
              </a:rPr>
              <a:t>(KM)</a:t>
            </a:r>
            <a:endParaRPr lang="en-GB" b="1" dirty="0">
              <a:solidFill>
                <a:schemeClr val="accent2"/>
              </a:solidFill>
              <a:latin typeface="Arial Black" panose="020B0A04020102020204" pitchFamily="34" charset="0"/>
            </a:endParaRPr>
          </a:p>
        </p:txBody>
      </p:sp>
      <p:sp>
        <p:nvSpPr>
          <p:cNvPr id="4" name="TextBox 3">
            <a:extLst>
              <a:ext uri="{FF2B5EF4-FFF2-40B4-BE49-F238E27FC236}">
                <a16:creationId xmlns:a16="http://schemas.microsoft.com/office/drawing/2014/main" id="{1EC693A4-C5D2-4A3D-AE21-322A5CB6141F}"/>
              </a:ext>
            </a:extLst>
          </p:cNvPr>
          <p:cNvSpPr txBox="1"/>
          <p:nvPr/>
        </p:nvSpPr>
        <p:spPr>
          <a:xfrm>
            <a:off x="1332914" y="5292546"/>
            <a:ext cx="9893104" cy="1200329"/>
          </a:xfrm>
          <a:prstGeom prst="rect">
            <a:avLst/>
          </a:prstGeom>
          <a:noFill/>
        </p:spPr>
        <p:txBody>
          <a:bodyPr wrap="square">
            <a:spAutoFit/>
          </a:bodyPr>
          <a:lstStyle/>
          <a:p>
            <a:pPr marL="342900" indent="-342900">
              <a:buFont typeface="Wingdings" panose="05000000000000000000" pitchFamily="2" charset="2"/>
              <a:buChar char="q"/>
            </a:pPr>
            <a:r>
              <a:rPr lang="tr-TR" sz="2400" b="1" dirty="0" err="1">
                <a:solidFill>
                  <a:schemeClr val="accent2"/>
                </a:solidFill>
                <a:latin typeface="Arial Black" panose="020B0A04020102020204" pitchFamily="34" charset="0"/>
              </a:rPr>
              <a:t>Based</a:t>
            </a:r>
            <a:r>
              <a:rPr lang="tr-TR" sz="2400" b="1" dirty="0">
                <a:solidFill>
                  <a:schemeClr val="accent2"/>
                </a:solidFill>
                <a:latin typeface="Arial Black" panose="020B0A04020102020204" pitchFamily="34" charset="0"/>
              </a:rPr>
              <a:t> on </a:t>
            </a:r>
            <a:r>
              <a:rPr lang="tr-TR" sz="2400" b="1" dirty="0" err="1">
                <a:solidFill>
                  <a:schemeClr val="accent2"/>
                </a:solidFill>
                <a:latin typeface="Arial Black" panose="020B0A04020102020204" pitchFamily="34" charset="0"/>
              </a:rPr>
              <a:t>the</a:t>
            </a:r>
            <a:r>
              <a:rPr lang="tr-TR" sz="2400" b="1" dirty="0">
                <a:solidFill>
                  <a:schemeClr val="accent2"/>
                </a:solidFill>
                <a:latin typeface="Arial Black" panose="020B0A04020102020204" pitchFamily="34" charset="0"/>
              </a:rPr>
              <a:t> </a:t>
            </a:r>
            <a:r>
              <a:rPr lang="tr-TR" sz="2400" b="1" dirty="0" err="1">
                <a:solidFill>
                  <a:schemeClr val="accent2"/>
                </a:solidFill>
                <a:latin typeface="Arial Black" panose="020B0A04020102020204" pitchFamily="34" charset="0"/>
              </a:rPr>
              <a:t>şnformation</a:t>
            </a:r>
            <a:r>
              <a:rPr lang="tr-TR" sz="2400" b="1" dirty="0">
                <a:solidFill>
                  <a:schemeClr val="accent2"/>
                </a:solidFill>
                <a:latin typeface="Arial Black" panose="020B0A04020102020204" pitchFamily="34" charset="0"/>
              </a:rPr>
              <a:t> on </a:t>
            </a:r>
            <a:r>
              <a:rPr lang="tr-TR" sz="2400" b="1" dirty="0" err="1">
                <a:solidFill>
                  <a:schemeClr val="accent2"/>
                </a:solidFill>
                <a:latin typeface="Arial Black" panose="020B0A04020102020204" pitchFamily="34" charset="0"/>
              </a:rPr>
              <a:t>these</a:t>
            </a:r>
            <a:r>
              <a:rPr lang="tr-TR" sz="2400" b="1" dirty="0">
                <a:solidFill>
                  <a:schemeClr val="accent2"/>
                </a:solidFill>
                <a:latin typeface="Arial Black" panose="020B0A04020102020204" pitchFamily="34" charset="0"/>
              </a:rPr>
              <a:t> </a:t>
            </a:r>
            <a:r>
              <a:rPr lang="tr-TR" sz="2400" b="1" dirty="0" err="1">
                <a:solidFill>
                  <a:schemeClr val="accent2"/>
                </a:solidFill>
                <a:latin typeface="Arial Black" panose="020B0A04020102020204" pitchFamily="34" charset="0"/>
              </a:rPr>
              <a:t>graphs</a:t>
            </a:r>
            <a:r>
              <a:rPr lang="tr-TR" sz="2400" b="1" dirty="0">
                <a:solidFill>
                  <a:schemeClr val="accent2"/>
                </a:solidFill>
                <a:latin typeface="Arial Black" panose="020B0A04020102020204" pitchFamily="34" charset="0"/>
              </a:rPr>
              <a:t>, </a:t>
            </a:r>
            <a:r>
              <a:rPr lang="tr-TR" sz="2400" b="1" dirty="0" err="1">
                <a:solidFill>
                  <a:schemeClr val="accent2"/>
                </a:solidFill>
                <a:latin typeface="Arial Black" panose="020B0A04020102020204" pitchFamily="34" charset="0"/>
              </a:rPr>
              <a:t>we</a:t>
            </a:r>
            <a:r>
              <a:rPr lang="tr-TR" sz="2400" b="1" dirty="0">
                <a:solidFill>
                  <a:schemeClr val="accent2"/>
                </a:solidFill>
                <a:latin typeface="Arial Black" panose="020B0A04020102020204" pitchFamily="34" charset="0"/>
              </a:rPr>
              <a:t> can say </a:t>
            </a:r>
            <a:r>
              <a:rPr lang="tr-TR" sz="2400" b="1" dirty="0" err="1">
                <a:solidFill>
                  <a:schemeClr val="accent2"/>
                </a:solidFill>
                <a:latin typeface="Arial Black" panose="020B0A04020102020204" pitchFamily="34" charset="0"/>
              </a:rPr>
              <a:t>that</a:t>
            </a:r>
            <a:r>
              <a:rPr lang="tr-TR" sz="2400" b="1" dirty="0">
                <a:solidFill>
                  <a:schemeClr val="accent2"/>
                </a:solidFill>
                <a:latin typeface="Arial Black" panose="020B0A04020102020204" pitchFamily="34" charset="0"/>
              </a:rPr>
              <a:t> </a:t>
            </a:r>
            <a:r>
              <a:rPr lang="tr-TR" sz="2400" b="1" dirty="0" err="1">
                <a:solidFill>
                  <a:schemeClr val="accent2"/>
                </a:solidFill>
                <a:latin typeface="Arial Black" panose="020B0A04020102020204" pitchFamily="34" charset="0"/>
              </a:rPr>
              <a:t>both</a:t>
            </a:r>
            <a:r>
              <a:rPr lang="tr-TR" sz="2400" b="1" dirty="0">
                <a:solidFill>
                  <a:schemeClr val="accent2"/>
                </a:solidFill>
                <a:latin typeface="Arial Black" panose="020B0A04020102020204" pitchFamily="34" charset="0"/>
              </a:rPr>
              <a:t> </a:t>
            </a:r>
            <a:r>
              <a:rPr lang="tr-TR" sz="2400" b="1" dirty="0" err="1">
                <a:solidFill>
                  <a:schemeClr val="accent2"/>
                </a:solidFill>
                <a:latin typeface="Arial Black" panose="020B0A04020102020204" pitchFamily="34" charset="0"/>
              </a:rPr>
              <a:t>companies</a:t>
            </a:r>
            <a:r>
              <a:rPr lang="tr-TR" sz="2400" b="1" dirty="0">
                <a:solidFill>
                  <a:schemeClr val="accent2"/>
                </a:solidFill>
                <a:latin typeface="Arial Black" panose="020B0A04020102020204" pitchFamily="34" charset="0"/>
              </a:rPr>
              <a:t> ( </a:t>
            </a:r>
            <a:r>
              <a:rPr lang="en-GB" sz="2400" b="1" dirty="0">
                <a:solidFill>
                  <a:schemeClr val="accent2"/>
                </a:solidFill>
                <a:latin typeface="Arial Black" panose="020B0A04020102020204" pitchFamily="34" charset="0"/>
              </a:rPr>
              <a:t>Pink and Yellow Cab</a:t>
            </a:r>
            <a:r>
              <a:rPr lang="tr-TR" sz="2400" b="1" dirty="0">
                <a:solidFill>
                  <a:schemeClr val="accent2"/>
                </a:solidFill>
                <a:latin typeface="Arial Black" panose="020B0A04020102020204" pitchFamily="34" charset="0"/>
              </a:rPr>
              <a:t> )</a:t>
            </a:r>
            <a:r>
              <a:rPr lang="en-GB" sz="2400" b="1" dirty="0">
                <a:solidFill>
                  <a:schemeClr val="accent2"/>
                </a:solidFill>
                <a:latin typeface="Arial Black" panose="020B0A04020102020204" pitchFamily="34" charset="0"/>
              </a:rPr>
              <a:t> </a:t>
            </a:r>
            <a:r>
              <a:rPr lang="tr-TR" sz="2400" b="1" dirty="0" err="1">
                <a:solidFill>
                  <a:schemeClr val="accent2"/>
                </a:solidFill>
                <a:latin typeface="Arial Black" panose="020B0A04020102020204" pitchFamily="34" charset="0"/>
              </a:rPr>
              <a:t>performs</a:t>
            </a:r>
            <a:r>
              <a:rPr lang="tr-TR" sz="2400" b="1" dirty="0">
                <a:solidFill>
                  <a:schemeClr val="accent2"/>
                </a:solidFill>
                <a:latin typeface="Arial Black" panose="020B0A04020102020204" pitchFamily="34" charset="0"/>
              </a:rPr>
              <a:t> </a:t>
            </a:r>
            <a:r>
              <a:rPr lang="tr-TR" sz="2400" b="1" dirty="0" err="1">
                <a:solidFill>
                  <a:schemeClr val="accent2"/>
                </a:solidFill>
                <a:latin typeface="Arial Black" panose="020B0A04020102020204" pitchFamily="34" charset="0"/>
              </a:rPr>
              <a:t>their</a:t>
            </a:r>
            <a:r>
              <a:rPr lang="tr-TR" sz="2400" b="1" dirty="0">
                <a:solidFill>
                  <a:schemeClr val="accent2"/>
                </a:solidFill>
                <a:latin typeface="Arial Black" panose="020B0A04020102020204" pitchFamily="34" charset="0"/>
              </a:rPr>
              <a:t> </a:t>
            </a:r>
            <a:r>
              <a:rPr lang="tr-TR" sz="2400" b="1" dirty="0" err="1">
                <a:solidFill>
                  <a:schemeClr val="accent2"/>
                </a:solidFill>
                <a:latin typeface="Arial Black" panose="020B0A04020102020204" pitchFamily="34" charset="0"/>
              </a:rPr>
              <a:t>rides</a:t>
            </a:r>
            <a:r>
              <a:rPr lang="tr-TR" sz="2400" b="1" dirty="0">
                <a:solidFill>
                  <a:schemeClr val="accent2"/>
                </a:solidFill>
                <a:latin typeface="Arial Black" panose="020B0A04020102020204" pitchFamily="34" charset="0"/>
              </a:rPr>
              <a:t> </a:t>
            </a:r>
            <a:r>
              <a:rPr lang="tr-TR" sz="2400" b="1" dirty="0" err="1">
                <a:solidFill>
                  <a:schemeClr val="accent2"/>
                </a:solidFill>
                <a:latin typeface="Arial Black" panose="020B0A04020102020204" pitchFamily="34" charset="0"/>
              </a:rPr>
              <a:t>approximately</a:t>
            </a:r>
            <a:r>
              <a:rPr lang="tr-TR" sz="2400" b="1" dirty="0">
                <a:solidFill>
                  <a:schemeClr val="accent2"/>
                </a:solidFill>
                <a:latin typeface="Arial Black" panose="020B0A04020102020204" pitchFamily="34" charset="0"/>
              </a:rPr>
              <a:t> </a:t>
            </a:r>
            <a:r>
              <a:rPr lang="tr-TR" sz="2400" b="1" dirty="0" err="1">
                <a:solidFill>
                  <a:schemeClr val="accent2"/>
                </a:solidFill>
                <a:latin typeface="Arial Black" panose="020B0A04020102020204" pitchFamily="34" charset="0"/>
              </a:rPr>
              <a:t>between</a:t>
            </a:r>
            <a:r>
              <a:rPr lang="tr-TR" sz="2400" b="1" dirty="0">
                <a:solidFill>
                  <a:schemeClr val="accent2"/>
                </a:solidFill>
                <a:latin typeface="Arial Black" panose="020B0A04020102020204" pitchFamily="34" charset="0"/>
              </a:rPr>
              <a:t> </a:t>
            </a:r>
            <a:r>
              <a:rPr lang="en-GB" sz="2400" b="1" dirty="0">
                <a:solidFill>
                  <a:schemeClr val="accent2"/>
                </a:solidFill>
                <a:latin typeface="Arial Black" panose="020B0A04020102020204" pitchFamily="34" charset="0"/>
              </a:rPr>
              <a:t>2 </a:t>
            </a:r>
            <a:r>
              <a:rPr lang="tr-TR" sz="2400" b="1" dirty="0">
                <a:solidFill>
                  <a:schemeClr val="accent2"/>
                </a:solidFill>
                <a:latin typeface="Arial Black" panose="020B0A04020102020204" pitchFamily="34" charset="0"/>
              </a:rPr>
              <a:t>-</a:t>
            </a:r>
            <a:r>
              <a:rPr lang="en-GB" sz="2400" b="1" dirty="0">
                <a:solidFill>
                  <a:schemeClr val="accent2"/>
                </a:solidFill>
                <a:latin typeface="Arial Black" panose="020B0A04020102020204" pitchFamily="34" charset="0"/>
              </a:rPr>
              <a:t> 48 KM.</a:t>
            </a:r>
          </a:p>
        </p:txBody>
      </p:sp>
      <p:pic>
        <p:nvPicPr>
          <p:cNvPr id="7" name="Resim 6">
            <a:extLst>
              <a:ext uri="{FF2B5EF4-FFF2-40B4-BE49-F238E27FC236}">
                <a16:creationId xmlns:a16="http://schemas.microsoft.com/office/drawing/2014/main" id="{293EC8AC-4C60-9587-D34B-A5C3F7E80A1B}"/>
              </a:ext>
            </a:extLst>
          </p:cNvPr>
          <p:cNvPicPr>
            <a:picLocks noChangeAspect="1"/>
          </p:cNvPicPr>
          <p:nvPr/>
        </p:nvPicPr>
        <p:blipFill>
          <a:blip r:embed="rId2"/>
          <a:stretch>
            <a:fillRect/>
          </a:stretch>
        </p:blipFill>
        <p:spPr>
          <a:xfrm>
            <a:off x="1198418" y="1725965"/>
            <a:ext cx="4303834" cy="3272933"/>
          </a:xfrm>
          <a:prstGeom prst="rect">
            <a:avLst/>
          </a:prstGeom>
        </p:spPr>
      </p:pic>
      <p:pic>
        <p:nvPicPr>
          <p:cNvPr id="9" name="Resim 8">
            <a:extLst>
              <a:ext uri="{FF2B5EF4-FFF2-40B4-BE49-F238E27FC236}">
                <a16:creationId xmlns:a16="http://schemas.microsoft.com/office/drawing/2014/main" id="{3AE740C8-8D49-DAA3-C11C-F40B55A461CB}"/>
              </a:ext>
            </a:extLst>
          </p:cNvPr>
          <p:cNvPicPr>
            <a:picLocks noChangeAspect="1"/>
          </p:cNvPicPr>
          <p:nvPr/>
        </p:nvPicPr>
        <p:blipFill>
          <a:blip r:embed="rId3"/>
          <a:stretch>
            <a:fillRect/>
          </a:stretch>
        </p:blipFill>
        <p:spPr>
          <a:xfrm>
            <a:off x="6376634" y="1653767"/>
            <a:ext cx="4686406" cy="3417330"/>
          </a:xfrm>
          <a:prstGeom prst="rect">
            <a:avLst/>
          </a:prstGeom>
        </p:spPr>
      </p:pic>
    </p:spTree>
    <p:extLst>
      <p:ext uri="{BB962C8B-B14F-4D97-AF65-F5344CB8AC3E}">
        <p14:creationId xmlns:p14="http://schemas.microsoft.com/office/powerpoint/2010/main" val="542833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2D2E9-D68B-4BDB-B1F7-81AFC69F07AC}"/>
              </a:ext>
            </a:extLst>
          </p:cNvPr>
          <p:cNvSpPr>
            <a:spLocks noGrp="1"/>
          </p:cNvSpPr>
          <p:nvPr>
            <p:ph type="title"/>
          </p:nvPr>
        </p:nvSpPr>
        <p:spPr>
          <a:xfrm>
            <a:off x="1305791" y="313171"/>
            <a:ext cx="10515600" cy="900967"/>
          </a:xfrm>
        </p:spPr>
        <p:txBody>
          <a:bodyPr>
            <a:normAutofit/>
          </a:bodyPr>
          <a:lstStyle/>
          <a:p>
            <a:r>
              <a:rPr lang="en-GB" b="1" dirty="0">
                <a:solidFill>
                  <a:schemeClr val="accent2"/>
                </a:solidFill>
                <a:latin typeface="Arial Black" panose="020B0A04020102020204" pitchFamily="34" charset="0"/>
              </a:rPr>
              <a:t>Distribution of Price Charged</a:t>
            </a:r>
            <a:endParaRPr lang="en-GB" dirty="0"/>
          </a:p>
        </p:txBody>
      </p:sp>
      <p:sp>
        <p:nvSpPr>
          <p:cNvPr id="5" name="TextBox 4">
            <a:extLst>
              <a:ext uri="{FF2B5EF4-FFF2-40B4-BE49-F238E27FC236}">
                <a16:creationId xmlns:a16="http://schemas.microsoft.com/office/drawing/2014/main" id="{E0D111FA-AC6B-4DB0-AF6C-CFDB09925CFB}"/>
              </a:ext>
            </a:extLst>
          </p:cNvPr>
          <p:cNvSpPr txBox="1"/>
          <p:nvPr/>
        </p:nvSpPr>
        <p:spPr>
          <a:xfrm>
            <a:off x="6744682" y="2415708"/>
            <a:ext cx="5194176" cy="2677656"/>
          </a:xfrm>
          <a:prstGeom prst="rect">
            <a:avLst/>
          </a:prstGeom>
          <a:noFill/>
        </p:spPr>
        <p:txBody>
          <a:bodyPr wrap="square">
            <a:spAutoFit/>
          </a:bodyPr>
          <a:lstStyle/>
          <a:p>
            <a:pPr marL="342900" indent="-342900">
              <a:buFont typeface="Wingdings" panose="05000000000000000000" pitchFamily="2" charset="2"/>
              <a:buChar char="q"/>
            </a:pPr>
            <a:r>
              <a:rPr lang="en-GB" sz="2400" dirty="0">
                <a:solidFill>
                  <a:schemeClr val="accent2"/>
                </a:solidFill>
                <a:latin typeface="Arial Black" panose="020B0A04020102020204" pitchFamily="34" charset="0"/>
              </a:rPr>
              <a:t>The Price Charge range for Yellow cab is more than the Pink cab.</a:t>
            </a:r>
            <a:endParaRPr lang="tr-TR" sz="2400" dirty="0">
              <a:solidFill>
                <a:schemeClr val="accent2"/>
              </a:solidFill>
              <a:latin typeface="Arial Black" panose="020B0A04020102020204" pitchFamily="34" charset="0"/>
            </a:endParaRPr>
          </a:p>
          <a:p>
            <a:pPr marL="342900" indent="-342900">
              <a:buFont typeface="Wingdings" panose="05000000000000000000" pitchFamily="2" charset="2"/>
              <a:buChar char="q"/>
            </a:pPr>
            <a:endParaRPr lang="tr-TR" sz="2400" dirty="0">
              <a:solidFill>
                <a:schemeClr val="accent2"/>
              </a:solidFill>
              <a:latin typeface="Arial Black" panose="020B0A04020102020204" pitchFamily="34" charset="0"/>
            </a:endParaRPr>
          </a:p>
          <a:p>
            <a:pPr marL="342900" indent="-342900">
              <a:buFont typeface="Wingdings" panose="05000000000000000000" pitchFamily="2" charset="2"/>
              <a:buChar char="q"/>
            </a:pPr>
            <a:endParaRPr lang="en-GB" sz="2400" dirty="0">
              <a:solidFill>
                <a:schemeClr val="accent2"/>
              </a:solidFill>
              <a:latin typeface="Arial Black" panose="020B0A04020102020204" pitchFamily="34" charset="0"/>
            </a:endParaRPr>
          </a:p>
          <a:p>
            <a:pPr marL="342900" indent="-342900">
              <a:buFont typeface="Wingdings" panose="05000000000000000000" pitchFamily="2" charset="2"/>
              <a:buChar char="q"/>
            </a:pPr>
            <a:r>
              <a:rPr lang="en-GB" sz="2400" dirty="0">
                <a:solidFill>
                  <a:schemeClr val="accent2"/>
                </a:solidFill>
                <a:latin typeface="Arial Black" panose="020B0A04020102020204" pitchFamily="34" charset="0"/>
              </a:rPr>
              <a:t>The outliers are </a:t>
            </a:r>
            <a:r>
              <a:rPr lang="tr-TR" sz="2400" dirty="0" err="1">
                <a:solidFill>
                  <a:schemeClr val="accent2"/>
                </a:solidFill>
                <a:latin typeface="Arial Black" panose="020B0A04020102020204" pitchFamily="34" charset="0"/>
              </a:rPr>
              <a:t>mostly</a:t>
            </a:r>
            <a:r>
              <a:rPr lang="tr-TR" sz="2400" dirty="0">
                <a:solidFill>
                  <a:schemeClr val="accent2"/>
                </a:solidFill>
                <a:latin typeface="Arial Black" panose="020B0A04020102020204" pitchFamily="34" charset="0"/>
              </a:rPr>
              <a:t> </a:t>
            </a:r>
            <a:r>
              <a:rPr lang="en-GB" sz="2400" dirty="0">
                <a:solidFill>
                  <a:schemeClr val="accent2"/>
                </a:solidFill>
                <a:latin typeface="Arial Black" panose="020B0A04020102020204" pitchFamily="34" charset="0"/>
              </a:rPr>
              <a:t>due to use of high-end cars.</a:t>
            </a:r>
          </a:p>
        </p:txBody>
      </p:sp>
      <p:pic>
        <p:nvPicPr>
          <p:cNvPr id="6" name="Resim 5">
            <a:extLst>
              <a:ext uri="{FF2B5EF4-FFF2-40B4-BE49-F238E27FC236}">
                <a16:creationId xmlns:a16="http://schemas.microsoft.com/office/drawing/2014/main" id="{25C24C52-61F1-95D8-2906-53FE39363F4D}"/>
              </a:ext>
            </a:extLst>
          </p:cNvPr>
          <p:cNvPicPr>
            <a:picLocks noChangeAspect="1"/>
          </p:cNvPicPr>
          <p:nvPr/>
        </p:nvPicPr>
        <p:blipFill>
          <a:blip r:embed="rId2"/>
          <a:stretch>
            <a:fillRect/>
          </a:stretch>
        </p:blipFill>
        <p:spPr>
          <a:xfrm>
            <a:off x="197427" y="1764856"/>
            <a:ext cx="6547255" cy="4604771"/>
          </a:xfrm>
          <a:prstGeom prst="rect">
            <a:avLst/>
          </a:prstGeom>
        </p:spPr>
      </p:pic>
    </p:spTree>
    <p:extLst>
      <p:ext uri="{BB962C8B-B14F-4D97-AF65-F5344CB8AC3E}">
        <p14:creationId xmlns:p14="http://schemas.microsoft.com/office/powerpoint/2010/main" val="1759916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1DEF1-A279-4CD6-9E18-57AAF3AB0E28}"/>
              </a:ext>
            </a:extLst>
          </p:cNvPr>
          <p:cNvSpPr>
            <a:spLocks noGrp="1"/>
          </p:cNvSpPr>
          <p:nvPr>
            <p:ph type="title"/>
          </p:nvPr>
        </p:nvSpPr>
        <p:spPr/>
        <p:txBody>
          <a:bodyPr/>
          <a:lstStyle/>
          <a:p>
            <a:r>
              <a:rPr lang="en-GB" dirty="0">
                <a:solidFill>
                  <a:schemeClr val="accent2"/>
                </a:solidFill>
                <a:latin typeface="Arial Black" panose="020B0A04020102020204" pitchFamily="34" charset="0"/>
              </a:rPr>
              <a:t>Travel Frequency per Month:</a:t>
            </a:r>
          </a:p>
        </p:txBody>
      </p:sp>
      <p:sp>
        <p:nvSpPr>
          <p:cNvPr id="6" name="TextBox 5">
            <a:extLst>
              <a:ext uri="{FF2B5EF4-FFF2-40B4-BE49-F238E27FC236}">
                <a16:creationId xmlns:a16="http://schemas.microsoft.com/office/drawing/2014/main" id="{4850F846-7AF9-429C-96CB-BABFE4DFC8D5}"/>
              </a:ext>
            </a:extLst>
          </p:cNvPr>
          <p:cNvSpPr txBox="1"/>
          <p:nvPr/>
        </p:nvSpPr>
        <p:spPr>
          <a:xfrm>
            <a:off x="838200" y="5657671"/>
            <a:ext cx="10996247" cy="1200329"/>
          </a:xfrm>
          <a:prstGeom prst="rect">
            <a:avLst/>
          </a:prstGeom>
          <a:noFill/>
        </p:spPr>
        <p:txBody>
          <a:bodyPr wrap="square">
            <a:spAutoFit/>
          </a:bodyPr>
          <a:lstStyle/>
          <a:p>
            <a:pPr marL="342900" indent="-342900">
              <a:buFont typeface="Wingdings" panose="05000000000000000000" pitchFamily="2" charset="2"/>
              <a:buChar char="q"/>
            </a:pPr>
            <a:r>
              <a:rPr lang="en-GB" sz="2400" dirty="0">
                <a:solidFill>
                  <a:schemeClr val="accent2"/>
                </a:solidFill>
                <a:latin typeface="Arial Black" panose="020B0A04020102020204" pitchFamily="34" charset="0"/>
              </a:rPr>
              <a:t>Yellow Cab </a:t>
            </a:r>
            <a:r>
              <a:rPr lang="tr-TR" sz="2400" dirty="0" err="1">
                <a:solidFill>
                  <a:schemeClr val="accent2"/>
                </a:solidFill>
                <a:latin typeface="Arial Black" panose="020B0A04020102020204" pitchFamily="34" charset="0"/>
              </a:rPr>
              <a:t>performs</a:t>
            </a:r>
            <a:r>
              <a:rPr lang="tr-TR" sz="2400" dirty="0">
                <a:solidFill>
                  <a:schemeClr val="accent2"/>
                </a:solidFill>
                <a:latin typeface="Arial Black" panose="020B0A04020102020204" pitchFamily="34" charset="0"/>
              </a:rPr>
              <a:t> </a:t>
            </a:r>
            <a:r>
              <a:rPr lang="tr-TR" sz="2400" dirty="0" err="1">
                <a:solidFill>
                  <a:schemeClr val="accent2"/>
                </a:solidFill>
                <a:latin typeface="Arial Black" panose="020B0A04020102020204" pitchFamily="34" charset="0"/>
              </a:rPr>
              <a:t>more</a:t>
            </a:r>
            <a:r>
              <a:rPr lang="tr-TR" sz="2400" dirty="0">
                <a:solidFill>
                  <a:schemeClr val="accent2"/>
                </a:solidFill>
                <a:latin typeface="Arial Black" panose="020B0A04020102020204" pitchFamily="34" charset="0"/>
              </a:rPr>
              <a:t> </a:t>
            </a:r>
            <a:r>
              <a:rPr lang="tr-TR" sz="2400" dirty="0" err="1">
                <a:solidFill>
                  <a:schemeClr val="accent2"/>
                </a:solidFill>
                <a:latin typeface="Arial Black" panose="020B0A04020102020204" pitchFamily="34" charset="0"/>
              </a:rPr>
              <a:t>transactions</a:t>
            </a:r>
            <a:r>
              <a:rPr lang="tr-TR" sz="2400" dirty="0">
                <a:solidFill>
                  <a:schemeClr val="accent2"/>
                </a:solidFill>
                <a:latin typeface="Arial Black" panose="020B0A04020102020204" pitchFamily="34" charset="0"/>
              </a:rPr>
              <a:t> </a:t>
            </a:r>
            <a:r>
              <a:rPr lang="en-GB" sz="2400" dirty="0">
                <a:solidFill>
                  <a:schemeClr val="accent2"/>
                </a:solidFill>
                <a:latin typeface="Arial Black" panose="020B0A04020102020204" pitchFamily="34" charset="0"/>
              </a:rPr>
              <a:t>(35000) in </a:t>
            </a:r>
            <a:r>
              <a:rPr lang="tr-TR" sz="2400" dirty="0" err="1">
                <a:solidFill>
                  <a:schemeClr val="accent2"/>
                </a:solidFill>
                <a:latin typeface="Arial Black" panose="020B0A04020102020204" pitchFamily="34" charset="0"/>
              </a:rPr>
              <a:t>December</a:t>
            </a:r>
            <a:r>
              <a:rPr lang="tr-TR" sz="2400" dirty="0">
                <a:solidFill>
                  <a:schemeClr val="accent2"/>
                </a:solidFill>
                <a:latin typeface="Arial Black" panose="020B0A04020102020204" pitchFamily="34" charset="0"/>
              </a:rPr>
              <a:t> </a:t>
            </a:r>
            <a:r>
              <a:rPr lang="en-GB" sz="2400" dirty="0">
                <a:solidFill>
                  <a:schemeClr val="accent2"/>
                </a:solidFill>
                <a:latin typeface="Arial Black" panose="020B0A04020102020204" pitchFamily="34" charset="0"/>
              </a:rPr>
              <a:t>December which is the holiday season compared to Pink Cab (11000).</a:t>
            </a:r>
          </a:p>
        </p:txBody>
      </p:sp>
      <p:pic>
        <p:nvPicPr>
          <p:cNvPr id="7" name="Resim 6">
            <a:extLst>
              <a:ext uri="{FF2B5EF4-FFF2-40B4-BE49-F238E27FC236}">
                <a16:creationId xmlns:a16="http://schemas.microsoft.com/office/drawing/2014/main" id="{FC02A303-1FD3-3DEA-F0C2-C3AA878046C4}"/>
              </a:ext>
            </a:extLst>
          </p:cNvPr>
          <p:cNvPicPr>
            <a:picLocks noChangeAspect="1"/>
          </p:cNvPicPr>
          <p:nvPr/>
        </p:nvPicPr>
        <p:blipFill>
          <a:blip r:embed="rId2"/>
          <a:stretch>
            <a:fillRect/>
          </a:stretch>
        </p:blipFill>
        <p:spPr>
          <a:xfrm>
            <a:off x="358918" y="1690688"/>
            <a:ext cx="5725551" cy="3605212"/>
          </a:xfrm>
          <a:prstGeom prst="rect">
            <a:avLst/>
          </a:prstGeom>
        </p:spPr>
      </p:pic>
      <p:pic>
        <p:nvPicPr>
          <p:cNvPr id="9" name="Resim 8">
            <a:extLst>
              <a:ext uri="{FF2B5EF4-FFF2-40B4-BE49-F238E27FC236}">
                <a16:creationId xmlns:a16="http://schemas.microsoft.com/office/drawing/2014/main" id="{3B07D385-00B7-7CEF-8B34-71557FD00EB7}"/>
              </a:ext>
            </a:extLst>
          </p:cNvPr>
          <p:cNvPicPr>
            <a:picLocks noChangeAspect="1"/>
          </p:cNvPicPr>
          <p:nvPr/>
        </p:nvPicPr>
        <p:blipFill>
          <a:blip r:embed="rId3"/>
          <a:stretch>
            <a:fillRect/>
          </a:stretch>
        </p:blipFill>
        <p:spPr>
          <a:xfrm>
            <a:off x="6210734" y="1690689"/>
            <a:ext cx="5811548" cy="3399872"/>
          </a:xfrm>
          <a:prstGeom prst="rect">
            <a:avLst/>
          </a:prstGeom>
        </p:spPr>
      </p:pic>
    </p:spTree>
    <p:extLst>
      <p:ext uri="{BB962C8B-B14F-4D97-AF65-F5344CB8AC3E}">
        <p14:creationId xmlns:p14="http://schemas.microsoft.com/office/powerpoint/2010/main" val="2872706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417AD-311C-479C-9507-4C9D2EFE23B5}"/>
              </a:ext>
            </a:extLst>
          </p:cNvPr>
          <p:cNvSpPr>
            <a:spLocks noGrp="1"/>
          </p:cNvSpPr>
          <p:nvPr>
            <p:ph type="title"/>
          </p:nvPr>
        </p:nvSpPr>
        <p:spPr>
          <a:xfrm>
            <a:off x="671945" y="45377"/>
            <a:ext cx="10515600" cy="1325563"/>
          </a:xfrm>
        </p:spPr>
        <p:txBody>
          <a:bodyPr>
            <a:normAutofit/>
          </a:bodyPr>
          <a:lstStyle/>
          <a:p>
            <a:r>
              <a:rPr lang="tr-TR" sz="4000" dirty="0">
                <a:solidFill>
                  <a:schemeClr val="accent2"/>
                </a:solidFill>
                <a:latin typeface="Arial Black" panose="020B0A04020102020204" pitchFamily="34" charset="0"/>
              </a:rPr>
              <a:t>             </a:t>
            </a:r>
            <a:r>
              <a:rPr lang="en-GB" sz="4000" dirty="0">
                <a:solidFill>
                  <a:schemeClr val="accent2"/>
                </a:solidFill>
                <a:latin typeface="Arial Black" panose="020B0A04020102020204" pitchFamily="34" charset="0"/>
              </a:rPr>
              <a:t>Transaction per Year</a:t>
            </a:r>
          </a:p>
        </p:txBody>
      </p:sp>
      <p:sp>
        <p:nvSpPr>
          <p:cNvPr id="5" name="TextBox 4">
            <a:extLst>
              <a:ext uri="{FF2B5EF4-FFF2-40B4-BE49-F238E27FC236}">
                <a16:creationId xmlns:a16="http://schemas.microsoft.com/office/drawing/2014/main" id="{38101CD1-4DBE-4923-BAF8-AB2A42FCC9BD}"/>
              </a:ext>
            </a:extLst>
          </p:cNvPr>
          <p:cNvSpPr txBox="1"/>
          <p:nvPr/>
        </p:nvSpPr>
        <p:spPr>
          <a:xfrm>
            <a:off x="838200" y="5846544"/>
            <a:ext cx="11245947" cy="830997"/>
          </a:xfrm>
          <a:prstGeom prst="rect">
            <a:avLst/>
          </a:prstGeom>
          <a:noFill/>
        </p:spPr>
        <p:txBody>
          <a:bodyPr wrap="square">
            <a:spAutoFit/>
          </a:bodyPr>
          <a:lstStyle/>
          <a:p>
            <a:pPr marL="342900" indent="-342900">
              <a:buFont typeface="Wingdings" panose="05000000000000000000" pitchFamily="2" charset="2"/>
              <a:buChar char="q"/>
            </a:pPr>
            <a:r>
              <a:rPr lang="tr-TR" sz="2400" dirty="0" err="1">
                <a:solidFill>
                  <a:schemeClr val="accent2"/>
                </a:solidFill>
                <a:latin typeface="Arial Black" panose="020B0A04020102020204" pitchFamily="34" charset="0"/>
              </a:rPr>
              <a:t>Based</a:t>
            </a:r>
            <a:r>
              <a:rPr lang="tr-TR" sz="2400" dirty="0">
                <a:solidFill>
                  <a:schemeClr val="accent2"/>
                </a:solidFill>
                <a:latin typeface="Arial Black" panose="020B0A04020102020204" pitchFamily="34" charset="0"/>
              </a:rPr>
              <a:t> on </a:t>
            </a:r>
            <a:r>
              <a:rPr lang="tr-TR" sz="2400" dirty="0" err="1">
                <a:solidFill>
                  <a:schemeClr val="accent2"/>
                </a:solidFill>
                <a:latin typeface="Arial Black" panose="020B0A04020102020204" pitchFamily="34" charset="0"/>
              </a:rPr>
              <a:t>years</a:t>
            </a:r>
            <a:r>
              <a:rPr lang="tr-TR" sz="2400" dirty="0">
                <a:solidFill>
                  <a:schemeClr val="accent2"/>
                </a:solidFill>
                <a:latin typeface="Arial Black" panose="020B0A04020102020204" pitchFamily="34" charset="0"/>
              </a:rPr>
              <a:t>, </a:t>
            </a:r>
            <a:r>
              <a:rPr lang="tr-TR" sz="2400" dirty="0" err="1">
                <a:solidFill>
                  <a:schemeClr val="accent2"/>
                </a:solidFill>
                <a:latin typeface="Arial Black" panose="020B0A04020102020204" pitchFamily="34" charset="0"/>
              </a:rPr>
              <a:t>number</a:t>
            </a:r>
            <a:r>
              <a:rPr lang="tr-TR" sz="2400" dirty="0">
                <a:solidFill>
                  <a:schemeClr val="accent2"/>
                </a:solidFill>
                <a:latin typeface="Arial Black" panose="020B0A04020102020204" pitchFamily="34" charset="0"/>
              </a:rPr>
              <a:t> </a:t>
            </a:r>
            <a:r>
              <a:rPr lang="en-GB" sz="2400" dirty="0">
                <a:solidFill>
                  <a:schemeClr val="accent2"/>
                </a:solidFill>
                <a:latin typeface="Arial Black" panose="020B0A04020102020204" pitchFamily="34" charset="0"/>
              </a:rPr>
              <a:t>of </a:t>
            </a:r>
            <a:r>
              <a:rPr lang="tr-TR" sz="2400" dirty="0" err="1">
                <a:solidFill>
                  <a:schemeClr val="accent2"/>
                </a:solidFill>
                <a:latin typeface="Arial Black" panose="020B0A04020102020204" pitchFamily="34" charset="0"/>
              </a:rPr>
              <a:t>yearly</a:t>
            </a:r>
            <a:r>
              <a:rPr lang="tr-TR" sz="2400" dirty="0">
                <a:solidFill>
                  <a:schemeClr val="accent2"/>
                </a:solidFill>
                <a:latin typeface="Arial Black" panose="020B0A04020102020204" pitchFamily="34" charset="0"/>
              </a:rPr>
              <a:t> </a:t>
            </a:r>
            <a:r>
              <a:rPr lang="en-GB" sz="2400" dirty="0">
                <a:solidFill>
                  <a:schemeClr val="accent2"/>
                </a:solidFill>
                <a:latin typeface="Arial Black" panose="020B0A04020102020204" pitchFamily="34" charset="0"/>
              </a:rPr>
              <a:t>transactions for Yellow cab is higher than Pink cab.</a:t>
            </a:r>
          </a:p>
        </p:txBody>
      </p:sp>
      <p:pic>
        <p:nvPicPr>
          <p:cNvPr id="6" name="Resim 5">
            <a:extLst>
              <a:ext uri="{FF2B5EF4-FFF2-40B4-BE49-F238E27FC236}">
                <a16:creationId xmlns:a16="http://schemas.microsoft.com/office/drawing/2014/main" id="{FBF31D67-4CCB-7BD1-CF07-BC67AC3562DF}"/>
              </a:ext>
            </a:extLst>
          </p:cNvPr>
          <p:cNvPicPr>
            <a:picLocks noChangeAspect="1"/>
          </p:cNvPicPr>
          <p:nvPr/>
        </p:nvPicPr>
        <p:blipFill>
          <a:blip r:embed="rId3"/>
          <a:stretch>
            <a:fillRect/>
          </a:stretch>
        </p:blipFill>
        <p:spPr>
          <a:xfrm>
            <a:off x="1953924" y="1110773"/>
            <a:ext cx="7761577" cy="4636454"/>
          </a:xfrm>
          <a:prstGeom prst="rect">
            <a:avLst/>
          </a:prstGeom>
        </p:spPr>
      </p:pic>
    </p:spTree>
    <p:extLst>
      <p:ext uri="{BB962C8B-B14F-4D97-AF65-F5344CB8AC3E}">
        <p14:creationId xmlns:p14="http://schemas.microsoft.com/office/powerpoint/2010/main" val="42159777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 Glacier Internship</Template>
  <TotalTime>1391</TotalTime>
  <Words>800</Words>
  <Application>Microsoft Office PowerPoint</Application>
  <PresentationFormat>Geniş ekran</PresentationFormat>
  <Paragraphs>92</Paragraphs>
  <Slides>23</Slides>
  <Notes>1</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23</vt:i4>
      </vt:variant>
    </vt:vector>
  </HeadingPairs>
  <TitlesOfParts>
    <vt:vector size="30" baseType="lpstr">
      <vt:lpstr>Arial</vt:lpstr>
      <vt:lpstr>Arial Black</vt:lpstr>
      <vt:lpstr>Calibri</vt:lpstr>
      <vt:lpstr>Calibri Light</vt:lpstr>
      <vt:lpstr>Lato Extended</vt:lpstr>
      <vt:lpstr>Wingdings</vt:lpstr>
      <vt:lpstr>Office Theme</vt:lpstr>
      <vt:lpstr>PowerPoint Sunusu</vt:lpstr>
      <vt:lpstr>   Agenda</vt:lpstr>
      <vt:lpstr>Description:</vt:lpstr>
      <vt:lpstr>Data Preparation:</vt:lpstr>
      <vt:lpstr>PowerPoint Sunusu</vt:lpstr>
      <vt:lpstr>Distribution of Travel Distances (KM)</vt:lpstr>
      <vt:lpstr>Distribution of Price Charged</vt:lpstr>
      <vt:lpstr>Travel Frequency per Month:</vt:lpstr>
      <vt:lpstr>             Transaction per Year</vt:lpstr>
      <vt:lpstr>Price Charged based on Travel Distances per          City ( Pink Cab )</vt:lpstr>
      <vt:lpstr>Price Charged based on Travel Distances per          City ( Yellow Cab )</vt:lpstr>
      <vt:lpstr>Cab User Distribution Per City</vt:lpstr>
      <vt:lpstr>Transaction per City for both Cabs</vt:lpstr>
      <vt:lpstr>Price Charged Based on Gender</vt:lpstr>
      <vt:lpstr>    Customer Distribituons Based on              Gender for Both Companies</vt:lpstr>
      <vt:lpstr>Profit Margin per year for Both Companies</vt:lpstr>
      <vt:lpstr>Margins per Transactions</vt:lpstr>
      <vt:lpstr>Correlation</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hazarika reeka</dc:creator>
  <cp:lastModifiedBy>BatuhanYILMAZ</cp:lastModifiedBy>
  <cp:revision>116</cp:revision>
  <dcterms:created xsi:type="dcterms:W3CDTF">2021-03-07T07:18:46Z</dcterms:created>
  <dcterms:modified xsi:type="dcterms:W3CDTF">2023-06-21T19:11:55Z</dcterms:modified>
</cp:coreProperties>
</file>