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9" r:id="rId12"/>
    <p:sldId id="266" r:id="rId13"/>
    <p:sldId id="270" r:id="rId14"/>
    <p:sldId id="267" r:id="rId15"/>
    <p:sldId id="271" r:id="rId16"/>
    <p:sldId id="268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899FAB-DE70-42E0-BC2B-1E77CC51F114}" type="datetimeFigureOut">
              <a:rPr lang="tr-TR" smtClean="0"/>
              <a:t>26.03.2024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15672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26.03.2024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827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26.03.2024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915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26.03.2024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42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899FAB-DE70-42E0-BC2B-1E77CC51F114}" type="datetimeFigureOut">
              <a:rPr lang="tr-TR" smtClean="0"/>
              <a:t>26.03.2024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08604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26.03.2024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571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26.03.2024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685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26.03.2024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709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9FAB-DE70-42E0-BC2B-1E77CC51F114}" type="datetimeFigureOut">
              <a:rPr lang="tr-TR" smtClean="0"/>
              <a:t>26.03.2024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827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899FAB-DE70-42E0-BC2B-1E77CC51F114}" type="datetimeFigureOut">
              <a:rPr lang="tr-TR" smtClean="0"/>
              <a:t>26.03.2024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39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899FAB-DE70-42E0-BC2B-1E77CC51F114}" type="datetimeFigureOut">
              <a:rPr lang="tr-TR" smtClean="0"/>
              <a:t>26.03.2024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58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1899FAB-DE70-42E0-BC2B-1E77CC51F114}" type="datetimeFigureOut">
              <a:rPr lang="tr-TR" smtClean="0"/>
              <a:t>26.03.2024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9F0DF71-4128-4E48-A4AE-D0C7816F66B7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572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98DDC5-306A-1A8D-4981-514FAF8F4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6300" b="1" dirty="0" err="1">
                <a:solidFill>
                  <a:schemeClr val="tx1"/>
                </a:solidFill>
              </a:rPr>
              <a:t>Hospıtal</a:t>
            </a:r>
            <a:r>
              <a:rPr lang="tr-TR" sz="6300" b="1" dirty="0">
                <a:solidFill>
                  <a:schemeClr val="tx1"/>
                </a:solidFill>
              </a:rPr>
              <a:t> Management  </a:t>
            </a:r>
            <a:r>
              <a:rPr lang="tr-TR" sz="6300" b="1" dirty="0" err="1">
                <a:solidFill>
                  <a:schemeClr val="tx1"/>
                </a:solidFill>
              </a:rPr>
              <a:t>system</a:t>
            </a:r>
            <a:endParaRPr lang="tr-TR" sz="6300" b="1" dirty="0">
              <a:solidFill>
                <a:schemeClr val="tx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5CD0175-C8CC-EAF3-E019-0DE127C45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(Hastane Yönetim ve Randevu Sistemi)</a:t>
            </a:r>
          </a:p>
        </p:txBody>
      </p:sp>
    </p:spTree>
    <p:extLst>
      <p:ext uri="{BB962C8B-B14F-4D97-AF65-F5344CB8AC3E}">
        <p14:creationId xmlns:p14="http://schemas.microsoft.com/office/powerpoint/2010/main" val="3253876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4121E52-E195-69F3-07DE-54406AAE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Hasta </a:t>
            </a:r>
            <a:r>
              <a:rPr lang="tr-TR" b="1" dirty="0" err="1">
                <a:solidFill>
                  <a:srgbClr val="000000"/>
                </a:solidFill>
              </a:rPr>
              <a:t>Use</a:t>
            </a:r>
            <a:r>
              <a:rPr lang="tr-TR" b="1" dirty="0">
                <a:solidFill>
                  <a:srgbClr val="000000"/>
                </a:solidFill>
              </a:rPr>
              <a:t>-Case Diyagramı</a:t>
            </a:r>
          </a:p>
        </p:txBody>
      </p:sp>
      <p:pic>
        <p:nvPicPr>
          <p:cNvPr id="6" name="Resim 5" descr="diyagram, metin, daire, taslak içeren bir resim&#10;&#10;Açıklama otomatik olarak oluşturuldu">
            <a:extLst>
              <a:ext uri="{FF2B5EF4-FFF2-40B4-BE49-F238E27FC236}">
                <a16:creationId xmlns:a16="http://schemas.microsoft.com/office/drawing/2014/main" id="{CB13EC4D-2F04-6F86-83E4-769F6794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24" y="731695"/>
            <a:ext cx="9560352" cy="58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4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7BED4429-ADA9-E7E4-D2AB-1C3612908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72326"/>
              </p:ext>
            </p:extLst>
          </p:nvPr>
        </p:nvGraphicFramePr>
        <p:xfrm>
          <a:off x="1028699" y="205542"/>
          <a:ext cx="10848976" cy="63160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1676">
                  <a:extLst>
                    <a:ext uri="{9D8B030D-6E8A-4147-A177-3AD203B41FA5}">
                      <a16:colId xmlns:a16="http://schemas.microsoft.com/office/drawing/2014/main" val="1669317243"/>
                    </a:ext>
                  </a:extLst>
                </a:gridCol>
                <a:gridCol w="8877300">
                  <a:extLst>
                    <a:ext uri="{9D8B030D-6E8A-4147-A177-3AD203B41FA5}">
                      <a16:colId xmlns:a16="http://schemas.microsoft.com/office/drawing/2014/main" val="555838043"/>
                    </a:ext>
                  </a:extLst>
                </a:gridCol>
              </a:tblGrid>
              <a:tr h="682959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Senaryo KS1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Hasta çevrimiçi randevu alma, muayene olma ve bilgi işlemleri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28060"/>
                  </a:ext>
                </a:extLst>
              </a:tr>
              <a:tr h="721224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Birinci Aktör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79207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İlgililer ve Beklentileri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Hastane Sistemi: Hastanın bilgilerinin eksiksiz alınması.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Doktor: Hastanın bilgilerinin sistemde gözükmesi.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19476"/>
                  </a:ext>
                </a:extLst>
              </a:tr>
              <a:tr h="637727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Ön Koşullar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 sisteme kayıt olmuş ve giriş yapmış olmalı.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45301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Son Koşullar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Bilgiler doğrulanıp sistemden randevu alınmalıdır.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80098"/>
                  </a:ext>
                </a:extLst>
              </a:tr>
              <a:tr h="1532734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Ana Akış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1- Hasta sisteme kayıt olur ve bilgileriyle giriş yapar.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2- Sistemdeki boş saatlerden birine randevu alır.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3- Hastaneye gidip muayene olur.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4- Doktor tanı koyar ve reçete yazar.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5- Hasta doktoru değerlendirir.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36119"/>
                  </a:ext>
                </a:extLst>
              </a:tr>
              <a:tr h="781445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Alternatif Akış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1a: Hasta giriş ekranında yanlış bilgi girer sistem hata mesajı verir.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7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08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4121E52-E195-69F3-07DE-54406AAE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Doktor </a:t>
            </a:r>
            <a:r>
              <a:rPr lang="tr-TR" b="1" dirty="0" err="1">
                <a:solidFill>
                  <a:srgbClr val="000000"/>
                </a:solidFill>
              </a:rPr>
              <a:t>Use</a:t>
            </a:r>
            <a:r>
              <a:rPr lang="tr-TR" b="1" dirty="0">
                <a:solidFill>
                  <a:srgbClr val="000000"/>
                </a:solidFill>
              </a:rPr>
              <a:t>-Case Diyagramı</a:t>
            </a:r>
          </a:p>
        </p:txBody>
      </p:sp>
      <p:pic>
        <p:nvPicPr>
          <p:cNvPr id="3" name="Resim 2" descr="diyagram, metin, taslak, daire içeren bir resim&#10;&#10;Açıklama otomatik olarak oluşturuldu">
            <a:extLst>
              <a:ext uri="{FF2B5EF4-FFF2-40B4-BE49-F238E27FC236}">
                <a16:creationId xmlns:a16="http://schemas.microsoft.com/office/drawing/2014/main" id="{A59CE36A-8F57-E8E3-BCF8-84ECF1FBB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14" y="849724"/>
            <a:ext cx="10530852" cy="55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5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41F416-E93B-A22B-F84C-B93BF63A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0A2989-A9EE-36FE-C873-C22055D2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A3C2C01E-728A-BB23-BC82-FDEA598E8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28444"/>
              </p:ext>
            </p:extLst>
          </p:nvPr>
        </p:nvGraphicFramePr>
        <p:xfrm>
          <a:off x="1028699" y="152399"/>
          <a:ext cx="10848976" cy="6562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1676">
                  <a:extLst>
                    <a:ext uri="{9D8B030D-6E8A-4147-A177-3AD203B41FA5}">
                      <a16:colId xmlns:a16="http://schemas.microsoft.com/office/drawing/2014/main" val="1669317243"/>
                    </a:ext>
                  </a:extLst>
                </a:gridCol>
                <a:gridCol w="8877300">
                  <a:extLst>
                    <a:ext uri="{9D8B030D-6E8A-4147-A177-3AD203B41FA5}">
                      <a16:colId xmlns:a16="http://schemas.microsoft.com/office/drawing/2014/main" val="555838043"/>
                    </a:ext>
                  </a:extLst>
                </a:gridCol>
              </a:tblGrid>
              <a:tr h="682959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Senaryo KS2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Doktor muayene ve bilgi işlemleri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28060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Birinci Aktör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Doktor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79207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İlgililer ve Beklentileri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Hastane Sistemi: Doktorun bilgilerinin eksiksiz alınması.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Hasta: Muayene sonunda tanı koyması ve reçete yazması.</a:t>
                      </a:r>
                    </a:p>
                    <a:p>
                      <a:endParaRPr lang="tr-T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19476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Ön Koşullar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Doktor sisteme giriş yapmış olmalı.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45301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Son Koşullar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Hastalara tanı koyup sistemi devam ettirmelidir.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80098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Ana Akış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1- Doktor sisteme bilgileri ile giriş yapar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2- Gelen hastaları muayene edip sisteme tanı girer.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3- Gerekiyorsa reçete yazar.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36119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Alternatif Akış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1a: Doktor giriş ekranında yanlış bilgi girer sistem hata mesajı verir.</a:t>
                      </a:r>
                    </a:p>
                    <a:p>
                      <a:endParaRPr lang="tr-T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7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79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4121E52-E195-69F3-07DE-54406AAE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Sekreter </a:t>
            </a:r>
            <a:r>
              <a:rPr lang="tr-TR" b="1" dirty="0" err="1">
                <a:solidFill>
                  <a:srgbClr val="000000"/>
                </a:solidFill>
              </a:rPr>
              <a:t>Use</a:t>
            </a:r>
            <a:r>
              <a:rPr lang="tr-TR" b="1" dirty="0">
                <a:solidFill>
                  <a:srgbClr val="000000"/>
                </a:solidFill>
              </a:rPr>
              <a:t>-Case Diyagramı</a:t>
            </a:r>
          </a:p>
        </p:txBody>
      </p:sp>
      <p:pic>
        <p:nvPicPr>
          <p:cNvPr id="5" name="Resim 4" descr="diyagram, taslak, çizgi, daire içeren bir resim&#10;&#10;Açıklama otomatik olarak oluşturuldu">
            <a:extLst>
              <a:ext uri="{FF2B5EF4-FFF2-40B4-BE49-F238E27FC236}">
                <a16:creationId xmlns:a16="http://schemas.microsoft.com/office/drawing/2014/main" id="{58F2CCBA-3535-E2D9-81D0-89D8086D6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82" y="824093"/>
            <a:ext cx="10491238" cy="55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54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E6CC5A-18F7-4550-C253-4585A847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861566-3BAD-F3B1-F8FF-6AD7CC40C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549BEB96-55F4-9AA3-CD4F-E7D9DC082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12434"/>
              </p:ext>
            </p:extLst>
          </p:nvPr>
        </p:nvGraphicFramePr>
        <p:xfrm>
          <a:off x="1028699" y="152399"/>
          <a:ext cx="10848976" cy="6562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1676">
                  <a:extLst>
                    <a:ext uri="{9D8B030D-6E8A-4147-A177-3AD203B41FA5}">
                      <a16:colId xmlns:a16="http://schemas.microsoft.com/office/drawing/2014/main" val="1669317243"/>
                    </a:ext>
                  </a:extLst>
                </a:gridCol>
                <a:gridCol w="8877300">
                  <a:extLst>
                    <a:ext uri="{9D8B030D-6E8A-4147-A177-3AD203B41FA5}">
                      <a16:colId xmlns:a16="http://schemas.microsoft.com/office/drawing/2014/main" val="555838043"/>
                    </a:ext>
                  </a:extLst>
                </a:gridCol>
              </a:tblGrid>
              <a:tr h="682959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Senaryo KS3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Sekreterin hastanede hastalara sıra vermesi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28060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Birinci Aktör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Sekreter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79207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İlgililer ve Beklentileri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Hastane Sistemi: Doktorun bilgilerinin eksiksiz alınması.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Hasta: İstenilen doktora ve saate randevu verilmesi.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19476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Ön Koşullar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Sekreter sisteme giriş yapmış olmalı.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45301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Son Koşullar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Hastalara istenilen doktora ve saate randevu verilmelidir.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80098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Ana Akış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1- Sekreter sisteme giriş yapar.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2- Hastaneye gelen hastalara istenilen doktora ve saate uygunsa sıra verir.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36119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rgbClr val="000000"/>
                          </a:solidFill>
                        </a:rPr>
                        <a:t>Alternatif Akış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1a:Sekreter giriş ekranında yanlış bilgi girer sistem hata mesajı verir.</a:t>
                      </a:r>
                    </a:p>
                    <a:p>
                      <a:endParaRPr lang="tr-T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7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729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4121E52-E195-69F3-07DE-54406AAE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Admin </a:t>
            </a:r>
            <a:r>
              <a:rPr lang="tr-TR" b="1" dirty="0" err="1">
                <a:solidFill>
                  <a:srgbClr val="000000"/>
                </a:solidFill>
              </a:rPr>
              <a:t>Use</a:t>
            </a:r>
            <a:r>
              <a:rPr lang="tr-TR" b="1" dirty="0">
                <a:solidFill>
                  <a:srgbClr val="000000"/>
                </a:solidFill>
              </a:rPr>
              <a:t>-Case Diyagramı</a:t>
            </a:r>
          </a:p>
        </p:txBody>
      </p:sp>
      <p:pic>
        <p:nvPicPr>
          <p:cNvPr id="5" name="Resim 4" descr="metin, diyagram, daire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9229690-1816-17CC-72DB-B8518139E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66" y="814763"/>
            <a:ext cx="10653100" cy="56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5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785999-EFDB-E94C-29F7-13E6E209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6E7EDB-ED37-C10A-5EFE-1B2297DD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C68C50C0-8500-CDCA-94BB-356DB71D1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17902"/>
              </p:ext>
            </p:extLst>
          </p:nvPr>
        </p:nvGraphicFramePr>
        <p:xfrm>
          <a:off x="1028699" y="152399"/>
          <a:ext cx="10848976" cy="6562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1676">
                  <a:extLst>
                    <a:ext uri="{9D8B030D-6E8A-4147-A177-3AD203B41FA5}">
                      <a16:colId xmlns:a16="http://schemas.microsoft.com/office/drawing/2014/main" val="1669317243"/>
                    </a:ext>
                  </a:extLst>
                </a:gridCol>
                <a:gridCol w="8877300">
                  <a:extLst>
                    <a:ext uri="{9D8B030D-6E8A-4147-A177-3AD203B41FA5}">
                      <a16:colId xmlns:a16="http://schemas.microsoft.com/office/drawing/2014/main" val="555838043"/>
                    </a:ext>
                  </a:extLst>
                </a:gridCol>
              </a:tblGrid>
              <a:tr h="682959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Senaryo KS4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Adminin doktor ve sekreter kontrolü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28060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>
                          <a:solidFill>
                            <a:srgbClr val="000000"/>
                          </a:solidFill>
                        </a:rPr>
                        <a:t>Birinci Aktör</a:t>
                      </a:r>
                      <a:endParaRPr lang="tr-TR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79207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>
                          <a:solidFill>
                            <a:srgbClr val="000000"/>
                          </a:solidFill>
                        </a:rPr>
                        <a:t>İlgililer ve Beklentileri</a:t>
                      </a:r>
                      <a:endParaRPr lang="tr-TR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Hastane Sistemi: Adminin bilgilerinin eksiksiz alınması.</a:t>
                      </a:r>
                    </a:p>
                    <a:p>
                      <a:endParaRPr lang="tr-T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19476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>
                          <a:solidFill>
                            <a:srgbClr val="000000"/>
                          </a:solidFill>
                        </a:rPr>
                        <a:t>Ön Koşullar</a:t>
                      </a:r>
                      <a:endParaRPr lang="tr-TR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Admin sisteme giriş yapmış olmalı.</a:t>
                      </a:r>
                    </a:p>
                    <a:p>
                      <a:endParaRPr lang="tr-T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45301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>
                          <a:solidFill>
                            <a:srgbClr val="000000"/>
                          </a:solidFill>
                        </a:rPr>
                        <a:t>Son Koşullar</a:t>
                      </a:r>
                      <a:endParaRPr lang="tr-TR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Gerekli doktor ve sekreter ekle, sil işlemlerini yapmalıdır.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80098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>
                          <a:solidFill>
                            <a:srgbClr val="000000"/>
                          </a:solidFill>
                        </a:rPr>
                        <a:t>Ana Akış</a:t>
                      </a:r>
                      <a:endParaRPr lang="tr-TR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1- Admin sisteme giriş yapar.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2- Gerekli doktor ekle, sil işlemlerini yapar.</a:t>
                      </a:r>
                    </a:p>
                    <a:p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3- Doktorların muayene sayılarını ve değerlendirilmelerini görür.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36119"/>
                  </a:ext>
                </a:extLst>
              </a:tr>
              <a:tr h="979961">
                <a:tc>
                  <a:txBody>
                    <a:bodyPr/>
                    <a:lstStyle/>
                    <a:p>
                      <a:pPr algn="ctr"/>
                      <a:r>
                        <a:rPr lang="tr-TR" b="1">
                          <a:solidFill>
                            <a:srgbClr val="000000"/>
                          </a:solidFill>
                        </a:rPr>
                        <a:t>Alternatif Akış</a:t>
                      </a:r>
                      <a:endParaRPr lang="tr-TR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rgbClr val="000000"/>
                          </a:solidFill>
                        </a:rPr>
                        <a:t>1a:Admin giriş ekranında yanlış bilgi girer sistem hata mesajı verir.</a:t>
                      </a:r>
                    </a:p>
                    <a:p>
                      <a:endParaRPr lang="tr-T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7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83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İçerik Yer Tutucusu 12" descr="metin, diyagram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242AEF0-7AEF-969E-3EBB-AAFC81005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05" y="1023021"/>
            <a:ext cx="8959590" cy="5640426"/>
          </a:xfrm>
        </p:spPr>
      </p:pic>
      <p:sp>
        <p:nvSpPr>
          <p:cNvPr id="14" name="Başlık 1">
            <a:extLst>
              <a:ext uri="{FF2B5EF4-FFF2-40B4-BE49-F238E27FC236}">
                <a16:creationId xmlns:a16="http://schemas.microsoft.com/office/drawing/2014/main" id="{722BC97B-58C0-0210-6060-F58AB6AE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Sınıf Diyagramı</a:t>
            </a:r>
          </a:p>
        </p:txBody>
      </p:sp>
    </p:spTree>
    <p:extLst>
      <p:ext uri="{BB962C8B-B14F-4D97-AF65-F5344CB8AC3E}">
        <p14:creationId xmlns:p14="http://schemas.microsoft.com/office/powerpoint/2010/main" val="70851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797FA4-2C74-2CD9-F1D6-1300197C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Proje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052CB6-2DE2-BF0A-632F-8D45A6534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/>
          <a:lstStyle/>
          <a:p>
            <a:pPr marL="0" indent="0">
              <a:buNone/>
            </a:pPr>
            <a:r>
              <a:rPr lang="tr-TR" sz="2500" dirty="0">
                <a:solidFill>
                  <a:srgbClr val="000000"/>
                </a:solidFill>
              </a:rPr>
              <a:t>  Bu projemizde bir hastane yönetim sistemi tasarlayacağız. Projemiz hem doktorlara hem de hastalara kolaylıklar sağlayacak ve hasta doktor arasında iletişim sağlayacak. Sistemimizde olacak bazı özellikler aşağıdaki gibidir: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500" dirty="0">
                <a:solidFill>
                  <a:srgbClr val="000000"/>
                </a:solidFill>
              </a:rPr>
              <a:t>Hastalar çevrimiçi randevu alabilecek,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500" dirty="0">
                <a:solidFill>
                  <a:srgbClr val="000000"/>
                </a:solidFill>
              </a:rPr>
              <a:t>Muayeneleri biten hastalar doktorları değerlendirebilecek,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500" dirty="0">
                <a:solidFill>
                  <a:srgbClr val="000000"/>
                </a:solidFill>
              </a:rPr>
              <a:t>Muayene saati dolu olan hastalar hastanede sekreterden ek kontenjana sıra alabilecek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500" dirty="0">
                <a:solidFill>
                  <a:srgbClr val="000000"/>
                </a:solidFill>
              </a:rPr>
              <a:t>Doktorlar tanı koyup reçete verebilecek,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500" dirty="0">
                <a:solidFill>
                  <a:srgbClr val="000000"/>
                </a:solidFill>
              </a:rPr>
              <a:t>Hastane yönetimi doktorların kaç hasta muayene ettiğini ve değerlendirilmelerini görebilecek.</a:t>
            </a:r>
          </a:p>
          <a:p>
            <a:pPr>
              <a:buFont typeface="Arial" panose="020B0604020202020204" pitchFamily="34" charset="0"/>
              <a:buChar char="•"/>
            </a:pPr>
            <a:endParaRPr lang="tr-TR" sz="25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386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1E0B4FC-A286-6BFA-5444-F0E669DB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Proje </a:t>
            </a:r>
            <a:r>
              <a:rPr lang="en-US" b="1" dirty="0">
                <a:solidFill>
                  <a:srgbClr val="000000"/>
                </a:solidFill>
              </a:rPr>
              <a:t>Tak</a:t>
            </a:r>
            <a:r>
              <a:rPr lang="tr-TR" b="1" dirty="0" err="1">
                <a:solidFill>
                  <a:srgbClr val="000000"/>
                </a:solidFill>
              </a:rPr>
              <a:t>ımı</a:t>
            </a:r>
            <a:endParaRPr lang="tr-TR" b="1" dirty="0">
              <a:solidFill>
                <a:srgbClr val="000000"/>
              </a:solidFill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9AFCB683-5244-4967-1AF8-61012B94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3500" dirty="0">
                <a:solidFill>
                  <a:srgbClr val="000000"/>
                </a:solidFill>
              </a:rPr>
              <a:t>Berkan Bal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500" dirty="0">
                <a:solidFill>
                  <a:srgbClr val="000000"/>
                </a:solidFill>
              </a:rPr>
              <a:t>Batuhan Bozkurt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500" dirty="0">
                <a:solidFill>
                  <a:srgbClr val="000000"/>
                </a:solidFill>
              </a:rPr>
              <a:t>Bilal Çifçi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500" dirty="0">
                <a:solidFill>
                  <a:srgbClr val="000000"/>
                </a:solidFill>
              </a:rPr>
              <a:t>Emircan Turan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500" dirty="0">
                <a:solidFill>
                  <a:srgbClr val="000000"/>
                </a:solidFill>
              </a:rPr>
              <a:t>Sait Eren Başar</a:t>
            </a:r>
          </a:p>
        </p:txBody>
      </p:sp>
    </p:spTree>
    <p:extLst>
      <p:ext uri="{BB962C8B-B14F-4D97-AF65-F5344CB8AC3E}">
        <p14:creationId xmlns:p14="http://schemas.microsoft.com/office/powerpoint/2010/main" val="46836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1411F7C2-61A6-172F-4C0F-A1B15F4D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Proje Bölümleri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2850CCF0-2F0F-691A-5A17-015DE95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000000"/>
                </a:solidFill>
              </a:rPr>
              <a:t>Projemiz 8 ana bölümden oluşmakta:</a:t>
            </a:r>
          </a:p>
          <a:p>
            <a:pPr marL="0" indent="0">
              <a:buNone/>
            </a:pPr>
            <a:endParaRPr lang="tr-TR" sz="36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tr-TR" sz="3600" dirty="0">
                <a:solidFill>
                  <a:srgbClr val="000000"/>
                </a:solidFill>
              </a:rPr>
              <a:t>İhtiyaç analizi</a:t>
            </a:r>
          </a:p>
          <a:p>
            <a:pPr marL="514350" indent="-514350">
              <a:buFont typeface="+mj-lt"/>
              <a:buAutoNum type="arabicParenR"/>
            </a:pPr>
            <a:r>
              <a:rPr lang="tr-TR" sz="3600" dirty="0">
                <a:solidFill>
                  <a:srgbClr val="000000"/>
                </a:solidFill>
              </a:rPr>
              <a:t>Yazılım gereksinimleri</a:t>
            </a:r>
          </a:p>
          <a:p>
            <a:pPr marL="514350" indent="-514350">
              <a:buFont typeface="+mj-lt"/>
              <a:buAutoNum type="arabicParenR"/>
            </a:pPr>
            <a:r>
              <a:rPr lang="tr-TR" sz="3600" dirty="0">
                <a:solidFill>
                  <a:srgbClr val="000000"/>
                </a:solidFill>
              </a:rPr>
              <a:t>Sunum ve tanıtım</a:t>
            </a:r>
          </a:p>
          <a:p>
            <a:pPr marL="514350" indent="-514350">
              <a:buFont typeface="+mj-lt"/>
              <a:buAutoNum type="arabicParenR"/>
            </a:pPr>
            <a:r>
              <a:rPr lang="tr-TR" sz="3600" dirty="0">
                <a:solidFill>
                  <a:srgbClr val="000000"/>
                </a:solidFill>
              </a:rPr>
              <a:t>Veri tabanı tasarımı</a:t>
            </a:r>
          </a:p>
        </p:txBody>
      </p:sp>
    </p:spTree>
    <p:extLst>
      <p:ext uri="{BB962C8B-B14F-4D97-AF65-F5344CB8AC3E}">
        <p14:creationId xmlns:p14="http://schemas.microsoft.com/office/powerpoint/2010/main" val="70070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1411F7C2-61A6-172F-4C0F-A1B15F4D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Proje Bölümleri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2850CCF0-2F0F-691A-5A17-015DE95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000000"/>
                </a:solidFill>
              </a:rPr>
              <a:t>Projemiz 8 ana bölümden oluşmakta:</a:t>
            </a:r>
          </a:p>
          <a:p>
            <a:pPr marL="0" indent="0">
              <a:buNone/>
            </a:pPr>
            <a:endParaRPr lang="tr-TR" sz="36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arenR" startAt="5"/>
            </a:pPr>
            <a:r>
              <a:rPr lang="tr-TR" sz="3600" dirty="0">
                <a:solidFill>
                  <a:srgbClr val="000000"/>
                </a:solidFill>
              </a:rPr>
              <a:t>Kullanıcı arayüzü tasarımı ve geliştirme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tr-TR" sz="3600" dirty="0">
                <a:solidFill>
                  <a:srgbClr val="000000"/>
                </a:solidFill>
              </a:rPr>
              <a:t>Yazılım geliştirme ve uygulama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tr-TR" sz="3600" dirty="0">
                <a:solidFill>
                  <a:srgbClr val="000000"/>
                </a:solidFill>
              </a:rPr>
              <a:t>Sistem testleri ve hata ayıklama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tr-TR" sz="3600" dirty="0">
                <a:solidFill>
                  <a:srgbClr val="000000"/>
                </a:solidFill>
              </a:rPr>
              <a:t>Bakım ve onarım</a:t>
            </a:r>
          </a:p>
        </p:txBody>
      </p:sp>
    </p:spTree>
    <p:extLst>
      <p:ext uri="{BB962C8B-B14F-4D97-AF65-F5344CB8AC3E}">
        <p14:creationId xmlns:p14="http://schemas.microsoft.com/office/powerpoint/2010/main" val="300246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F84B24C-B378-5ADC-4A4B-BF5A34BA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Zaman Planlaması</a:t>
            </a:r>
          </a:p>
        </p:txBody>
      </p:sp>
      <p:pic>
        <p:nvPicPr>
          <p:cNvPr id="3" name="İçerik Yer Tutucusu 2" descr="metin, ekran görüntüsü, diyagram, yazı tipi içeren bir resim&#10;&#10;Açıklama otomatik olarak oluşturuldu">
            <a:extLst>
              <a:ext uri="{FF2B5EF4-FFF2-40B4-BE49-F238E27FC236}">
                <a16:creationId xmlns:a16="http://schemas.microsoft.com/office/drawing/2014/main" id="{E2D2D510-7CDC-3EE8-E320-7C7D1B6A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39" y="1278231"/>
            <a:ext cx="9243121" cy="4301537"/>
          </a:xfrm>
        </p:spPr>
      </p:pic>
    </p:spTree>
    <p:extLst>
      <p:ext uri="{BB962C8B-B14F-4D97-AF65-F5344CB8AC3E}">
        <p14:creationId xmlns:p14="http://schemas.microsoft.com/office/powerpoint/2010/main" val="292473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F84B24C-B378-5ADC-4A4B-BF5A34BA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Gereksinim Analizi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AFD2EE5A-F258-2FBC-C6CF-6F2DD80D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solidFill>
                  <a:srgbClr val="000000"/>
                </a:solidFill>
              </a:rPr>
              <a:t>Kullanıcılar: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Hasta: Sistemi kullanarak randevu alabilir</a:t>
            </a:r>
            <a:r>
              <a:rPr lang="en-US" sz="2400" dirty="0">
                <a:solidFill>
                  <a:srgbClr val="000000"/>
                </a:solidFill>
              </a:rPr>
              <a:t>, re</a:t>
            </a:r>
            <a:r>
              <a:rPr lang="tr-TR" sz="2400" dirty="0">
                <a:solidFill>
                  <a:srgbClr val="000000"/>
                </a:solidFill>
              </a:rPr>
              <a:t>çete görüntüleyebilir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muayene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sonras</a:t>
            </a:r>
            <a:r>
              <a:rPr lang="tr-TR" sz="2400" dirty="0">
                <a:solidFill>
                  <a:srgbClr val="000000"/>
                </a:solidFill>
              </a:rPr>
              <a:t>ı değerlendirme yapabilir.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Doktorlar: Sistemi kullanarak hastaların randevularını yönetebilir, reçete yazabilir, tanı koyabilir.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Sekreter: Hasta kayıt yapabilir.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Admin: Sistemi kullanarak doktor performansını izleyebilir, raporlar oluşturabilir ve sistem ayarlarını yönetebilirler.</a:t>
            </a:r>
          </a:p>
          <a:p>
            <a:pPr marL="0" indent="0">
              <a:buNone/>
            </a:pPr>
            <a:endParaRPr lang="tr-T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0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F84B24C-B378-5ADC-4A4B-BF5A34BA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Gereksinim Analizi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AFD2EE5A-F258-2FBC-C6CF-6F2DD80D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/>
          <a:lstStyle/>
          <a:p>
            <a:pPr marL="0" indent="0">
              <a:buNone/>
            </a:pPr>
            <a:r>
              <a:rPr lang="tr-TR" sz="3200" dirty="0">
                <a:solidFill>
                  <a:srgbClr val="000000"/>
                </a:solidFill>
              </a:rPr>
              <a:t>İş Süreçleri</a:t>
            </a:r>
          </a:p>
          <a:p>
            <a:pPr marL="0" indent="0">
              <a:buNone/>
            </a:pPr>
            <a:br>
              <a:rPr lang="tr-TR" dirty="0">
                <a:solidFill>
                  <a:srgbClr val="000000"/>
                </a:solidFill>
              </a:rPr>
            </a:br>
            <a:r>
              <a:rPr lang="tr-TR" sz="2400" dirty="0">
                <a:solidFill>
                  <a:srgbClr val="000000"/>
                </a:solidFill>
              </a:rPr>
              <a:t>Hastane otomasyon sistemi tarafından desteklenen iş süreçleri şunlardır:</a:t>
            </a:r>
          </a:p>
          <a:p>
            <a:pPr marL="0" indent="0">
              <a:buNone/>
            </a:pPr>
            <a:endParaRPr lang="tr-TR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Hasta Kayıt Yönetimi: Hastaların kullanıcı bilgilerini kullanır.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Randevu Yönetimi: Hastaların doktor randevusu almasını ve yönetmesini sağlar.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</a:rPr>
              <a:t>Hasta Yönetimi: Doktor tarafından tanı konulur ve reçete yazılır.</a:t>
            </a:r>
          </a:p>
        </p:txBody>
      </p:sp>
    </p:spTree>
    <p:extLst>
      <p:ext uri="{BB962C8B-B14F-4D97-AF65-F5344CB8AC3E}">
        <p14:creationId xmlns:p14="http://schemas.microsoft.com/office/powerpoint/2010/main" val="282097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F84B24C-B378-5ADC-4A4B-BF5A34BA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50" y="83226"/>
            <a:ext cx="11029616" cy="1013800"/>
          </a:xfrm>
        </p:spPr>
        <p:txBody>
          <a:bodyPr/>
          <a:lstStyle/>
          <a:p>
            <a:r>
              <a:rPr lang="tr-TR" b="1" dirty="0">
                <a:solidFill>
                  <a:srgbClr val="000000"/>
                </a:solidFill>
              </a:rPr>
              <a:t>Gereksinim Analizi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AFD2EE5A-F258-2FBC-C6CF-6F2DD80D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192307"/>
            <a:ext cx="10745713" cy="5351928"/>
          </a:xfrm>
        </p:spPr>
        <p:txBody>
          <a:bodyPr/>
          <a:lstStyle/>
          <a:p>
            <a:pPr marL="0" indent="0">
              <a:buNone/>
            </a:pPr>
            <a:r>
              <a:rPr lang="tr-TR" sz="3200" dirty="0">
                <a:solidFill>
                  <a:srgbClr val="000000"/>
                </a:solidFill>
              </a:rPr>
              <a:t>Veri Gereksinimleri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00"/>
                </a:solidFill>
              </a:rPr>
              <a:t>Hasta Bilgileri: İsim, </a:t>
            </a:r>
            <a:r>
              <a:rPr lang="tr-TR" sz="2400" dirty="0" err="1">
                <a:solidFill>
                  <a:srgbClr val="000000"/>
                </a:solidFill>
              </a:rPr>
              <a:t>soyisim</a:t>
            </a:r>
            <a:r>
              <a:rPr lang="tr-TR" sz="2400" dirty="0">
                <a:solidFill>
                  <a:srgbClr val="000000"/>
                </a:solidFill>
              </a:rPr>
              <a:t>, kimlik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telefon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şifre.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00"/>
                </a:solidFill>
              </a:rPr>
              <a:t>Doktor Bilgileri: İsim, </a:t>
            </a:r>
            <a:r>
              <a:rPr lang="tr-TR" sz="2400" dirty="0" err="1">
                <a:solidFill>
                  <a:srgbClr val="000000"/>
                </a:solidFill>
              </a:rPr>
              <a:t>soyisim</a:t>
            </a:r>
            <a:r>
              <a:rPr lang="tr-TR" sz="2400" dirty="0">
                <a:solidFill>
                  <a:srgbClr val="000000"/>
                </a:solidFill>
              </a:rPr>
              <a:t>, kimlik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telefon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şifre, branş.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00"/>
                </a:solidFill>
              </a:rPr>
              <a:t>Sekreter: İsim, </a:t>
            </a:r>
            <a:r>
              <a:rPr lang="tr-TR" sz="2400" dirty="0" err="1">
                <a:solidFill>
                  <a:srgbClr val="000000"/>
                </a:solidFill>
              </a:rPr>
              <a:t>soyisim</a:t>
            </a:r>
            <a:r>
              <a:rPr lang="tr-TR" sz="2400" dirty="0">
                <a:solidFill>
                  <a:srgbClr val="000000"/>
                </a:solidFill>
              </a:rPr>
              <a:t>, kimlik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telefon </a:t>
            </a:r>
            <a:r>
              <a:rPr lang="tr-TR" sz="2400" dirty="0" err="1">
                <a:solidFill>
                  <a:srgbClr val="000000"/>
                </a:solidFill>
              </a:rPr>
              <a:t>no</a:t>
            </a:r>
            <a:r>
              <a:rPr lang="tr-TR" sz="2400" dirty="0">
                <a:solidFill>
                  <a:srgbClr val="000000"/>
                </a:solidFill>
              </a:rPr>
              <a:t>, şifre.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00"/>
                </a:solidFill>
              </a:rPr>
              <a:t>Randevu Bilgileri: Randevu tarihi, saati, doktor, hasta.</a:t>
            </a:r>
          </a:p>
          <a:p>
            <a:pPr marL="0" indent="0">
              <a:buNone/>
            </a:pPr>
            <a:endParaRPr lang="tr-T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28078"/>
      </p:ext>
    </p:extLst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Özel 1">
      <a:dk1>
        <a:srgbClr val="FF7C80"/>
      </a:dk1>
      <a:lt1>
        <a:sysClr val="window" lastClr="FFFFFF"/>
      </a:lt1>
      <a:dk2>
        <a:srgbClr val="FF7C80"/>
      </a:dk2>
      <a:lt2>
        <a:srgbClr val="FFFFF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ırpm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ırpm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TM10001105[[fn=Kırpma]]</Template>
  <TotalTime>488</TotalTime>
  <Words>673</Words>
  <Application>Microsoft Office PowerPoint</Application>
  <PresentationFormat>Geniş ekran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Franklin Gothic Book</vt:lpstr>
      <vt:lpstr>Wingdings</vt:lpstr>
      <vt:lpstr>Kırpma</vt:lpstr>
      <vt:lpstr>Hospıtal Management  system</vt:lpstr>
      <vt:lpstr>Proje</vt:lpstr>
      <vt:lpstr>Proje Takımı</vt:lpstr>
      <vt:lpstr>Proje Bölümleri</vt:lpstr>
      <vt:lpstr>Proje Bölümleri</vt:lpstr>
      <vt:lpstr>Zaman Planlaması</vt:lpstr>
      <vt:lpstr>Gereksinim Analizi</vt:lpstr>
      <vt:lpstr>Gereksinim Analizi</vt:lpstr>
      <vt:lpstr>Gereksinim Analizi</vt:lpstr>
      <vt:lpstr>Hasta Use-Case Diyagramı</vt:lpstr>
      <vt:lpstr>PowerPoint Sunusu</vt:lpstr>
      <vt:lpstr>Doktor Use-Case Diyagramı</vt:lpstr>
      <vt:lpstr>PowerPoint Sunusu</vt:lpstr>
      <vt:lpstr>Sekreter Use-Case Diyagramı</vt:lpstr>
      <vt:lpstr>PowerPoint Sunusu</vt:lpstr>
      <vt:lpstr>Admin Use-Case Diyagramı</vt:lpstr>
      <vt:lpstr>PowerPoint Sunusu</vt:lpstr>
      <vt:lpstr>Sınıf Diyagramı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Hospıtal Management  system</dc:title>
  <dc:creator>BERKAN BAL</dc:creator>
  <cp:lastModifiedBy>BERKAN BAL</cp:lastModifiedBy>
  <cp:revision>8</cp:revision>
  <dcterms:created xsi:type="dcterms:W3CDTF">2024-03-24T11:30:55Z</dcterms:created>
  <dcterms:modified xsi:type="dcterms:W3CDTF">2024-03-26T00:50:57Z</dcterms:modified>
</cp:coreProperties>
</file>