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60" r:id="rId5"/>
    <p:sldId id="262" r:id="rId6"/>
    <p:sldId id="263" r:id="rId7"/>
    <p:sldId id="265" r:id="rId8"/>
    <p:sldId id="266" r:id="rId9"/>
    <p:sldId id="267" r:id="rId10"/>
    <p:sldId id="268" r:id="rId11"/>
    <p:sldId id="269" r:id="rId12"/>
    <p:sldId id="270" r:id="rId13"/>
    <p:sldId id="273" r:id="rId14"/>
    <p:sldId id="272" r:id="rId15"/>
    <p:sldId id="274" r:id="rId16"/>
    <p:sldId id="280" r:id="rId17"/>
    <p:sldId id="275" r:id="rId18"/>
    <p:sldId id="276" r:id="rId19"/>
    <p:sldId id="277" r:id="rId20"/>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12"/>
  </p:normalViewPr>
  <p:slideViewPr>
    <p:cSldViewPr snapToGrid="0">
      <p:cViewPr>
        <p:scale>
          <a:sx n="95" d="100"/>
          <a:sy n="95" d="100"/>
        </p:scale>
        <p:origin x="132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0AB8-466C-5D2A-7191-89C056EE8E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202C8BC-7F22-2C8A-7897-FDB8E30E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14B95AAE-2EC2-BD13-94F5-9556FB522CB2}"/>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69D6E4EB-A22D-B150-5E5B-C2E92B4D385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DA97282-86D2-19C7-7535-4B44304CB451}"/>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16680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4A28-96CA-5DE3-CDAD-C1EBA1F278A8}"/>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13ABFED-5F39-DB5E-6AEC-ED27D5C3F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2F830FB-3B74-3AD2-BB0E-8462FAE40C39}"/>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184AEEA2-73B4-E2AD-12B8-B38B82CB899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442AF5E-2DC7-75B3-DA6D-2225D7480762}"/>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16384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0E12E-A7D5-A21D-C904-F97C45429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BFF4D2D-10F1-C97F-C24C-01F01A9F7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C648CF-BEA5-5F99-88F0-E544A52C8FA9}"/>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4614598D-3383-7FAA-AAD0-A48460BDD31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4F3B07C-9B00-96E0-F2F4-63C933E56CA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1169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7FB3-E940-D091-D4F4-1EAC122A40C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941CB047-64D2-0392-5E26-B32A5D46F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8A6CBAE-63D6-64C5-89B9-D242F06382F1}"/>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1DC6A7C5-BF88-0E46-5C1A-2C0CDD66DE8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CE6DCAF-0334-5B27-C34B-0DA83788E1D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07857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50E-F5B5-872A-CAE3-5E9C6F038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81638223-5AE9-3301-85F2-47377F9D2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4CA5A-7ABC-83AC-682F-A14408FE5573}"/>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ABCFCFC6-DD05-68A3-FCCD-5E1403317A9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F5B0FF7-94C4-7694-DC6E-5FC896A2531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2024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49C6-7C77-58A4-CAC0-EAD57EC2258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F18DB7D-BC60-5043-595E-088696875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6E7A9E2-36CC-3D4A-408B-B204671B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C43B1604-D1A8-1E0E-731C-5E17E0A22537}"/>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58C41CE1-D637-4D9C-5454-9A3695C2BC4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60B326F-436B-EE3E-E8FB-874AAA365513}"/>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221609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FE61-0030-BDA5-3B67-8BF83AFFB996}"/>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5EA758C-75AD-5AF4-7429-15D297108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A3F33-A3B6-9F8B-8F64-6FC2E1DAF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E66AD0DD-1B04-AE0A-68E3-A8C4D9F01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0547A-CE0B-D634-FAFC-04914AA17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7E170E4-CF2D-77EA-862B-445D003AF8E1}"/>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8" name="Footer Placeholder 7">
            <a:extLst>
              <a:ext uri="{FF2B5EF4-FFF2-40B4-BE49-F238E27FC236}">
                <a16:creationId xmlns:a16="http://schemas.microsoft.com/office/drawing/2014/main" id="{F9A33AF6-E605-1BAF-FE04-EB54A699E828}"/>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27D7C638-8B10-58A3-C149-FA1B63310FF7}"/>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60486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763F-FD19-7CD1-8A49-BDAF598CF67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44688CBE-D43F-49E3-BFCE-8A5FDDB3C534}"/>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4" name="Footer Placeholder 3">
            <a:extLst>
              <a:ext uri="{FF2B5EF4-FFF2-40B4-BE49-F238E27FC236}">
                <a16:creationId xmlns:a16="http://schemas.microsoft.com/office/drawing/2014/main" id="{CBF04BAA-002C-7F2E-1C53-3F5D3E619FF5}"/>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6A4E741B-9F9E-3205-F387-F4E68552E586}"/>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6887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667C9-53B8-061D-D162-71D52F8805A8}"/>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3" name="Footer Placeholder 2">
            <a:extLst>
              <a:ext uri="{FF2B5EF4-FFF2-40B4-BE49-F238E27FC236}">
                <a16:creationId xmlns:a16="http://schemas.microsoft.com/office/drawing/2014/main" id="{D1EEA1AA-9542-772E-45C5-D6E2C41457B1}"/>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2F9EBA47-BA75-ED7F-DEC2-14CDA04E52C8}"/>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43056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84D8-0BDA-E92C-7900-F03B0BFC3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0A1D7F7-EA52-6CFC-CB0D-03D8D2089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1B59E645-1861-4555-22EC-6DCF95203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19AE-04DC-4E13-E671-1280FFDDE336}"/>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80F0042A-F1D2-37E9-2F33-EA39F3A8B88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AE5085D-D7E8-02FC-CCBF-823BAA04987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21940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B2B6-54C4-04E6-4F3E-8DD224352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34297D9-8E33-BECE-2A3D-479D3E57B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ADB3956-FFDF-1908-4AA7-F5BB4F3A8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BDAEF-62A6-C3D6-9BD6-A07E5A477ABD}"/>
              </a:ext>
            </a:extLst>
          </p:cNvPr>
          <p:cNvSpPr>
            <a:spLocks noGrp="1"/>
          </p:cNvSpPr>
          <p:nvPr>
            <p:ph type="dt" sz="half" idx="10"/>
          </p:nvPr>
        </p:nvSpPr>
        <p:spPr/>
        <p:txBody>
          <a:bodyPr/>
          <a:lstStyle/>
          <a:p>
            <a:fld id="{CBCB2126-D135-3C41-9AC5-577F56827B1E}" type="datetimeFigureOut">
              <a:rPr lang="en-TR" smtClean="0"/>
              <a:t>10.01.2025</a:t>
            </a:fld>
            <a:endParaRPr lang="en-TR"/>
          </a:p>
        </p:txBody>
      </p:sp>
      <p:sp>
        <p:nvSpPr>
          <p:cNvPr id="6" name="Footer Placeholder 5">
            <a:extLst>
              <a:ext uri="{FF2B5EF4-FFF2-40B4-BE49-F238E27FC236}">
                <a16:creationId xmlns:a16="http://schemas.microsoft.com/office/drawing/2014/main" id="{DC41F9D1-7CB6-A34F-5D4C-5CDCE119BE5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5236FC8-DE9F-61F9-F1FD-E039557D244A}"/>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97399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8DF5A-816D-4FF5-64F0-B7CE761E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8AD8E27-5733-BDB1-02E8-AB3417A61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C24E639-E9E8-629F-BA3C-EECAD2AB5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CB2126-D135-3C41-9AC5-577F56827B1E}" type="datetimeFigureOut">
              <a:rPr lang="en-TR" smtClean="0"/>
              <a:t>10.01.2025</a:t>
            </a:fld>
            <a:endParaRPr lang="en-TR"/>
          </a:p>
        </p:txBody>
      </p:sp>
      <p:sp>
        <p:nvSpPr>
          <p:cNvPr id="5" name="Footer Placeholder 4">
            <a:extLst>
              <a:ext uri="{FF2B5EF4-FFF2-40B4-BE49-F238E27FC236}">
                <a16:creationId xmlns:a16="http://schemas.microsoft.com/office/drawing/2014/main" id="{5AFC2339-01E4-297F-2265-D6A65A994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0A78EBCB-5664-9014-7C59-95E862098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4E721-141D-204E-BEF7-E34BFD0C3670}" type="slidenum">
              <a:rPr lang="en-TR" smtClean="0"/>
              <a:t>‹#›</a:t>
            </a:fld>
            <a:endParaRPr lang="en-TR"/>
          </a:p>
        </p:txBody>
      </p:sp>
    </p:spTree>
    <p:extLst>
      <p:ext uri="{BB962C8B-B14F-4D97-AF65-F5344CB8AC3E}">
        <p14:creationId xmlns:p14="http://schemas.microsoft.com/office/powerpoint/2010/main" val="314745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datagen.net/post/2021-03-02-randomization-tes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atuhanTheFutureSoftwareDev/my-twitter-activity-during-major-events/blob/a3ecfd8fe36059b306a68ca00d7b331ec70b0348/scripts/get_json_file.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BatuhanTheFutureSoftwareDev/my-twitter-activity-during-major-events/blob/a3ecfd8fe36059b306a68ca00d7b331ec70b0348/scripts/get_stats.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atuhanTheFutureSoftwareDev/my-twitter-activity-during-major-events/blob/a3ecfd8fe36059b306a68ca00d7b331ec70b0348/scripts/plot_graph.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atuhanTheFutureSoftwareDev/my-twitter-activity-during-major-events/blob/a3ecfd8fe36059b306a68ca00d7b331ec70b0348/scripts/plot_subgraph.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0544-5DE0-A435-156B-490A4152772D}"/>
              </a:ext>
            </a:extLst>
          </p:cNvPr>
          <p:cNvSpPr>
            <a:spLocks noGrp="1"/>
          </p:cNvSpPr>
          <p:nvPr>
            <p:ph type="ctrTitle"/>
          </p:nvPr>
        </p:nvSpPr>
        <p:spPr>
          <a:xfrm>
            <a:off x="1523999" y="607403"/>
            <a:ext cx="9144000" cy="2387600"/>
          </a:xfrm>
        </p:spPr>
        <p:txBody>
          <a:bodyPr/>
          <a:lstStyle/>
          <a:p>
            <a:r>
              <a:rPr lang="en-TR" dirty="0"/>
              <a:t>The Impact of Socio-Political Events on My Twitter Usage</a:t>
            </a:r>
          </a:p>
        </p:txBody>
      </p:sp>
      <p:sp>
        <p:nvSpPr>
          <p:cNvPr id="3" name="Subtitle 2">
            <a:extLst>
              <a:ext uri="{FF2B5EF4-FFF2-40B4-BE49-F238E27FC236}">
                <a16:creationId xmlns:a16="http://schemas.microsoft.com/office/drawing/2014/main" id="{D756B642-9198-24AE-3528-39376AE9C66F}"/>
              </a:ext>
            </a:extLst>
          </p:cNvPr>
          <p:cNvSpPr>
            <a:spLocks noGrp="1"/>
          </p:cNvSpPr>
          <p:nvPr>
            <p:ph type="subTitle" idx="1"/>
          </p:nvPr>
        </p:nvSpPr>
        <p:spPr>
          <a:xfrm>
            <a:off x="1523998" y="4330218"/>
            <a:ext cx="9144000" cy="1655762"/>
          </a:xfrm>
        </p:spPr>
        <p:txBody>
          <a:bodyPr/>
          <a:lstStyle/>
          <a:p>
            <a:r>
              <a:rPr lang="en-TR" dirty="0"/>
              <a:t>Batuhan Kızıltaş 31991</a:t>
            </a:r>
          </a:p>
        </p:txBody>
      </p:sp>
      <p:sp>
        <p:nvSpPr>
          <p:cNvPr id="5" name="TextBox 4">
            <a:extLst>
              <a:ext uri="{FF2B5EF4-FFF2-40B4-BE49-F238E27FC236}">
                <a16:creationId xmlns:a16="http://schemas.microsoft.com/office/drawing/2014/main" id="{F051410D-3C07-7323-CD07-038FE86FE36D}"/>
              </a:ext>
            </a:extLst>
          </p:cNvPr>
          <p:cNvSpPr txBox="1"/>
          <p:nvPr/>
        </p:nvSpPr>
        <p:spPr>
          <a:xfrm>
            <a:off x="10667998" y="6352417"/>
            <a:ext cx="1411220" cy="276999"/>
          </a:xfrm>
          <a:prstGeom prst="rect">
            <a:avLst/>
          </a:prstGeom>
          <a:noFill/>
        </p:spPr>
        <p:txBody>
          <a:bodyPr wrap="none" rtlCol="0">
            <a:spAutoFit/>
          </a:bodyPr>
          <a:lstStyle/>
          <a:p>
            <a:r>
              <a:rPr lang="en-TR" sz="1200" dirty="0"/>
              <a:t>Sabancı University</a:t>
            </a:r>
          </a:p>
        </p:txBody>
      </p:sp>
      <p:sp>
        <p:nvSpPr>
          <p:cNvPr id="6" name="TextBox 5">
            <a:extLst>
              <a:ext uri="{FF2B5EF4-FFF2-40B4-BE49-F238E27FC236}">
                <a16:creationId xmlns:a16="http://schemas.microsoft.com/office/drawing/2014/main" id="{D8610F2E-5C8F-24A7-CE71-B214A0C23D6F}"/>
              </a:ext>
            </a:extLst>
          </p:cNvPr>
          <p:cNvSpPr txBox="1"/>
          <p:nvPr/>
        </p:nvSpPr>
        <p:spPr>
          <a:xfrm>
            <a:off x="2168160" y="3185782"/>
            <a:ext cx="7855677" cy="830997"/>
          </a:xfrm>
          <a:prstGeom prst="rect">
            <a:avLst/>
          </a:prstGeom>
          <a:noFill/>
        </p:spPr>
        <p:txBody>
          <a:bodyPr wrap="none" rtlCol="0">
            <a:spAutoFit/>
          </a:bodyPr>
          <a:lstStyle/>
          <a:p>
            <a:r>
              <a:rPr lang="en-US" sz="2400" i="1" dirty="0">
                <a:solidFill>
                  <a:srgbClr val="0E0E0E"/>
                </a:solidFill>
                <a:effectLst/>
                <a:latin typeface=".AppleSystemUIFont"/>
              </a:rPr>
              <a:t>An Analytical Approach to Understanding Behavioral Patterns</a:t>
            </a:r>
            <a:endParaRPr lang="en-US" sz="2400" dirty="0">
              <a:solidFill>
                <a:srgbClr val="0E0E0E"/>
              </a:solidFill>
              <a:effectLst/>
              <a:latin typeface=".AppleSystemUIFont"/>
            </a:endParaRPr>
          </a:p>
          <a:p>
            <a:endParaRPr lang="en-TR" sz="2400" dirty="0"/>
          </a:p>
        </p:txBody>
      </p:sp>
    </p:spTree>
    <p:extLst>
      <p:ext uri="{BB962C8B-B14F-4D97-AF65-F5344CB8AC3E}">
        <p14:creationId xmlns:p14="http://schemas.microsoft.com/office/powerpoint/2010/main" val="167963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DAFF3-6BB0-F047-147B-584500839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3D35C-2CF3-EB3A-69A0-CCEEB5084486}"/>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AB221CA-EC2A-A63E-0891-402C66DE8D5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Need for statistical testing:</a:t>
            </a:r>
          </a:p>
          <a:p>
            <a:pPr lvl="1"/>
            <a:r>
              <a:rPr lang="en-US" dirty="0">
                <a:solidFill>
                  <a:srgbClr val="0E0E0E"/>
                </a:solidFill>
                <a:latin typeface=".AppleSystemUIFont"/>
              </a:rPr>
              <a:t>Thus far I only visualized the data and made some observations and relied solely on basic human intuition to make some conclusions. </a:t>
            </a:r>
            <a:r>
              <a:rPr lang="en-US" dirty="0">
                <a:solidFill>
                  <a:srgbClr val="0E0E0E"/>
                </a:solidFill>
                <a:effectLst/>
                <a:latin typeface=".AppleSystemUIFont"/>
              </a:rPr>
              <a:t>However, to ensure the validity and reliability of my findings, I plan to use a </a:t>
            </a:r>
            <a:r>
              <a:rPr lang="en-US" b="1" dirty="0">
                <a:solidFill>
                  <a:srgbClr val="0E0E0E"/>
                </a:solidFill>
                <a:effectLst/>
                <a:latin typeface=".AppleSystemUIFont"/>
              </a:rPr>
              <a:t>p-test</a:t>
            </a:r>
            <a:r>
              <a:rPr lang="en-US" dirty="0">
                <a:solidFill>
                  <a:srgbClr val="0E0E0E"/>
                </a:solidFill>
                <a:effectLst/>
                <a:latin typeface=".AppleSystemUIFont"/>
              </a:rPr>
              <a:t>, specifically a </a:t>
            </a:r>
            <a:r>
              <a:rPr lang="en-US" b="1" dirty="0">
                <a:solidFill>
                  <a:srgbClr val="0E0E0E"/>
                </a:solidFill>
                <a:effectLst/>
                <a:latin typeface=".AppleSystemUIFont"/>
              </a:rPr>
              <a:t>randomization (permutation) test</a:t>
            </a:r>
            <a:r>
              <a:rPr lang="en-US" dirty="0">
                <a:solidFill>
                  <a:srgbClr val="0E0E0E"/>
                </a:solidFill>
                <a:effectLst/>
                <a:latin typeface=".AppleSystemUIFont"/>
              </a:rPr>
              <a:t>, to statistically assess whether the observed patterns in my Twitter usage during socio-political events are statistically significant or simply a result of random chance, providing a more objective basis for my conclusions.</a:t>
            </a:r>
          </a:p>
          <a:p>
            <a:pPr lvl="1"/>
            <a:endParaRPr lang="en-US" dirty="0">
              <a:solidFill>
                <a:srgbClr val="0E0E0E"/>
              </a:solidFill>
              <a:latin typeface=".AppleSystemUIFont"/>
            </a:endParaRPr>
          </a:p>
        </p:txBody>
      </p:sp>
      <p:pic>
        <p:nvPicPr>
          <p:cNvPr id="1026" name="Picture 2">
            <a:extLst>
              <a:ext uri="{FF2B5EF4-FFF2-40B4-BE49-F238E27FC236}">
                <a16:creationId xmlns:a16="http://schemas.microsoft.com/office/drawing/2014/main" id="{595A057C-1811-E86E-A12A-2452D910B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4263559"/>
            <a:ext cx="4122420" cy="2473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B36D83-6C9B-FB19-37AF-A993F5442AE0}"/>
              </a:ext>
            </a:extLst>
          </p:cNvPr>
          <p:cNvSpPr txBox="1"/>
          <p:nvPr/>
        </p:nvSpPr>
        <p:spPr>
          <a:xfrm>
            <a:off x="5589270" y="4455770"/>
            <a:ext cx="1638301" cy="1200329"/>
          </a:xfrm>
          <a:prstGeom prst="rect">
            <a:avLst/>
          </a:prstGeom>
          <a:noFill/>
        </p:spPr>
        <p:txBody>
          <a:bodyPr wrap="square" rtlCol="0">
            <a:spAutoFit/>
          </a:bodyPr>
          <a:lstStyle/>
          <a:p>
            <a:r>
              <a:rPr lang="en-US" dirty="0"/>
              <a:t>How a randomization p-value test looks</a:t>
            </a:r>
            <a:endParaRPr lang="en-TR" dirty="0"/>
          </a:p>
        </p:txBody>
      </p:sp>
      <p:sp>
        <p:nvSpPr>
          <p:cNvPr id="7" name="TextBox 6">
            <a:extLst>
              <a:ext uri="{FF2B5EF4-FFF2-40B4-BE49-F238E27FC236}">
                <a16:creationId xmlns:a16="http://schemas.microsoft.com/office/drawing/2014/main" id="{77CAAA15-DD5B-B8A1-73C6-F4AA28E11B6B}"/>
              </a:ext>
            </a:extLst>
          </p:cNvPr>
          <p:cNvSpPr txBox="1"/>
          <p:nvPr/>
        </p:nvSpPr>
        <p:spPr>
          <a:xfrm>
            <a:off x="5589270" y="6244568"/>
            <a:ext cx="4336444" cy="492443"/>
          </a:xfrm>
          <a:prstGeom prst="rect">
            <a:avLst/>
          </a:prstGeom>
          <a:noFill/>
        </p:spPr>
        <p:txBody>
          <a:bodyPr wrap="none" rtlCol="0">
            <a:spAutoFit/>
          </a:bodyPr>
          <a:lstStyle/>
          <a:p>
            <a:r>
              <a:rPr lang="en-US" sz="800" i="1" dirty="0">
                <a:solidFill>
                  <a:srgbClr val="0E0E0E"/>
                </a:solidFill>
                <a:effectLst/>
                <a:latin typeface=".AppleSystemUIFont"/>
              </a:rPr>
              <a:t>Randomization p-test</a:t>
            </a:r>
            <a:r>
              <a:rPr lang="en-US" sz="800" dirty="0">
                <a:solidFill>
                  <a:srgbClr val="0E0E0E"/>
                </a:solidFill>
                <a:effectLst/>
                <a:latin typeface=".AppleSystemUIFont"/>
              </a:rPr>
              <a:t>, 2021, </a:t>
            </a:r>
            <a:r>
              <a:rPr lang="en-US" sz="800" b="1" dirty="0">
                <a:solidFill>
                  <a:srgbClr val="0E0E0E"/>
                </a:solidFill>
                <a:effectLst/>
                <a:latin typeface=".AppleSystemUIFont"/>
                <a:hlinkClick r:id="rId3"/>
              </a:rPr>
              <a:t>https://www.rdatagen.net/post/2021-03-02-randomization-tests/</a:t>
            </a:r>
            <a:endParaRPr lang="en-US" sz="800" dirty="0">
              <a:solidFill>
                <a:srgbClr val="0E0E0E"/>
              </a:solidFill>
              <a:effectLst/>
              <a:latin typeface=".AppleSystemUIFont"/>
            </a:endParaRPr>
          </a:p>
          <a:p>
            <a:endParaRPr lang="en-TR" dirty="0"/>
          </a:p>
        </p:txBody>
      </p:sp>
    </p:spTree>
    <p:extLst>
      <p:ext uri="{BB962C8B-B14F-4D97-AF65-F5344CB8AC3E}">
        <p14:creationId xmlns:p14="http://schemas.microsoft.com/office/powerpoint/2010/main" val="375280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A3E2-1002-F6C0-1E53-B3E952DC5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5FE70-E77A-23E3-14D8-197B7F1240E0}"/>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F3E2A518-54F5-8F19-4A52-74CE28DF63F3}"/>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Randomization p-test:</a:t>
            </a:r>
            <a:r>
              <a:rPr lang="en-US" dirty="0">
                <a:solidFill>
                  <a:srgbClr val="0E0E0E"/>
                </a:solidFill>
                <a:effectLst/>
                <a:latin typeface=".AppleSystemUIFont"/>
              </a:rPr>
              <a:t> </a:t>
            </a:r>
          </a:p>
          <a:p>
            <a:pPr lvl="1"/>
            <a:r>
              <a:rPr lang="en-US" sz="2200" dirty="0">
                <a:solidFill>
                  <a:srgbClr val="0E0E0E"/>
                </a:solidFill>
                <a:effectLst/>
                <a:latin typeface=".AppleSystemUIFont"/>
              </a:rPr>
              <a:t>In my case, the randomization test involves comparing the average tweet counts during specific windows around socio-political events to broader control periods. For events like elections, I focus on pre-event and post-event windows (e.g., -20 to +5 days vs. -20 to +30 days) to capture the buildup and aftermath of activity. For more sudden events like natural disasters, I compare the immediate impact period (e.g., 0 to +5 days) against a broader baseline (-20 to +20 days) to highlight short-term spikes. By shuffling the labels of tweet counts across these windows, I test whether the observed differences are statistically significant (at 5% significance level) or due to chance, tailoring the approach to each event’s unique characteristics.</a:t>
            </a:r>
          </a:p>
          <a:p>
            <a:endParaRPr lang="en-US" dirty="0">
              <a:solidFill>
                <a:srgbClr val="0E0E0E"/>
              </a:solidFill>
              <a:latin typeface=".AppleSystemUIFont"/>
            </a:endParaRPr>
          </a:p>
        </p:txBody>
      </p:sp>
    </p:spTree>
    <p:extLst>
      <p:ext uri="{BB962C8B-B14F-4D97-AF65-F5344CB8AC3E}">
        <p14:creationId xmlns:p14="http://schemas.microsoft.com/office/powerpoint/2010/main" val="7263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1A86A-9A6E-24A0-A27E-D5E212E30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E9312-8AEE-7B64-B314-69CF8C4A1E13}"/>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42667BD2-470D-EA71-7C41-D438AC6ACDA0}"/>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Presidential Elections (May 14</a:t>
            </a:r>
            <a:r>
              <a:rPr lang="en-US" baseline="30000" dirty="0">
                <a:solidFill>
                  <a:srgbClr val="0E0E0E"/>
                </a:solidFill>
                <a:latin typeface=".AppleSystemUIFont"/>
              </a:rPr>
              <a:t>th</a:t>
            </a:r>
            <a:r>
              <a:rPr lang="en-US" dirty="0">
                <a:solidFill>
                  <a:srgbClr val="0E0E0E"/>
                </a:solidFill>
                <a:latin typeface=".AppleSystemUIFont"/>
              </a:rPr>
              <a:t>, 2023): </a:t>
            </a:r>
          </a:p>
        </p:txBody>
      </p:sp>
      <p:sp>
        <p:nvSpPr>
          <p:cNvPr id="9" name="TextBox 8">
            <a:extLst>
              <a:ext uri="{FF2B5EF4-FFF2-40B4-BE49-F238E27FC236}">
                <a16:creationId xmlns:a16="http://schemas.microsoft.com/office/drawing/2014/main" id="{E55A5672-76FC-20F8-BABD-A6A5491367C0}"/>
              </a:ext>
            </a:extLst>
          </p:cNvPr>
          <p:cNvSpPr txBox="1"/>
          <p:nvPr/>
        </p:nvSpPr>
        <p:spPr>
          <a:xfrm>
            <a:off x="838200" y="5789210"/>
            <a:ext cx="5223866" cy="1200329"/>
          </a:xfrm>
          <a:prstGeom prst="rect">
            <a:avLst/>
          </a:prstGeom>
          <a:noFill/>
        </p:spPr>
        <p:txBody>
          <a:bodyPr wrap="none" rtlCol="0">
            <a:spAutoFit/>
          </a:bodyPr>
          <a:lstStyle/>
          <a:p>
            <a:r>
              <a:rPr lang="en-US" sz="1200" dirty="0"/>
              <a:t>Mean (Small Window): 12.290322580645162</a:t>
            </a:r>
          </a:p>
          <a:p>
            <a:r>
              <a:rPr lang="en-US" sz="1200" dirty="0"/>
              <a:t>Mean (Large Control Window excluding Small Window): 7.466666666666667</a:t>
            </a:r>
          </a:p>
          <a:p>
            <a:r>
              <a:rPr lang="en-US" sz="1200" dirty="0"/>
              <a:t>Observed Difference: 4.823655913978495</a:t>
            </a:r>
          </a:p>
          <a:p>
            <a:r>
              <a:rPr lang="en-US" sz="1200" dirty="0"/>
              <a:t>P-value: 0.01130</a:t>
            </a:r>
          </a:p>
          <a:p>
            <a:r>
              <a:rPr lang="en-US" sz="1200" dirty="0"/>
              <a:t>Total of 100.000 permutations. </a:t>
            </a:r>
            <a:endParaRPr lang="en-TR" sz="1200" dirty="0"/>
          </a:p>
          <a:p>
            <a:endParaRPr lang="en-TR" sz="1200" dirty="0"/>
          </a:p>
        </p:txBody>
      </p:sp>
      <p:sp>
        <p:nvSpPr>
          <p:cNvPr id="10" name="TextBox 9">
            <a:extLst>
              <a:ext uri="{FF2B5EF4-FFF2-40B4-BE49-F238E27FC236}">
                <a16:creationId xmlns:a16="http://schemas.microsoft.com/office/drawing/2014/main" id="{790AF16F-553F-A394-D1FA-7A52896087D2}"/>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the baseline is defined as 30 days before and after the elections, while the comparison window spans 20 days before and 10 days after the election.</a:t>
            </a:r>
          </a:p>
          <a:p>
            <a:endParaRPr lang="en-TR" dirty="0"/>
          </a:p>
          <a:p>
            <a:endParaRPr lang="en-TR" dirty="0"/>
          </a:p>
        </p:txBody>
      </p:sp>
      <p:sp>
        <p:nvSpPr>
          <p:cNvPr id="13" name="TextBox 12">
            <a:extLst>
              <a:ext uri="{FF2B5EF4-FFF2-40B4-BE49-F238E27FC236}">
                <a16:creationId xmlns:a16="http://schemas.microsoft.com/office/drawing/2014/main" id="{8159874E-7239-EC97-72AB-FBA6195A6F2D}"/>
              </a:ext>
            </a:extLst>
          </p:cNvPr>
          <p:cNvSpPr txBox="1"/>
          <p:nvPr/>
        </p:nvSpPr>
        <p:spPr>
          <a:xfrm>
            <a:off x="6511137" y="5585470"/>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6" name="Picture 15">
            <a:extLst>
              <a:ext uri="{FF2B5EF4-FFF2-40B4-BE49-F238E27FC236}">
                <a16:creationId xmlns:a16="http://schemas.microsoft.com/office/drawing/2014/main" id="{AC4200E1-2474-4CEA-E508-1EE4FEFC2D6E}"/>
              </a:ext>
            </a:extLst>
          </p:cNvPr>
          <p:cNvPicPr>
            <a:picLocks noChangeAspect="1"/>
          </p:cNvPicPr>
          <p:nvPr/>
        </p:nvPicPr>
        <p:blipFill>
          <a:blip r:embed="rId3"/>
          <a:stretch>
            <a:fillRect/>
          </a:stretch>
        </p:blipFill>
        <p:spPr>
          <a:xfrm>
            <a:off x="838200" y="1764510"/>
            <a:ext cx="7772400" cy="3886200"/>
          </a:xfrm>
          <a:prstGeom prst="rect">
            <a:avLst/>
          </a:prstGeom>
        </p:spPr>
      </p:pic>
    </p:spTree>
    <p:extLst>
      <p:ext uri="{BB962C8B-B14F-4D97-AF65-F5344CB8AC3E}">
        <p14:creationId xmlns:p14="http://schemas.microsoft.com/office/powerpoint/2010/main" val="164896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8E7E-4AAC-F2C2-30E1-2D025CBAB3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82532-D614-B12A-A133-959041F6AE29}"/>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5C612501-74D5-3D21-44EE-8722989BBC09}"/>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Municipal Elections (March 31</a:t>
            </a:r>
            <a:r>
              <a:rPr lang="en-US" baseline="30000" dirty="0">
                <a:solidFill>
                  <a:srgbClr val="0E0E0E"/>
                </a:solidFill>
                <a:latin typeface=".AppleSystemUIFont"/>
              </a:rPr>
              <a:t>st</a:t>
            </a:r>
            <a:r>
              <a:rPr lang="en-US" dirty="0">
                <a:solidFill>
                  <a:srgbClr val="0E0E0E"/>
                </a:solidFill>
                <a:latin typeface=".AppleSystemUIFont"/>
              </a:rPr>
              <a:t>, 2024): </a:t>
            </a:r>
          </a:p>
        </p:txBody>
      </p:sp>
      <p:sp>
        <p:nvSpPr>
          <p:cNvPr id="9" name="TextBox 8">
            <a:extLst>
              <a:ext uri="{FF2B5EF4-FFF2-40B4-BE49-F238E27FC236}">
                <a16:creationId xmlns:a16="http://schemas.microsoft.com/office/drawing/2014/main" id="{34E0ED43-5D1E-52D0-0000-3307F1C9FF55}"/>
              </a:ext>
            </a:extLst>
          </p:cNvPr>
          <p:cNvSpPr txBox="1"/>
          <p:nvPr/>
        </p:nvSpPr>
        <p:spPr>
          <a:xfrm>
            <a:off x="838200" y="5766931"/>
            <a:ext cx="4079322" cy="1200329"/>
          </a:xfrm>
          <a:prstGeom prst="rect">
            <a:avLst/>
          </a:prstGeom>
          <a:noFill/>
        </p:spPr>
        <p:txBody>
          <a:bodyPr wrap="none" rtlCol="0">
            <a:spAutoFit/>
          </a:bodyPr>
          <a:lstStyle/>
          <a:p>
            <a:r>
              <a:rPr lang="en-US" sz="1200" dirty="0"/>
              <a:t>Mean (Small Window): 2.870967741935484</a:t>
            </a:r>
          </a:p>
          <a:p>
            <a:r>
              <a:rPr lang="en-US" sz="1200" dirty="0"/>
              <a:t>Mean (Large Control Window excluding Small Window): 1.5</a:t>
            </a:r>
          </a:p>
          <a:p>
            <a:r>
              <a:rPr lang="en-US" sz="1200" dirty="0"/>
              <a:t>Observed Difference: 1.370967741935484</a:t>
            </a:r>
          </a:p>
          <a:p>
            <a:r>
              <a:rPr lang="en-US" sz="1200" dirty="0"/>
              <a:t>P-value: 0.03653</a:t>
            </a:r>
          </a:p>
          <a:p>
            <a:r>
              <a:rPr lang="en-US" sz="1200" dirty="0"/>
              <a:t>Total of 100.000 permutations. </a:t>
            </a:r>
          </a:p>
          <a:p>
            <a:endParaRPr lang="en-TR" sz="1200" dirty="0"/>
          </a:p>
        </p:txBody>
      </p:sp>
      <p:sp>
        <p:nvSpPr>
          <p:cNvPr id="10" name="TextBox 9">
            <a:extLst>
              <a:ext uri="{FF2B5EF4-FFF2-40B4-BE49-F238E27FC236}">
                <a16:creationId xmlns:a16="http://schemas.microsoft.com/office/drawing/2014/main" id="{EED8E3E5-2942-E3FD-5644-4CAF35A4C983}"/>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again, the baseline is defined as 30 days before and after the elections, while the comparison window spans 20 days before and 10 days after the election.</a:t>
            </a:r>
          </a:p>
          <a:p>
            <a:endParaRPr lang="en-TR" dirty="0"/>
          </a:p>
          <a:p>
            <a:endParaRPr lang="en-TR" dirty="0"/>
          </a:p>
        </p:txBody>
      </p:sp>
      <p:sp>
        <p:nvSpPr>
          <p:cNvPr id="4" name="TextBox 3">
            <a:extLst>
              <a:ext uri="{FF2B5EF4-FFF2-40B4-BE49-F238E27FC236}">
                <a16:creationId xmlns:a16="http://schemas.microsoft.com/office/drawing/2014/main" id="{8DC1DB7A-45DB-E92B-CFCA-7698BA65D4F2}"/>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6" name="Picture 5">
            <a:extLst>
              <a:ext uri="{FF2B5EF4-FFF2-40B4-BE49-F238E27FC236}">
                <a16:creationId xmlns:a16="http://schemas.microsoft.com/office/drawing/2014/main" id="{4D76B09B-CEFC-F74E-19C5-EC0B4AB50A70}"/>
              </a:ext>
            </a:extLst>
          </p:cNvPr>
          <p:cNvPicPr>
            <a:picLocks noChangeAspect="1"/>
          </p:cNvPicPr>
          <p:nvPr/>
        </p:nvPicPr>
        <p:blipFill>
          <a:blip r:embed="rId3"/>
          <a:stretch>
            <a:fillRect/>
          </a:stretch>
        </p:blipFill>
        <p:spPr>
          <a:xfrm>
            <a:off x="671577" y="1744773"/>
            <a:ext cx="7772400" cy="3886200"/>
          </a:xfrm>
          <a:prstGeom prst="rect">
            <a:avLst/>
          </a:prstGeom>
        </p:spPr>
      </p:pic>
    </p:spTree>
    <p:extLst>
      <p:ext uri="{BB962C8B-B14F-4D97-AF65-F5344CB8AC3E}">
        <p14:creationId xmlns:p14="http://schemas.microsoft.com/office/powerpoint/2010/main" val="165878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46173-1040-CDD4-014E-94B34184D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B8252-5673-D556-84A5-F15996C098AB}"/>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EC01FC4-7801-C405-CF62-A4F5674EAAA4}"/>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February 6</a:t>
            </a:r>
            <a:r>
              <a:rPr lang="en-US" baseline="30000" dirty="0">
                <a:solidFill>
                  <a:srgbClr val="0E0E0E"/>
                </a:solidFill>
                <a:latin typeface=".AppleSystemUIFont"/>
              </a:rPr>
              <a:t>th</a:t>
            </a:r>
            <a:r>
              <a:rPr lang="en-US" dirty="0">
                <a:solidFill>
                  <a:srgbClr val="0E0E0E"/>
                </a:solidFill>
                <a:latin typeface=".AppleSystemUIFont"/>
              </a:rPr>
              <a:t> Earthquakes in Turkey (2023):</a:t>
            </a:r>
          </a:p>
        </p:txBody>
      </p:sp>
      <p:sp>
        <p:nvSpPr>
          <p:cNvPr id="9" name="TextBox 8">
            <a:extLst>
              <a:ext uri="{FF2B5EF4-FFF2-40B4-BE49-F238E27FC236}">
                <a16:creationId xmlns:a16="http://schemas.microsoft.com/office/drawing/2014/main" id="{3AE91FE9-D0C8-566A-ED65-178A94E15C3E}"/>
              </a:ext>
            </a:extLst>
          </p:cNvPr>
          <p:cNvSpPr txBox="1"/>
          <p:nvPr/>
        </p:nvSpPr>
        <p:spPr>
          <a:xfrm>
            <a:off x="838200" y="5789210"/>
            <a:ext cx="5329857" cy="1015663"/>
          </a:xfrm>
          <a:prstGeom prst="rect">
            <a:avLst/>
          </a:prstGeom>
          <a:noFill/>
        </p:spPr>
        <p:txBody>
          <a:bodyPr wrap="none" rtlCol="0">
            <a:spAutoFit/>
          </a:bodyPr>
          <a:lstStyle/>
          <a:p>
            <a:r>
              <a:rPr lang="en-US" sz="1200" dirty="0"/>
              <a:t>Mean (Small Window): 43.333333333333336</a:t>
            </a:r>
          </a:p>
          <a:p>
            <a:r>
              <a:rPr lang="en-US" sz="1200" dirty="0"/>
              <a:t>Mean (Large Control Window excluding Small Window): 8.514285714285714</a:t>
            </a:r>
          </a:p>
          <a:p>
            <a:r>
              <a:rPr lang="en-US" sz="1200" dirty="0"/>
              <a:t>Observed Difference: 34.81904761904762</a:t>
            </a:r>
          </a:p>
          <a:p>
            <a:r>
              <a:rPr lang="en-US" sz="1200" dirty="0"/>
              <a:t>P-value: 0.00000 (no combination as or more extreme as observed is obtained)</a:t>
            </a:r>
          </a:p>
          <a:p>
            <a:r>
              <a:rPr lang="en-US" sz="1200" dirty="0"/>
              <a:t>Total of 100.000 permutations. </a:t>
            </a:r>
            <a:endParaRPr lang="en-TR" sz="1200" dirty="0"/>
          </a:p>
        </p:txBody>
      </p:sp>
      <p:sp>
        <p:nvSpPr>
          <p:cNvPr id="10" name="TextBox 9">
            <a:extLst>
              <a:ext uri="{FF2B5EF4-FFF2-40B4-BE49-F238E27FC236}">
                <a16:creationId xmlns:a16="http://schemas.microsoft.com/office/drawing/2014/main" id="{BD400E30-BF2D-12A3-23F1-05FC9122E62C}"/>
              </a:ext>
            </a:extLst>
          </p:cNvPr>
          <p:cNvSpPr txBox="1"/>
          <p:nvPr/>
        </p:nvSpPr>
        <p:spPr>
          <a:xfrm>
            <a:off x="8710961" y="2136338"/>
            <a:ext cx="2057400" cy="3416320"/>
          </a:xfrm>
          <a:prstGeom prst="rect">
            <a:avLst/>
          </a:prstGeom>
          <a:noFill/>
        </p:spPr>
        <p:txBody>
          <a:bodyPr wrap="square" rtlCol="0">
            <a:spAutoFit/>
          </a:bodyPr>
          <a:lstStyle/>
          <a:p>
            <a:r>
              <a:rPr lang="en-US" dirty="0">
                <a:solidFill>
                  <a:srgbClr val="0E0E0E"/>
                </a:solidFill>
                <a:latin typeface=".AppleSystemUIFont"/>
              </a:rPr>
              <a:t>Here, t</a:t>
            </a:r>
            <a:r>
              <a:rPr lang="en-US" dirty="0">
                <a:solidFill>
                  <a:srgbClr val="0E0E0E"/>
                </a:solidFill>
                <a:effectLst/>
                <a:latin typeface=".AppleSystemUIFont"/>
              </a:rPr>
              <a:t>he baseline is defined as 20 days before and after the earthquakes, while the comparison window spans from the date of the disasters to 5 days afterward.</a:t>
            </a:r>
          </a:p>
          <a:p>
            <a:endParaRPr lang="en-TR" dirty="0"/>
          </a:p>
          <a:p>
            <a:endParaRPr lang="en-TR" dirty="0"/>
          </a:p>
        </p:txBody>
      </p:sp>
      <p:sp>
        <p:nvSpPr>
          <p:cNvPr id="11" name="TextBox 10">
            <a:extLst>
              <a:ext uri="{FF2B5EF4-FFF2-40B4-BE49-F238E27FC236}">
                <a16:creationId xmlns:a16="http://schemas.microsoft.com/office/drawing/2014/main" id="{A4B4EAA3-E94A-DD15-A936-E9F4C5CCC781}"/>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3" name="Picture 12">
            <a:extLst>
              <a:ext uri="{FF2B5EF4-FFF2-40B4-BE49-F238E27FC236}">
                <a16:creationId xmlns:a16="http://schemas.microsoft.com/office/drawing/2014/main" id="{BD43776B-53B2-A74E-F3AB-6A3B37F41667}"/>
              </a:ext>
            </a:extLst>
          </p:cNvPr>
          <p:cNvPicPr>
            <a:picLocks noChangeAspect="1"/>
          </p:cNvPicPr>
          <p:nvPr/>
        </p:nvPicPr>
        <p:blipFill>
          <a:blip r:embed="rId3"/>
          <a:stretch>
            <a:fillRect/>
          </a:stretch>
        </p:blipFill>
        <p:spPr>
          <a:xfrm>
            <a:off x="671577" y="1767052"/>
            <a:ext cx="7772400" cy="3886200"/>
          </a:xfrm>
          <a:prstGeom prst="rect">
            <a:avLst/>
          </a:prstGeom>
        </p:spPr>
      </p:pic>
    </p:spTree>
    <p:extLst>
      <p:ext uri="{BB962C8B-B14F-4D97-AF65-F5344CB8AC3E}">
        <p14:creationId xmlns:p14="http://schemas.microsoft.com/office/powerpoint/2010/main" val="76706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A1CC-0475-F36D-8ED7-10AB79E6E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30731-B377-260A-8799-60C3F93B2F58}"/>
              </a:ext>
            </a:extLst>
          </p:cNvPr>
          <p:cNvSpPr>
            <a:spLocks noGrp="1"/>
          </p:cNvSpPr>
          <p:nvPr>
            <p:ph type="title"/>
          </p:nvPr>
        </p:nvSpPr>
        <p:spPr>
          <a:xfrm>
            <a:off x="838200" y="120989"/>
            <a:ext cx="10515600" cy="1325563"/>
          </a:xfrm>
        </p:spPr>
        <p:txBody>
          <a:bodyPr/>
          <a:lstStyle/>
          <a:p>
            <a:r>
              <a:rPr lang="en-TR" dirty="0"/>
              <a:t>Data Analysis: Conclusions</a:t>
            </a:r>
          </a:p>
        </p:txBody>
      </p:sp>
      <p:sp>
        <p:nvSpPr>
          <p:cNvPr id="3" name="Content Placeholder 2">
            <a:extLst>
              <a:ext uri="{FF2B5EF4-FFF2-40B4-BE49-F238E27FC236}">
                <a16:creationId xmlns:a16="http://schemas.microsoft.com/office/drawing/2014/main" id="{A7B0B2D5-D64A-13F2-B8A8-076A665689BB}"/>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do these p-values say:</a:t>
            </a:r>
          </a:p>
          <a:p>
            <a:pPr lvl="1"/>
            <a:r>
              <a:rPr lang="en-US" dirty="0">
                <a:solidFill>
                  <a:srgbClr val="0E0E0E"/>
                </a:solidFill>
                <a:latin typeface=".AppleSystemUIFont"/>
              </a:rPr>
              <a:t>For Presidential Elections: </a:t>
            </a:r>
          </a:p>
          <a:p>
            <a:pPr lvl="2"/>
            <a:r>
              <a:rPr lang="en-US" dirty="0">
                <a:solidFill>
                  <a:srgbClr val="0E0E0E"/>
                </a:solidFill>
                <a:latin typeface=".AppleSystemUIFont"/>
              </a:rPr>
              <a:t>Observed p-value: </a:t>
            </a:r>
            <a:r>
              <a:rPr lang="en-US" sz="2000" dirty="0"/>
              <a:t>0.01136 &lt; 0.05, so I reject the null hypothesis. </a:t>
            </a:r>
          </a:p>
          <a:p>
            <a:pPr lvl="1"/>
            <a:r>
              <a:rPr lang="en-US" dirty="0">
                <a:solidFill>
                  <a:srgbClr val="0E0E0E"/>
                </a:solidFill>
                <a:latin typeface=".AppleSystemUIFont"/>
              </a:rPr>
              <a:t>For Municipal Elections:</a:t>
            </a:r>
          </a:p>
          <a:p>
            <a:pPr lvl="2"/>
            <a:r>
              <a:rPr lang="en-US" dirty="0">
                <a:solidFill>
                  <a:srgbClr val="0E0E0E"/>
                </a:solidFill>
                <a:latin typeface=".AppleSystemUIFont"/>
              </a:rPr>
              <a:t>Observed p-value: </a:t>
            </a:r>
            <a:r>
              <a:rPr lang="en-US" sz="2000" dirty="0"/>
              <a:t>0.03605 &lt; 0.05, so I reject the null hypothesis. </a:t>
            </a:r>
          </a:p>
          <a:p>
            <a:pPr lvl="1"/>
            <a:r>
              <a:rPr lang="en-US" dirty="0">
                <a:solidFill>
                  <a:srgbClr val="0E0E0E"/>
                </a:solidFill>
                <a:latin typeface=".AppleSystemUIFont"/>
              </a:rPr>
              <a:t>For February 6</a:t>
            </a:r>
            <a:r>
              <a:rPr lang="en-US" baseline="30000" dirty="0">
                <a:solidFill>
                  <a:srgbClr val="0E0E0E"/>
                </a:solidFill>
                <a:latin typeface=".AppleSystemUIFont"/>
              </a:rPr>
              <a:t>th</a:t>
            </a:r>
            <a:r>
              <a:rPr lang="en-US" dirty="0">
                <a:solidFill>
                  <a:srgbClr val="0E0E0E"/>
                </a:solidFill>
                <a:latin typeface=".AppleSystemUIFont"/>
              </a:rPr>
              <a:t> Earthquakes:</a:t>
            </a:r>
          </a:p>
          <a:p>
            <a:pPr lvl="2"/>
            <a:r>
              <a:rPr lang="en-US" dirty="0">
                <a:solidFill>
                  <a:srgbClr val="0E0E0E"/>
                </a:solidFill>
                <a:latin typeface=".AppleSystemUIFont"/>
              </a:rPr>
              <a:t>Observed p-value:</a:t>
            </a:r>
            <a:r>
              <a:rPr lang="en-US" sz="2000" dirty="0"/>
              <a:t> 0.00000 &lt; 0.05, so I reject the null hypothesis. </a:t>
            </a:r>
            <a:endParaRPr lang="en-US" dirty="0">
              <a:solidFill>
                <a:srgbClr val="0E0E0E"/>
              </a:solidFill>
              <a:latin typeface=".AppleSystemUIFont"/>
            </a:endParaRPr>
          </a:p>
          <a:p>
            <a:r>
              <a:rPr lang="en-US" b="1" dirty="0">
                <a:solidFill>
                  <a:srgbClr val="0E0E0E"/>
                </a:solidFill>
                <a:latin typeface=".AppleSystemUIFont"/>
              </a:rPr>
              <a:t>Conclusion: </a:t>
            </a:r>
          </a:p>
          <a:p>
            <a:pPr lvl="1"/>
            <a:r>
              <a:rPr lang="en-US" dirty="0">
                <a:solidFill>
                  <a:srgbClr val="0E0E0E"/>
                </a:solidFill>
                <a:effectLst/>
                <a:latin typeface=".AppleSystemUIFont"/>
              </a:rPr>
              <a:t>There is a positive correlation between socio-political events and my Twitter usage</a:t>
            </a:r>
            <a:r>
              <a:rPr lang="en-US" sz="2200" dirty="0">
                <a:solidFill>
                  <a:srgbClr val="0E0E0E"/>
                </a:solidFill>
                <a:effectLst/>
                <a:latin typeface=".AppleSystemUIFont"/>
              </a:rPr>
              <a:t>. </a:t>
            </a:r>
          </a:p>
        </p:txBody>
      </p:sp>
    </p:spTree>
    <p:extLst>
      <p:ext uri="{BB962C8B-B14F-4D97-AF65-F5344CB8AC3E}">
        <p14:creationId xmlns:p14="http://schemas.microsoft.com/office/powerpoint/2010/main" val="234443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507F-8938-FE68-6F1E-990FE3090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F54EA9-96B2-598A-2C3E-45EBF4DC0EBE}"/>
              </a:ext>
            </a:extLst>
          </p:cNvPr>
          <p:cNvSpPr>
            <a:spLocks noGrp="1"/>
          </p:cNvSpPr>
          <p:nvPr>
            <p:ph type="title"/>
          </p:nvPr>
        </p:nvSpPr>
        <p:spPr>
          <a:xfrm>
            <a:off x="838200" y="120989"/>
            <a:ext cx="10515600" cy="1325563"/>
          </a:xfrm>
        </p:spPr>
        <p:txBody>
          <a:bodyPr/>
          <a:lstStyle/>
          <a:p>
            <a:r>
              <a:rPr lang="en-TR" dirty="0"/>
              <a:t>Data Analysis: Conclusions</a:t>
            </a:r>
          </a:p>
        </p:txBody>
      </p:sp>
      <p:sp>
        <p:nvSpPr>
          <p:cNvPr id="3" name="Content Placeholder 2">
            <a:extLst>
              <a:ext uri="{FF2B5EF4-FFF2-40B4-BE49-F238E27FC236}">
                <a16:creationId xmlns:a16="http://schemas.microsoft.com/office/drawing/2014/main" id="{63238DEE-E075-22BA-B144-7EBC798F3E30}"/>
              </a:ext>
            </a:extLst>
          </p:cNvPr>
          <p:cNvSpPr>
            <a:spLocks noGrp="1"/>
          </p:cNvSpPr>
          <p:nvPr>
            <p:ph idx="1"/>
          </p:nvPr>
        </p:nvSpPr>
        <p:spPr>
          <a:xfrm>
            <a:off x="838200" y="1253330"/>
            <a:ext cx="10515600" cy="5604669"/>
          </a:xfrm>
        </p:spPr>
        <p:txBody>
          <a:bodyPr>
            <a:normAutofit/>
          </a:bodyPr>
          <a:lstStyle/>
          <a:p>
            <a:r>
              <a:rPr lang="en-US" sz="2400" b="1" dirty="0">
                <a:solidFill>
                  <a:srgbClr val="0E0E0E"/>
                </a:solidFill>
                <a:effectLst/>
                <a:latin typeface=".AppleSystemUIFont"/>
              </a:rPr>
              <a:t>P-Values and Interpretation</a:t>
            </a:r>
            <a:endParaRPr lang="en-US" sz="2400" b="1" dirty="0">
              <a:solidFill>
                <a:srgbClr val="0E0E0E"/>
              </a:solidFill>
              <a:latin typeface=".AppleSystemUIFont"/>
            </a:endParaRPr>
          </a:p>
          <a:p>
            <a:pPr lvl="1"/>
            <a:r>
              <a:rPr lang="en-US" sz="2200" b="1" dirty="0">
                <a:solidFill>
                  <a:srgbClr val="0E0E0E"/>
                </a:solidFill>
                <a:effectLst/>
                <a:latin typeface=".AppleSystemUIFont"/>
              </a:rPr>
              <a:t>Presidential Elections:</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0.01136</a:t>
            </a:r>
            <a:r>
              <a:rPr lang="en-US" sz="1800" dirty="0">
                <a:solidFill>
                  <a:srgbClr val="0E0E0E"/>
                </a:solidFill>
                <a:effectLst/>
                <a:latin typeface=".AppleSystemUIFont"/>
              </a:rPr>
              <a:t>, which is less than the threshold of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This result leads to the rejection of the null hypothesis, suggesting a significant correlation between the presidential elections and my Twitter activity.</a:t>
            </a:r>
          </a:p>
          <a:p>
            <a:pPr lvl="1"/>
            <a:r>
              <a:rPr lang="en-US" sz="2200" b="1" dirty="0">
                <a:solidFill>
                  <a:srgbClr val="0E0E0E"/>
                </a:solidFill>
                <a:effectLst/>
                <a:latin typeface=".AppleSystemUIFont"/>
              </a:rPr>
              <a:t>Municipal Elections</a:t>
            </a:r>
            <a:r>
              <a:rPr lang="en-US" sz="2200" dirty="0">
                <a:solidFill>
                  <a:srgbClr val="0E0E0E"/>
                </a:solidFill>
                <a:latin typeface=".AppleSystemUIFont"/>
              </a:rPr>
              <a:t>:</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0.03605</a:t>
            </a:r>
            <a:r>
              <a:rPr lang="en-US" sz="1800" dirty="0">
                <a:solidFill>
                  <a:srgbClr val="0E0E0E"/>
                </a:solidFill>
                <a:effectLst/>
                <a:latin typeface=".AppleSystemUIFont"/>
              </a:rPr>
              <a:t>, which is also below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Therefore, I reject the null hypothesis, indicating a significant relationship between the municipal elections and my Twitter usage.</a:t>
            </a:r>
          </a:p>
          <a:p>
            <a:pPr lvl="1"/>
            <a:r>
              <a:rPr lang="en-US" sz="2200" b="1" dirty="0">
                <a:solidFill>
                  <a:srgbClr val="0E0E0E"/>
                </a:solidFill>
                <a:effectLst/>
                <a:latin typeface=".AppleSystemUIFont"/>
              </a:rPr>
              <a:t>February 6th Earthquakes</a:t>
            </a:r>
            <a:r>
              <a:rPr lang="en-US" sz="2200" dirty="0">
                <a:solidFill>
                  <a:srgbClr val="0E0E0E"/>
                </a:solidFill>
                <a:latin typeface=".AppleSystemUIFont"/>
              </a:rPr>
              <a:t>:</a:t>
            </a:r>
          </a:p>
          <a:p>
            <a:pPr lvl="2"/>
            <a:r>
              <a:rPr lang="en-US" sz="1800" dirty="0">
                <a:solidFill>
                  <a:srgbClr val="0E0E0E"/>
                </a:solidFill>
                <a:effectLst/>
                <a:latin typeface=".AppleSystemUIFont"/>
              </a:rPr>
              <a:t>The observed p-value is </a:t>
            </a:r>
            <a:r>
              <a:rPr lang="en-US" sz="1800" b="1" dirty="0">
                <a:solidFill>
                  <a:srgbClr val="0E0E0E"/>
                </a:solidFill>
                <a:effectLst/>
                <a:latin typeface=".AppleSystemUIFont"/>
              </a:rPr>
              <a:t>0.00000</a:t>
            </a:r>
            <a:r>
              <a:rPr lang="en-US" sz="1800" dirty="0">
                <a:solidFill>
                  <a:srgbClr val="0E0E0E"/>
                </a:solidFill>
                <a:effectLst/>
                <a:latin typeface=".AppleSystemUIFont"/>
              </a:rPr>
              <a:t>, far below </a:t>
            </a:r>
            <a:r>
              <a:rPr lang="en-US" sz="1800" b="1" dirty="0">
                <a:solidFill>
                  <a:srgbClr val="0E0E0E"/>
                </a:solidFill>
                <a:effectLst/>
                <a:latin typeface=".AppleSystemUIFont"/>
              </a:rPr>
              <a:t>0.05</a:t>
            </a:r>
            <a:r>
              <a:rPr lang="en-US" sz="1800" dirty="0">
                <a:solidFill>
                  <a:srgbClr val="0E0E0E"/>
                </a:solidFill>
                <a:effectLst/>
                <a:latin typeface=".AppleSystemUIFont"/>
              </a:rPr>
              <a:t>.</a:t>
            </a:r>
          </a:p>
          <a:p>
            <a:pPr lvl="2"/>
            <a:r>
              <a:rPr lang="en-US" sz="1800" dirty="0">
                <a:solidFill>
                  <a:srgbClr val="0E0E0E"/>
                </a:solidFill>
                <a:effectLst/>
                <a:latin typeface=".AppleSystemUIFont"/>
              </a:rPr>
              <a:t>This strongly supports rejecting the null hypothesis, showing a clear link between the earthquake and heightened Twitter activity.</a:t>
            </a:r>
          </a:p>
          <a:p>
            <a:r>
              <a:rPr lang="en-US" sz="2400" b="1" dirty="0">
                <a:solidFill>
                  <a:srgbClr val="0E0E0E"/>
                </a:solidFill>
                <a:effectLst/>
                <a:latin typeface=".AppleSystemUIFont"/>
              </a:rPr>
              <a:t>Conclusion</a:t>
            </a:r>
          </a:p>
          <a:p>
            <a:pPr lvl="1"/>
            <a:r>
              <a:rPr lang="en-US" sz="1800" dirty="0">
                <a:solidFill>
                  <a:srgbClr val="0E0E0E"/>
                </a:solidFill>
                <a:effectLst/>
                <a:latin typeface=".AppleSystemUIFont"/>
              </a:rPr>
              <a:t>The analysis demonstrates a </a:t>
            </a:r>
            <a:r>
              <a:rPr lang="en-US" sz="1800" b="1" dirty="0">
                <a:solidFill>
                  <a:srgbClr val="0E0E0E"/>
                </a:solidFill>
                <a:effectLst/>
                <a:latin typeface=".AppleSystemUIFont"/>
              </a:rPr>
              <a:t>positive correlation</a:t>
            </a:r>
            <a:r>
              <a:rPr lang="en-US" sz="1800" dirty="0">
                <a:solidFill>
                  <a:srgbClr val="0E0E0E"/>
                </a:solidFill>
                <a:effectLst/>
                <a:latin typeface=".AppleSystemUIFont"/>
              </a:rPr>
              <a:t> between my Twitter usage and major socio-political events, as all observed p-values fall below the significance threshold of </a:t>
            </a:r>
            <a:r>
              <a:rPr lang="en-US" sz="1800" b="1" dirty="0">
                <a:solidFill>
                  <a:srgbClr val="0E0E0E"/>
                </a:solidFill>
                <a:effectLst/>
                <a:latin typeface=".AppleSystemUIFont"/>
              </a:rPr>
              <a:t>0.05</a:t>
            </a:r>
            <a:r>
              <a:rPr lang="en-US" sz="1800" dirty="0">
                <a:solidFill>
                  <a:srgbClr val="0E0E0E"/>
                </a:solidFill>
                <a:effectLst/>
                <a:latin typeface=".AppleSystemUIFont"/>
              </a:rPr>
              <a:t>, confirming the impact of these events on my engagement levels.</a:t>
            </a:r>
          </a:p>
          <a:p>
            <a:pPr lvl="1"/>
            <a:endParaRPr lang="en-US" sz="2200" b="1" dirty="0">
              <a:solidFill>
                <a:srgbClr val="0E0E0E"/>
              </a:solidFill>
              <a:effectLst/>
              <a:latin typeface=".AppleSystemUIFont"/>
            </a:endParaRPr>
          </a:p>
          <a:p>
            <a:pPr lvl="2"/>
            <a:endParaRPr lang="en-US" dirty="0">
              <a:solidFill>
                <a:srgbClr val="0E0E0E"/>
              </a:solidFill>
              <a:effectLst/>
              <a:latin typeface=".AppleSystemUIFont"/>
            </a:endParaRPr>
          </a:p>
          <a:p>
            <a:pPr lvl="1"/>
            <a:endParaRPr lang="en-US" dirty="0">
              <a:solidFill>
                <a:srgbClr val="0E0E0E"/>
              </a:solidFill>
              <a:effectLst/>
              <a:latin typeface=".AppleSystemUIFont"/>
            </a:endParaRPr>
          </a:p>
        </p:txBody>
      </p:sp>
    </p:spTree>
    <p:extLst>
      <p:ext uri="{BB962C8B-B14F-4D97-AF65-F5344CB8AC3E}">
        <p14:creationId xmlns:p14="http://schemas.microsoft.com/office/powerpoint/2010/main" val="380557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F2B9-1E56-9310-0C89-C8CA18103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76873-6FA7-F968-7C3D-F829E1B4383C}"/>
              </a:ext>
            </a:extLst>
          </p:cNvPr>
          <p:cNvSpPr>
            <a:spLocks noGrp="1"/>
          </p:cNvSpPr>
          <p:nvPr>
            <p:ph type="title"/>
          </p:nvPr>
        </p:nvSpPr>
        <p:spPr>
          <a:xfrm>
            <a:off x="838200" y="120989"/>
            <a:ext cx="10515600" cy="1325563"/>
          </a:xfrm>
        </p:spPr>
        <p:txBody>
          <a:bodyPr/>
          <a:lstStyle/>
          <a:p>
            <a:r>
              <a:rPr lang="en-TR" dirty="0"/>
              <a:t>Findings</a:t>
            </a:r>
          </a:p>
        </p:txBody>
      </p:sp>
      <p:sp>
        <p:nvSpPr>
          <p:cNvPr id="3" name="Content Placeholder 2">
            <a:extLst>
              <a:ext uri="{FF2B5EF4-FFF2-40B4-BE49-F238E27FC236}">
                <a16:creationId xmlns:a16="http://schemas.microsoft.com/office/drawing/2014/main" id="{65BC4C76-A56B-CA00-5AB9-83662C060E4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have I learned about myself?</a:t>
            </a:r>
          </a:p>
          <a:p>
            <a:pPr lvl="1"/>
            <a:r>
              <a:rPr lang="en-US" dirty="0">
                <a:solidFill>
                  <a:srgbClr val="0E0E0E"/>
                </a:solidFill>
                <a:effectLst/>
                <a:latin typeface=".AppleSystemUIFont"/>
              </a:rPr>
              <a:t>Through this project, I’ve gained a deeper understanding of how external events influence my behavior and engagement on social media. I’ve learned that during significant socio-political events, my Twitter activity often reflects a desire to stay informed, share information, and engage in conversations that matter to me and the wider community. This highlights my tendency to be responsive to the world around me and my use of social media as a tool for connection and awareness.</a:t>
            </a:r>
            <a:endParaRPr lang="en-US" b="1" dirty="0">
              <a:solidFill>
                <a:srgbClr val="0E0E0E"/>
              </a:solidFill>
              <a:latin typeface=".AppleSystemUIFont"/>
            </a:endParaRPr>
          </a:p>
          <a:p>
            <a:pPr lvl="1"/>
            <a:endParaRPr lang="en-US" b="1" dirty="0">
              <a:solidFill>
                <a:srgbClr val="0E0E0E"/>
              </a:solidFill>
              <a:latin typeface=".AppleSystemUIFont"/>
            </a:endParaRPr>
          </a:p>
          <a:p>
            <a:pPr lvl="1"/>
            <a:endParaRPr lang="en-US" b="1" dirty="0">
              <a:solidFill>
                <a:srgbClr val="0E0E0E"/>
              </a:solidFill>
              <a:latin typeface=".AppleSystemUIFont"/>
            </a:endParaRPr>
          </a:p>
        </p:txBody>
      </p:sp>
    </p:spTree>
    <p:extLst>
      <p:ext uri="{BB962C8B-B14F-4D97-AF65-F5344CB8AC3E}">
        <p14:creationId xmlns:p14="http://schemas.microsoft.com/office/powerpoint/2010/main" val="72094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2CAC-672B-F981-7C49-AB6B720A4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4207F-6A24-0506-CC34-DBAE435BCB85}"/>
              </a:ext>
            </a:extLst>
          </p:cNvPr>
          <p:cNvSpPr>
            <a:spLocks noGrp="1"/>
          </p:cNvSpPr>
          <p:nvPr>
            <p:ph type="title"/>
          </p:nvPr>
        </p:nvSpPr>
        <p:spPr>
          <a:xfrm>
            <a:off x="838200" y="120989"/>
            <a:ext cx="10515600" cy="1325563"/>
          </a:xfrm>
        </p:spPr>
        <p:txBody>
          <a:bodyPr/>
          <a:lstStyle/>
          <a:p>
            <a:r>
              <a:rPr lang="en-TR" dirty="0"/>
              <a:t>Limitations and Future Work</a:t>
            </a:r>
          </a:p>
        </p:txBody>
      </p:sp>
      <p:sp>
        <p:nvSpPr>
          <p:cNvPr id="3" name="Content Placeholder 2">
            <a:extLst>
              <a:ext uri="{FF2B5EF4-FFF2-40B4-BE49-F238E27FC236}">
                <a16:creationId xmlns:a16="http://schemas.microsoft.com/office/drawing/2014/main" id="{8158641E-F7F7-4D29-0990-973E8D0FB82E}"/>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could be done better?</a:t>
            </a:r>
          </a:p>
          <a:p>
            <a:pPr lvl="1"/>
            <a:r>
              <a:rPr lang="en-US" dirty="0">
                <a:solidFill>
                  <a:srgbClr val="0E0E0E"/>
                </a:solidFill>
                <a:effectLst/>
                <a:latin typeface=".AppleSystemUIFont"/>
              </a:rPr>
              <a:t>The analysis could be improved by incorporating daily like counts, which are not available in the Twitter archive, to provide a more comprehensive understanding of engagement patterns. Additionally, expanding the study beyond my own Twitter usage to include data from a broader population would make the findings more generalizable.</a:t>
            </a:r>
          </a:p>
          <a:p>
            <a:r>
              <a:rPr lang="en-US" b="1" dirty="0">
                <a:solidFill>
                  <a:srgbClr val="0E0E0E"/>
                </a:solidFill>
                <a:latin typeface=".AppleSystemUIFont"/>
              </a:rPr>
              <a:t>Future Plans:</a:t>
            </a:r>
          </a:p>
          <a:p>
            <a:pPr lvl="1"/>
            <a:r>
              <a:rPr lang="en-US" dirty="0">
                <a:solidFill>
                  <a:srgbClr val="0E0E0E"/>
                </a:solidFill>
                <a:effectLst/>
                <a:latin typeface=".AppleSystemUIFont"/>
              </a:rPr>
              <a:t>I plan to expand the analysis by incorporating additional metrics and applying the approach to a broader dataset, enabling more comprehensive and generalizable insights into social media behavior.</a:t>
            </a:r>
          </a:p>
        </p:txBody>
      </p:sp>
    </p:spTree>
    <p:extLst>
      <p:ext uri="{BB962C8B-B14F-4D97-AF65-F5344CB8AC3E}">
        <p14:creationId xmlns:p14="http://schemas.microsoft.com/office/powerpoint/2010/main" val="425911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A825-E675-571F-24D6-511C29F8DF2C}"/>
              </a:ext>
            </a:extLst>
          </p:cNvPr>
          <p:cNvSpPr>
            <a:spLocks noGrp="1"/>
          </p:cNvSpPr>
          <p:nvPr>
            <p:ph type="title"/>
          </p:nvPr>
        </p:nvSpPr>
        <p:spPr>
          <a:xfrm>
            <a:off x="838200" y="2103437"/>
            <a:ext cx="10515600" cy="1325563"/>
          </a:xfrm>
        </p:spPr>
        <p:txBody>
          <a:bodyPr/>
          <a:lstStyle/>
          <a:p>
            <a:pPr algn="ctr"/>
            <a:r>
              <a:rPr lang="en-US" dirty="0">
                <a:solidFill>
                  <a:srgbClr val="0E0E0E"/>
                </a:solidFill>
                <a:effectLst/>
                <a:latin typeface="Georgia" panose="02040502050405020303" pitchFamily="18" charset="0"/>
                <a:cs typeface="Blackadder ITC" panose="020F0502020204030204" pitchFamily="34" charset="0"/>
              </a:rPr>
              <a:t>Thank you for your time and attention</a:t>
            </a:r>
            <a:endParaRPr lang="en-TR" dirty="0">
              <a:latin typeface="Georgia" panose="02040502050405020303" pitchFamily="18" charset="0"/>
              <a:cs typeface="Blackadder ITC" panose="020F0502020204030204" pitchFamily="34" charset="0"/>
            </a:endParaRPr>
          </a:p>
        </p:txBody>
      </p:sp>
    </p:spTree>
    <p:extLst>
      <p:ext uri="{BB962C8B-B14F-4D97-AF65-F5344CB8AC3E}">
        <p14:creationId xmlns:p14="http://schemas.microsoft.com/office/powerpoint/2010/main" val="272635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0D01-9D18-A20B-0D25-2B4ACE295BE8}"/>
              </a:ext>
            </a:extLst>
          </p:cNvPr>
          <p:cNvSpPr>
            <a:spLocks noGrp="1"/>
          </p:cNvSpPr>
          <p:nvPr>
            <p:ph type="title"/>
          </p:nvPr>
        </p:nvSpPr>
        <p:spPr>
          <a:xfrm>
            <a:off x="838200" y="120989"/>
            <a:ext cx="10515600" cy="1325563"/>
          </a:xfrm>
        </p:spPr>
        <p:txBody>
          <a:bodyPr/>
          <a:lstStyle/>
          <a:p>
            <a:r>
              <a:rPr lang="en-TR" dirty="0"/>
              <a:t>Motivation</a:t>
            </a:r>
          </a:p>
        </p:txBody>
      </p:sp>
      <p:sp>
        <p:nvSpPr>
          <p:cNvPr id="3" name="Content Placeholder 2">
            <a:extLst>
              <a:ext uri="{FF2B5EF4-FFF2-40B4-BE49-F238E27FC236}">
                <a16:creationId xmlns:a16="http://schemas.microsoft.com/office/drawing/2014/main" id="{57969AB0-FC8B-DB72-C614-B0465E58C505}"/>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Purpose of the Study:</a:t>
            </a:r>
            <a:endParaRPr lang="en-US" sz="2400" b="1" dirty="0">
              <a:solidFill>
                <a:srgbClr val="0E0E0E"/>
              </a:solidFill>
              <a:latin typeface=".AppleSystemUIFont"/>
            </a:endParaRPr>
          </a:p>
          <a:p>
            <a:pPr marL="457200" lvl="1" indent="0">
              <a:buNone/>
            </a:pPr>
            <a:r>
              <a:rPr lang="en-US" sz="2200" dirty="0">
                <a:solidFill>
                  <a:srgbClr val="0E0E0E"/>
                </a:solidFill>
                <a:effectLst/>
                <a:latin typeface=".AppleSystemUIFont"/>
              </a:rPr>
              <a:t>The primary purpose of this study is to fulfill the requirements of my course project. It serves as an opportunity to apply data analysis techniques in a practical context, combining theoretical knowledge with real-world data. By investigating the relationship between socio-political events and my Twitter usage, I aimed to demonstrate my ability to extract, clean, analyze, and interpret data systematically.</a:t>
            </a:r>
          </a:p>
          <a:p>
            <a:r>
              <a:rPr lang="en-US" b="1" dirty="0">
                <a:solidFill>
                  <a:srgbClr val="0E0E0E"/>
                </a:solidFill>
                <a:effectLst/>
                <a:latin typeface=".AppleSystemUIFont"/>
              </a:rPr>
              <a:t>Personal Connection:</a:t>
            </a:r>
          </a:p>
          <a:p>
            <a:pPr marL="457200" lvl="1" indent="0">
              <a:buNone/>
            </a:pPr>
            <a:r>
              <a:rPr lang="en-US" sz="2200" dirty="0">
                <a:solidFill>
                  <a:srgbClr val="0E0E0E"/>
                </a:solidFill>
                <a:effectLst/>
                <a:latin typeface=".AppleSystemUIFont"/>
              </a:rPr>
              <a:t>Whilst I don’t have a deep personal connection to the topic, Twitter is a platform I actively use, and socio-political events often dominate discussions there. This project allowed me to explore whether significant events unconsciously influenced my own behavior on the platform. Even though my primary motivation is academic, the insights gained from this analysis might offer an interesting reflection on how external events shape my digital habits.</a:t>
            </a:r>
          </a:p>
          <a:p>
            <a:endParaRPr lang="en-TR" dirty="0"/>
          </a:p>
        </p:txBody>
      </p:sp>
    </p:spTree>
    <p:extLst>
      <p:ext uri="{BB962C8B-B14F-4D97-AF65-F5344CB8AC3E}">
        <p14:creationId xmlns:p14="http://schemas.microsoft.com/office/powerpoint/2010/main" val="34639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7702-426C-A6BC-40A5-0EF0EA0B25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0A27F-B65A-5553-2469-3AB96ED84CFD}"/>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Research Question:</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Is there a measurable correlation between socio-political events and my Twitter </a:t>
            </a:r>
            <a:r>
              <a:rPr lang="en-US" sz="2200" i="1" dirty="0">
                <a:solidFill>
                  <a:srgbClr val="0E0E0E"/>
                </a:solidFill>
                <a:effectLst/>
                <a:latin typeface=".AppleSystemUIFont"/>
              </a:rPr>
              <a:t>activity?</a:t>
            </a:r>
            <a:endParaRPr lang="en-US" sz="2200" i="1" dirty="0">
              <a:solidFill>
                <a:srgbClr val="0E0E0E"/>
              </a:solidFill>
              <a:latin typeface=".AppleSystemUIFont"/>
            </a:endParaRPr>
          </a:p>
          <a:p>
            <a:r>
              <a:rPr lang="en-US" b="1" dirty="0">
                <a:solidFill>
                  <a:srgbClr val="0E0E0E"/>
                </a:solidFill>
                <a:effectLst/>
                <a:latin typeface=".AppleSystemUIFont"/>
              </a:rPr>
              <a:t>Null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no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r>
              <a:rPr lang="en-US" b="1" dirty="0">
                <a:solidFill>
                  <a:srgbClr val="0E0E0E"/>
                </a:solidFill>
                <a:effectLst/>
                <a:latin typeface=".AppleSystemUIFont"/>
              </a:rPr>
              <a:t>Alternative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a positive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endParaRPr lang="en-US" dirty="0">
              <a:solidFill>
                <a:srgbClr val="0E0E0E"/>
              </a:solidFill>
              <a:latin typeface=".AppleSystemUIFont"/>
            </a:endParaRPr>
          </a:p>
        </p:txBody>
      </p:sp>
    </p:spTree>
    <p:extLst>
      <p:ext uri="{BB962C8B-B14F-4D97-AF65-F5344CB8AC3E}">
        <p14:creationId xmlns:p14="http://schemas.microsoft.com/office/powerpoint/2010/main" val="10944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53405-E248-3EAB-C417-57D34BF3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5F781-5D89-1F75-13FB-B95E0F5C144A}"/>
              </a:ext>
            </a:extLst>
          </p:cNvPr>
          <p:cNvSpPr>
            <a:spLocks noGrp="1"/>
          </p:cNvSpPr>
          <p:nvPr>
            <p:ph type="title"/>
          </p:nvPr>
        </p:nvSpPr>
        <p:spPr>
          <a:xfrm>
            <a:off x="838200" y="120989"/>
            <a:ext cx="10515600" cy="1325563"/>
          </a:xfrm>
        </p:spPr>
        <p:txBody>
          <a:bodyPr/>
          <a:lstStyle/>
          <a:p>
            <a:r>
              <a:rPr lang="en-TR" dirty="0"/>
              <a:t>Data Source</a:t>
            </a:r>
          </a:p>
        </p:txBody>
      </p:sp>
      <p:sp>
        <p:nvSpPr>
          <p:cNvPr id="3" name="Content Placeholder 2">
            <a:extLst>
              <a:ext uri="{FF2B5EF4-FFF2-40B4-BE49-F238E27FC236}">
                <a16:creationId xmlns:a16="http://schemas.microsoft.com/office/drawing/2014/main" id="{0982356E-7919-334C-C256-EE6615FFD9E7}"/>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Data Origin:</a:t>
            </a:r>
          </a:p>
          <a:p>
            <a:pPr lvl="1"/>
            <a:r>
              <a:rPr lang="en-US" sz="2200" dirty="0">
                <a:solidFill>
                  <a:srgbClr val="0E0E0E"/>
                </a:solidFill>
                <a:latin typeface=".AppleSystemUIFont"/>
              </a:rPr>
              <a:t>The data is obtained from the Twitter (X) personal account archive by demanding my personal data from Twitter. </a:t>
            </a:r>
          </a:p>
          <a:p>
            <a:r>
              <a:rPr lang="en-US" b="1" dirty="0">
                <a:solidFill>
                  <a:srgbClr val="0E0E0E"/>
                </a:solidFill>
                <a:effectLst/>
                <a:latin typeface=".AppleSystemUIFont"/>
              </a:rPr>
              <a:t>Time Frame:</a:t>
            </a:r>
          </a:p>
          <a:p>
            <a:pPr lvl="1"/>
            <a:r>
              <a:rPr lang="en-US" sz="2200" dirty="0">
                <a:solidFill>
                  <a:srgbClr val="0E0E0E"/>
                </a:solidFill>
                <a:effectLst/>
                <a:latin typeface=".AppleSystemUIFont"/>
              </a:rPr>
              <a:t>The data covers the dates between and including 21-06-2021 and 25-11-2024.</a:t>
            </a:r>
          </a:p>
          <a:p>
            <a:r>
              <a:rPr lang="en-US" b="1" dirty="0">
                <a:solidFill>
                  <a:srgbClr val="0E0E0E"/>
                </a:solidFill>
                <a:effectLst/>
                <a:latin typeface=".AppleSystemUIFont"/>
              </a:rPr>
              <a:t>Variables Extracted:</a:t>
            </a:r>
          </a:p>
          <a:p>
            <a:pPr lvl="1"/>
            <a:r>
              <a:rPr lang="en-US" sz="2200" dirty="0">
                <a:solidFill>
                  <a:srgbClr val="0E0E0E"/>
                </a:solidFill>
                <a:latin typeface=".AppleSystemUIFont"/>
              </a:rPr>
              <a:t>Number of Tweets posted in a day, with dates.</a:t>
            </a:r>
          </a:p>
          <a:p>
            <a:pPr lvl="1"/>
            <a:r>
              <a:rPr lang="en-US" sz="2200" dirty="0">
                <a:solidFill>
                  <a:srgbClr val="0E0E0E"/>
                </a:solidFill>
                <a:effectLst/>
                <a:latin typeface=".AppleSystemUIFont"/>
              </a:rPr>
              <a:t>Number of Retweets posted in a day, with dates.</a:t>
            </a:r>
          </a:p>
          <a:p>
            <a:r>
              <a:rPr lang="en-US" b="1" dirty="0">
                <a:solidFill>
                  <a:srgbClr val="0E0E0E"/>
                </a:solidFill>
                <a:effectLst/>
                <a:latin typeface=".AppleSystemUIFont"/>
              </a:rPr>
              <a:t>Event Data</a:t>
            </a:r>
            <a:endParaRPr lang="en-US" sz="2400" b="1" dirty="0">
              <a:solidFill>
                <a:srgbClr val="0E0E0E"/>
              </a:solidFill>
              <a:latin typeface=".AppleSystemUIFont"/>
            </a:endParaRPr>
          </a:p>
          <a:p>
            <a:pPr lvl="1"/>
            <a:r>
              <a:rPr lang="en-US" sz="2200" noProof="0" dirty="0">
                <a:solidFill>
                  <a:srgbClr val="0E0E0E"/>
                </a:solidFill>
                <a:latin typeface=".AppleSystemUIFont"/>
              </a:rPr>
              <a:t>A few days around the date of socio-political events (namely the 2023 presidential elections, the 2024 municipal elections, and the February 6</a:t>
            </a:r>
            <a:r>
              <a:rPr lang="en-US" sz="2200" baseline="30000" noProof="0" dirty="0">
                <a:solidFill>
                  <a:srgbClr val="0E0E0E"/>
                </a:solidFill>
                <a:latin typeface=".AppleSystemUIFont"/>
              </a:rPr>
              <a:t>th</a:t>
            </a:r>
            <a:r>
              <a:rPr lang="en-US" sz="2200" noProof="0" dirty="0">
                <a:solidFill>
                  <a:srgbClr val="0E0E0E"/>
                </a:solidFill>
                <a:latin typeface=".AppleSystemUIFont"/>
              </a:rPr>
              <a:t> earthquakes in Turkey).  </a:t>
            </a:r>
            <a:endParaRPr lang="en-US" sz="2200" noProof="0" dirty="0">
              <a:solidFill>
                <a:srgbClr val="0E0E0E"/>
              </a:solidFill>
              <a:effectLst/>
              <a:latin typeface=".AppleSystemUIFont"/>
            </a:endParaRPr>
          </a:p>
          <a:p>
            <a:endParaRPr lang="en-US" b="1" dirty="0">
              <a:solidFill>
                <a:srgbClr val="0E0E0E"/>
              </a:solidFill>
              <a:effectLst/>
              <a:latin typeface=".AppleSystemUIFont"/>
            </a:endParaRPr>
          </a:p>
        </p:txBody>
      </p:sp>
    </p:spTree>
    <p:extLst>
      <p:ext uri="{BB962C8B-B14F-4D97-AF65-F5344CB8AC3E}">
        <p14:creationId xmlns:p14="http://schemas.microsoft.com/office/powerpoint/2010/main" val="11363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8AB6-4260-6393-7F3A-A8E7B287C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C8178-A0BD-5532-474E-3757E5DEA8FE}"/>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DAE1920E-D48E-42A1-BDD1-6A61542D6B10}"/>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Downloading the archive:</a:t>
            </a:r>
          </a:p>
          <a:p>
            <a:pPr lvl="1"/>
            <a:r>
              <a:rPr lang="en-US" dirty="0">
                <a:solidFill>
                  <a:srgbClr val="0E0E0E"/>
                </a:solidFill>
                <a:effectLst/>
                <a:latin typeface=".AppleSystemUIFont"/>
              </a:rPr>
              <a:t>I first</a:t>
            </a:r>
            <a:r>
              <a:rPr lang="en-US" dirty="0">
                <a:solidFill>
                  <a:srgbClr val="0E0E0E"/>
                </a:solidFill>
                <a:latin typeface=".AppleSystemUIFont"/>
              </a:rPr>
              <a:t> downloaded my archive provided by Twitter (X) from my account. </a:t>
            </a:r>
          </a:p>
          <a:p>
            <a:r>
              <a:rPr lang="en-US" b="1" dirty="0">
                <a:solidFill>
                  <a:srgbClr val="0E0E0E"/>
                </a:solidFill>
                <a:latin typeface=".AppleSystemUIFont"/>
              </a:rPr>
              <a:t>Unwrapping my </a:t>
            </a:r>
            <a:r>
              <a:rPr lang="en-US" b="1" dirty="0" err="1">
                <a:solidFill>
                  <a:srgbClr val="0E0E0E"/>
                </a:solidFill>
                <a:latin typeface=".AppleSystemUIFont"/>
              </a:rPr>
              <a:t>tweets.js</a:t>
            </a:r>
            <a:r>
              <a:rPr lang="en-US" b="1" dirty="0">
                <a:solidFill>
                  <a:srgbClr val="0E0E0E"/>
                </a:solidFill>
                <a:latin typeface=".AppleSystemUIFont"/>
              </a:rPr>
              <a:t> file:</a:t>
            </a:r>
          </a:p>
          <a:p>
            <a:pPr lvl="1"/>
            <a:r>
              <a:rPr lang="en-US" dirty="0">
                <a:solidFill>
                  <a:srgbClr val="0E0E0E"/>
                </a:solidFill>
                <a:effectLst/>
                <a:latin typeface=".AppleSystemUIFont"/>
              </a:rPr>
              <a:t>I refactored my </a:t>
            </a:r>
            <a:r>
              <a:rPr lang="en-US" dirty="0">
                <a:solidFill>
                  <a:srgbClr val="0E0E0E"/>
                </a:solidFill>
                <a:effectLst/>
                <a:latin typeface=".AppleSystemUIFontMonospaced"/>
              </a:rPr>
              <a:t>.</a:t>
            </a:r>
            <a:r>
              <a:rPr lang="en-US" dirty="0" err="1">
                <a:solidFill>
                  <a:srgbClr val="0E0E0E"/>
                </a:solidFill>
                <a:effectLst/>
                <a:latin typeface=".AppleSystemUIFontMonospaced"/>
              </a:rPr>
              <a:t>js</a:t>
            </a:r>
            <a:r>
              <a:rPr lang="en-US" dirty="0">
                <a:solidFill>
                  <a:srgbClr val="0E0E0E"/>
                </a:solidFill>
                <a:effectLst/>
                <a:latin typeface=".AppleSystemUIFont"/>
              </a:rPr>
              <a:t> file into a </a:t>
            </a:r>
            <a:r>
              <a:rPr lang="en-US" dirty="0">
                <a:solidFill>
                  <a:srgbClr val="0E0E0E"/>
                </a:solidFill>
                <a:effectLst/>
                <a:latin typeface=".AppleSystemUIFontMonospaced"/>
              </a:rPr>
              <a:t>.</a:t>
            </a:r>
            <a:r>
              <a:rPr lang="en-US" dirty="0" err="1">
                <a:solidFill>
                  <a:srgbClr val="0E0E0E"/>
                </a:solidFill>
                <a:effectLst/>
                <a:latin typeface=".AppleSystemUIFontMonospaced"/>
              </a:rPr>
              <a:t>json</a:t>
            </a:r>
            <a:r>
              <a:rPr lang="en-US" dirty="0">
                <a:solidFill>
                  <a:srgbClr val="0E0E0E"/>
                </a:solidFill>
                <a:effectLst/>
                <a:latin typeface=".AppleSystemUIFont"/>
              </a:rPr>
              <a:t> file, transitioning from a dynamic JavaScript data structure to a static JSON format </a:t>
            </a:r>
            <a:r>
              <a:rPr lang="en-US" dirty="0">
                <a:solidFill>
                  <a:srgbClr val="0E0E0E"/>
                </a:solidFill>
                <a:latin typeface=".AppleSystemUIFont"/>
              </a:rPr>
              <a:t>(see </a:t>
            </a:r>
            <a:r>
              <a:rPr lang="en-US" dirty="0">
                <a:solidFill>
                  <a:srgbClr val="0E0E0E"/>
                </a:solidFill>
                <a:latin typeface=".AppleSystemUIFont"/>
                <a:hlinkClick r:id="rId2"/>
              </a:rPr>
              <a:t>this</a:t>
            </a:r>
            <a:r>
              <a:rPr lang="en-US" dirty="0">
                <a:solidFill>
                  <a:srgbClr val="0E0E0E"/>
                </a:solidFill>
                <a:latin typeface=".AppleSystemUIFont"/>
              </a:rPr>
              <a:t> link):</a:t>
            </a:r>
          </a:p>
        </p:txBody>
      </p:sp>
      <p:pic>
        <p:nvPicPr>
          <p:cNvPr id="7" name="Picture 6" descr="A computer screen with colorful text&#10;&#10;Description automatically generated">
            <a:extLst>
              <a:ext uri="{FF2B5EF4-FFF2-40B4-BE49-F238E27FC236}">
                <a16:creationId xmlns:a16="http://schemas.microsoft.com/office/drawing/2014/main" id="{09339346-FFE0-6732-D0C9-EB81FF8BC815}"/>
              </a:ext>
            </a:extLst>
          </p:cNvPr>
          <p:cNvPicPr>
            <a:picLocks noChangeAspect="1"/>
          </p:cNvPicPr>
          <p:nvPr/>
        </p:nvPicPr>
        <p:blipFill>
          <a:blip r:embed="rId3"/>
          <a:stretch>
            <a:fillRect/>
          </a:stretch>
        </p:blipFill>
        <p:spPr>
          <a:xfrm>
            <a:off x="1475232" y="3432890"/>
            <a:ext cx="7772400" cy="2641339"/>
          </a:xfrm>
          <a:prstGeom prst="rect">
            <a:avLst/>
          </a:prstGeom>
        </p:spPr>
      </p:pic>
    </p:spTree>
    <p:extLst>
      <p:ext uri="{BB962C8B-B14F-4D97-AF65-F5344CB8AC3E}">
        <p14:creationId xmlns:p14="http://schemas.microsoft.com/office/powerpoint/2010/main" val="45292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8875-DEEE-D571-A0CC-3C372288B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0F617-48FA-8789-8BFB-7A8E8C309D1F}"/>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A261CDBE-28BB-ADFE-543B-CD2174392753}"/>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Extracting data:</a:t>
            </a:r>
          </a:p>
          <a:p>
            <a:pPr lvl="1"/>
            <a:r>
              <a:rPr lang="en-US" dirty="0">
                <a:solidFill>
                  <a:srgbClr val="0E0E0E"/>
                </a:solidFill>
                <a:latin typeface=".AppleSystemUIFont"/>
              </a:rPr>
              <a:t>Using EDA, I extracted the data of number of tweets and retweets posted in a day from </a:t>
            </a:r>
            <a:r>
              <a:rPr lang="en-US" sz="2400" dirty="0">
                <a:solidFill>
                  <a:srgbClr val="0E0E0E"/>
                </a:solidFill>
                <a:effectLst/>
                <a:latin typeface=".AppleSystemUIFont"/>
              </a:rPr>
              <a:t>21-06-2021 </a:t>
            </a:r>
            <a:r>
              <a:rPr lang="en-US" dirty="0">
                <a:solidFill>
                  <a:srgbClr val="0E0E0E"/>
                </a:solidFill>
                <a:latin typeface=".AppleSystemUIFont"/>
              </a:rPr>
              <a:t>to </a:t>
            </a:r>
            <a:r>
              <a:rPr lang="en-US" sz="2400" dirty="0">
                <a:solidFill>
                  <a:srgbClr val="0E0E0E"/>
                </a:solidFill>
                <a:effectLst/>
                <a:latin typeface=".AppleSystemUIFont"/>
              </a:rPr>
              <a:t>25-11-2024 </a:t>
            </a:r>
            <a:r>
              <a:rPr lang="en-US" dirty="0">
                <a:solidFill>
                  <a:srgbClr val="0E0E0E"/>
                </a:solidFill>
                <a:latin typeface=".AppleSystemUIFont"/>
              </a:rPr>
              <a:t>and saved it to a file (see </a:t>
            </a:r>
            <a:r>
              <a:rPr lang="en-US" dirty="0">
                <a:solidFill>
                  <a:srgbClr val="0E0E0E"/>
                </a:solidFill>
                <a:latin typeface=".AppleSystemUIFont"/>
                <a:hlinkClick r:id="rId2"/>
              </a:rPr>
              <a:t>this</a:t>
            </a:r>
            <a:r>
              <a:rPr lang="en-US" dirty="0">
                <a:solidFill>
                  <a:srgbClr val="0E0E0E"/>
                </a:solidFill>
                <a:latin typeface=".AppleSystemUIFont"/>
              </a:rPr>
              <a:t> link): </a:t>
            </a:r>
          </a:p>
        </p:txBody>
      </p:sp>
      <p:pic>
        <p:nvPicPr>
          <p:cNvPr id="10" name="Picture 9" descr="A screen shot of a computer&#10;&#10;Description automatically generated">
            <a:extLst>
              <a:ext uri="{FF2B5EF4-FFF2-40B4-BE49-F238E27FC236}">
                <a16:creationId xmlns:a16="http://schemas.microsoft.com/office/drawing/2014/main" id="{594CCDC7-CFCA-2DCC-1C1E-BDB444B1C9A2}"/>
              </a:ext>
            </a:extLst>
          </p:cNvPr>
          <p:cNvPicPr>
            <a:picLocks noChangeAspect="1"/>
          </p:cNvPicPr>
          <p:nvPr/>
        </p:nvPicPr>
        <p:blipFill>
          <a:blip r:embed="rId3"/>
          <a:stretch>
            <a:fillRect/>
          </a:stretch>
        </p:blipFill>
        <p:spPr>
          <a:xfrm>
            <a:off x="1579418" y="2578894"/>
            <a:ext cx="7772400" cy="3758522"/>
          </a:xfrm>
          <a:prstGeom prst="rect">
            <a:avLst/>
          </a:prstGeom>
        </p:spPr>
      </p:pic>
    </p:spTree>
    <p:extLst>
      <p:ext uri="{BB962C8B-B14F-4D97-AF65-F5344CB8AC3E}">
        <p14:creationId xmlns:p14="http://schemas.microsoft.com/office/powerpoint/2010/main" val="36856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B1EE-BFF7-1677-3B87-2BBB02891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05870-EEDA-0F22-D4A2-31095F191497}"/>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9BD95391-BFDF-900C-718B-EFA326BD40A1}"/>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the whole data:</a:t>
            </a:r>
          </a:p>
          <a:p>
            <a:pPr lvl="1"/>
            <a:r>
              <a:rPr lang="en-US" dirty="0">
                <a:solidFill>
                  <a:srgbClr val="0E0E0E"/>
                </a:solidFill>
                <a:latin typeface=".AppleSystemUIFont"/>
              </a:rPr>
              <a:t>Then I plotted the whole data, using Pandas and Matplotlib Python libraries to do so</a:t>
            </a:r>
            <a:r>
              <a:rPr lang="en-US" dirty="0">
                <a:solidFill>
                  <a:srgbClr val="0E0E0E"/>
                </a:solidFill>
                <a:latin typeface=".AppleSystemUIFont"/>
                <a:sym typeface="Wingdings" pitchFamily="2" charset="2"/>
              </a:rPr>
              <a:t> (see </a:t>
            </a:r>
            <a:r>
              <a:rPr lang="en-US" dirty="0">
                <a:solidFill>
                  <a:srgbClr val="0E0E0E"/>
                </a:solidFill>
                <a:latin typeface=".AppleSystemUIFont"/>
                <a:sym typeface="Wingdings" pitchFamily="2" charset="2"/>
                <a:hlinkClick r:id="rId2"/>
              </a:rPr>
              <a:t>this</a:t>
            </a:r>
            <a:r>
              <a:rPr lang="en-US" dirty="0">
                <a:solidFill>
                  <a:srgbClr val="0E0E0E"/>
                </a:solidFill>
                <a:latin typeface=".AppleSystemUIFont"/>
                <a:sym typeface="Wingdings" pitchFamily="2" charset="2"/>
              </a:rPr>
              <a:t> link): </a:t>
            </a:r>
            <a:endParaRPr lang="en-US" dirty="0">
              <a:solidFill>
                <a:srgbClr val="0E0E0E"/>
              </a:solidFill>
              <a:latin typeface=".AppleSystemUIFont"/>
            </a:endParaRPr>
          </a:p>
        </p:txBody>
      </p:sp>
      <p:pic>
        <p:nvPicPr>
          <p:cNvPr id="14" name="Picture 13" descr="A graph with blue lines&#10;&#10;Description automatically generated">
            <a:extLst>
              <a:ext uri="{FF2B5EF4-FFF2-40B4-BE49-F238E27FC236}">
                <a16:creationId xmlns:a16="http://schemas.microsoft.com/office/drawing/2014/main" id="{2407E97E-DD24-3121-77EA-F7B92E6EEC7C}"/>
              </a:ext>
            </a:extLst>
          </p:cNvPr>
          <p:cNvPicPr>
            <a:picLocks noChangeAspect="1"/>
          </p:cNvPicPr>
          <p:nvPr/>
        </p:nvPicPr>
        <p:blipFill>
          <a:blip r:embed="rId3"/>
          <a:stretch>
            <a:fillRect/>
          </a:stretch>
        </p:blipFill>
        <p:spPr>
          <a:xfrm>
            <a:off x="1583377" y="2419599"/>
            <a:ext cx="7772400" cy="3886200"/>
          </a:xfrm>
          <a:prstGeom prst="rect">
            <a:avLst/>
          </a:prstGeom>
        </p:spPr>
      </p:pic>
    </p:spTree>
    <p:extLst>
      <p:ext uri="{BB962C8B-B14F-4D97-AF65-F5344CB8AC3E}">
        <p14:creationId xmlns:p14="http://schemas.microsoft.com/office/powerpoint/2010/main" val="2087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D9F68-D35F-A52A-8AD8-79BF64050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6F532-222B-F96B-DEC4-91642FE834F1}"/>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C6B6FD56-ECC7-AF9D-3DB2-C39BF668D7AA}"/>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a part of the data:</a:t>
            </a:r>
          </a:p>
          <a:p>
            <a:pPr lvl="1"/>
            <a:r>
              <a:rPr lang="en-US" dirty="0">
                <a:solidFill>
                  <a:srgbClr val="0E0E0E"/>
                </a:solidFill>
                <a:latin typeface=".AppleSystemUIFont"/>
              </a:rPr>
              <a:t>To better see how my Twitter usage changes in a shorter timeframe and be less prone to long term Twitter usage patterns, I plotted sub-graphs that essentially zooms in the whole data (see </a:t>
            </a:r>
            <a:r>
              <a:rPr lang="en-US" dirty="0">
                <a:solidFill>
                  <a:srgbClr val="0E0E0E"/>
                </a:solidFill>
                <a:latin typeface=".AppleSystemUIFont"/>
                <a:hlinkClick r:id="rId2"/>
              </a:rPr>
              <a:t>this</a:t>
            </a:r>
            <a:r>
              <a:rPr lang="en-US" dirty="0">
                <a:solidFill>
                  <a:srgbClr val="0E0E0E"/>
                </a:solidFill>
                <a:latin typeface=".AppleSystemUIFont"/>
              </a:rPr>
              <a:t> link):</a:t>
            </a:r>
          </a:p>
        </p:txBody>
      </p:sp>
      <p:sp>
        <p:nvSpPr>
          <p:cNvPr id="6" name="TextBox 5">
            <a:extLst>
              <a:ext uri="{FF2B5EF4-FFF2-40B4-BE49-F238E27FC236}">
                <a16:creationId xmlns:a16="http://schemas.microsoft.com/office/drawing/2014/main" id="{49AD34AF-6DB4-BA86-C96B-98FDA1A312D8}"/>
              </a:ext>
            </a:extLst>
          </p:cNvPr>
          <p:cNvSpPr txBox="1"/>
          <p:nvPr/>
        </p:nvSpPr>
        <p:spPr>
          <a:xfrm>
            <a:off x="9479573" y="5370553"/>
            <a:ext cx="1937857" cy="830997"/>
          </a:xfrm>
          <a:prstGeom prst="rect">
            <a:avLst/>
          </a:prstGeom>
          <a:noFill/>
        </p:spPr>
        <p:txBody>
          <a:bodyPr wrap="square" rtlCol="0">
            <a:spAutoFit/>
          </a:bodyPr>
          <a:lstStyle/>
          <a:p>
            <a:r>
              <a:rPr lang="en-US" sz="1200" dirty="0">
                <a:solidFill>
                  <a:srgbClr val="0E0E0E"/>
                </a:solidFill>
                <a:effectLst/>
                <a:latin typeface=".AppleSystemUIFont"/>
              </a:rPr>
              <a:t>My Twitter usage plummets after the conclusion of the first round of the presidential elections.</a:t>
            </a:r>
          </a:p>
        </p:txBody>
      </p:sp>
      <p:pic>
        <p:nvPicPr>
          <p:cNvPr id="11" name="Picture 10" descr="A graph with blue lines&#10;&#10;Description automatically generated">
            <a:extLst>
              <a:ext uri="{FF2B5EF4-FFF2-40B4-BE49-F238E27FC236}">
                <a16:creationId xmlns:a16="http://schemas.microsoft.com/office/drawing/2014/main" id="{BC0C1A48-CAF1-02DA-A7FB-CD6D1D76EEB7}"/>
              </a:ext>
            </a:extLst>
          </p:cNvPr>
          <p:cNvPicPr>
            <a:picLocks noChangeAspect="1"/>
          </p:cNvPicPr>
          <p:nvPr/>
        </p:nvPicPr>
        <p:blipFill>
          <a:blip r:embed="rId3"/>
          <a:stretch>
            <a:fillRect/>
          </a:stretch>
        </p:blipFill>
        <p:spPr>
          <a:xfrm>
            <a:off x="1643543" y="2732314"/>
            <a:ext cx="7772400" cy="3886200"/>
          </a:xfrm>
          <a:prstGeom prst="rect">
            <a:avLst/>
          </a:prstGeom>
        </p:spPr>
      </p:pic>
    </p:spTree>
    <p:extLst>
      <p:ext uri="{BB962C8B-B14F-4D97-AF65-F5344CB8AC3E}">
        <p14:creationId xmlns:p14="http://schemas.microsoft.com/office/powerpoint/2010/main" val="4114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3F376-924B-6849-B30F-0D7797563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A8B5F-19E9-6C5D-E913-23E6E47233B5}"/>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08E170BF-50F2-987D-EFA7-5865E829F858}"/>
              </a:ext>
            </a:extLst>
          </p:cNvPr>
          <p:cNvSpPr>
            <a:spLocks noGrp="1"/>
          </p:cNvSpPr>
          <p:nvPr>
            <p:ph idx="1"/>
          </p:nvPr>
        </p:nvSpPr>
        <p:spPr>
          <a:xfrm>
            <a:off x="838200" y="1253331"/>
            <a:ext cx="10515600" cy="4820898"/>
          </a:xfrm>
        </p:spPr>
        <p:txBody>
          <a:bodyPr>
            <a:normAutofit/>
          </a:bodyPr>
          <a:lstStyle/>
          <a:p>
            <a:r>
              <a:rPr lang="en-US" sz="2200" dirty="0">
                <a:solidFill>
                  <a:srgbClr val="0E0E0E"/>
                </a:solidFill>
                <a:latin typeface=".AppleSystemUIFont"/>
              </a:rPr>
              <a:t>Two more plots: </a:t>
            </a:r>
          </a:p>
        </p:txBody>
      </p:sp>
      <p:sp>
        <p:nvSpPr>
          <p:cNvPr id="8" name="TextBox 7">
            <a:extLst>
              <a:ext uri="{FF2B5EF4-FFF2-40B4-BE49-F238E27FC236}">
                <a16:creationId xmlns:a16="http://schemas.microsoft.com/office/drawing/2014/main" id="{EBF76D1C-9B9A-48E9-070A-029721368335}"/>
              </a:ext>
            </a:extLst>
          </p:cNvPr>
          <p:cNvSpPr txBox="1"/>
          <p:nvPr/>
        </p:nvSpPr>
        <p:spPr>
          <a:xfrm>
            <a:off x="2188505" y="5303727"/>
            <a:ext cx="1668537" cy="1384995"/>
          </a:xfrm>
          <a:prstGeom prst="rect">
            <a:avLst/>
          </a:prstGeom>
          <a:noFill/>
        </p:spPr>
        <p:txBody>
          <a:bodyPr wrap="square" rtlCol="0">
            <a:spAutoFit/>
          </a:bodyPr>
          <a:lstStyle/>
          <a:p>
            <a:r>
              <a:rPr lang="en-US" sz="1200" dirty="0">
                <a:solidFill>
                  <a:srgbClr val="0E0E0E"/>
                </a:solidFill>
                <a:effectLst/>
                <a:latin typeface=".AppleSystemUIFont"/>
              </a:rPr>
              <a:t>The number of tweets and retweets posted in a day spikes sharply on and after the 6th of February 2023 earthquakes before declining.</a:t>
            </a:r>
          </a:p>
        </p:txBody>
      </p:sp>
      <p:sp>
        <p:nvSpPr>
          <p:cNvPr id="11" name="TextBox 10">
            <a:extLst>
              <a:ext uri="{FF2B5EF4-FFF2-40B4-BE49-F238E27FC236}">
                <a16:creationId xmlns:a16="http://schemas.microsoft.com/office/drawing/2014/main" id="{BCF704E1-5646-74F0-C2CD-AFF75E6640A2}"/>
              </a:ext>
            </a:extLst>
          </p:cNvPr>
          <p:cNvSpPr txBox="1"/>
          <p:nvPr/>
        </p:nvSpPr>
        <p:spPr>
          <a:xfrm>
            <a:off x="8313418" y="5365812"/>
            <a:ext cx="1668537" cy="1015663"/>
          </a:xfrm>
          <a:prstGeom prst="rect">
            <a:avLst/>
          </a:prstGeom>
          <a:noFill/>
        </p:spPr>
        <p:txBody>
          <a:bodyPr wrap="square" rtlCol="0">
            <a:spAutoFit/>
          </a:bodyPr>
          <a:lstStyle/>
          <a:p>
            <a:r>
              <a:rPr lang="en-US" sz="1200" dirty="0">
                <a:solidFill>
                  <a:srgbClr val="0E0E0E"/>
                </a:solidFill>
                <a:effectLst/>
                <a:latin typeface=".AppleSystemUIFont"/>
              </a:rPr>
              <a:t>A decreasing trend in the number of tweets and retweets per day follows the municipal elections of 2024.</a:t>
            </a:r>
          </a:p>
        </p:txBody>
      </p:sp>
      <p:pic>
        <p:nvPicPr>
          <p:cNvPr id="13" name="Picture 12" descr="A graph with blue lines&#10;&#10;Description automatically generated">
            <a:extLst>
              <a:ext uri="{FF2B5EF4-FFF2-40B4-BE49-F238E27FC236}">
                <a16:creationId xmlns:a16="http://schemas.microsoft.com/office/drawing/2014/main" id="{F4FC8D61-CBB1-352A-086E-F586834CD503}"/>
              </a:ext>
            </a:extLst>
          </p:cNvPr>
          <p:cNvPicPr>
            <a:picLocks noChangeAspect="1"/>
          </p:cNvPicPr>
          <p:nvPr/>
        </p:nvPicPr>
        <p:blipFill>
          <a:blip r:embed="rId2"/>
          <a:stretch>
            <a:fillRect/>
          </a:stretch>
        </p:blipFill>
        <p:spPr>
          <a:xfrm>
            <a:off x="-17002" y="2169008"/>
            <a:ext cx="6079552" cy="3039776"/>
          </a:xfrm>
          <a:prstGeom prst="rect">
            <a:avLst/>
          </a:prstGeom>
        </p:spPr>
      </p:pic>
      <p:pic>
        <p:nvPicPr>
          <p:cNvPr id="15" name="Picture 14" descr="A graph with blue lines and numbers&#10;&#10;Description automatically generated">
            <a:extLst>
              <a:ext uri="{FF2B5EF4-FFF2-40B4-BE49-F238E27FC236}">
                <a16:creationId xmlns:a16="http://schemas.microsoft.com/office/drawing/2014/main" id="{98700118-E8B3-809A-0705-D9EC1A0E1221}"/>
              </a:ext>
            </a:extLst>
          </p:cNvPr>
          <p:cNvPicPr>
            <a:picLocks noChangeAspect="1"/>
          </p:cNvPicPr>
          <p:nvPr/>
        </p:nvPicPr>
        <p:blipFill>
          <a:blip r:embed="rId3"/>
          <a:stretch>
            <a:fillRect/>
          </a:stretch>
        </p:blipFill>
        <p:spPr>
          <a:xfrm>
            <a:off x="6149920" y="2164896"/>
            <a:ext cx="5995535" cy="2997768"/>
          </a:xfrm>
          <a:prstGeom prst="rect">
            <a:avLst/>
          </a:prstGeom>
        </p:spPr>
      </p:pic>
    </p:spTree>
    <p:extLst>
      <p:ext uri="{BB962C8B-B14F-4D97-AF65-F5344CB8AC3E}">
        <p14:creationId xmlns:p14="http://schemas.microsoft.com/office/powerpoint/2010/main" val="362985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2344</TotalTime>
  <Words>1517</Words>
  <Application>Microsoft Macintosh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.AppleSystemUIFont</vt:lpstr>
      <vt:lpstr>.AppleSystemUIFontMonospaced</vt:lpstr>
      <vt:lpstr>Aptos</vt:lpstr>
      <vt:lpstr>Aptos Display</vt:lpstr>
      <vt:lpstr>Arial</vt:lpstr>
      <vt:lpstr>Georgia</vt:lpstr>
      <vt:lpstr>Office Theme</vt:lpstr>
      <vt:lpstr>The Impact of Socio-Political Events on My Twitter Usage</vt:lpstr>
      <vt:lpstr>Motivation</vt:lpstr>
      <vt:lpstr>PowerPoint Presentation</vt:lpstr>
      <vt:lpstr>Data Source</vt:lpstr>
      <vt:lpstr>Data Analysis: Visualiztion</vt:lpstr>
      <vt:lpstr>Data Analysis: Visualiztion</vt:lpstr>
      <vt:lpstr>Data Analysis: Visualiztion</vt:lpstr>
      <vt:lpstr>Data Analysis: Visualiztion</vt:lpstr>
      <vt:lpstr>Data Analysis: Visualiztion</vt:lpstr>
      <vt:lpstr>Data Analysis: Testing</vt:lpstr>
      <vt:lpstr>Data Analysis: Testing</vt:lpstr>
      <vt:lpstr>Data Analysis: Testing</vt:lpstr>
      <vt:lpstr>Data Analysis: Testing</vt:lpstr>
      <vt:lpstr>Data Analysis: Testing</vt:lpstr>
      <vt:lpstr>Data Analysis: Conclusions</vt:lpstr>
      <vt:lpstr>Data Analysis: Conclusions</vt:lpstr>
      <vt:lpstr>Findings</vt:lpstr>
      <vt:lpstr>Limitations and Future Work</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Batuhan Kızıltaş</dc:creator>
  <cp:lastModifiedBy>Batuhan Kızıltaş</cp:lastModifiedBy>
  <cp:revision>18</cp:revision>
  <dcterms:created xsi:type="dcterms:W3CDTF">2025-01-08T19:18:22Z</dcterms:created>
  <dcterms:modified xsi:type="dcterms:W3CDTF">2025-01-10T10:51:33Z</dcterms:modified>
</cp:coreProperties>
</file>