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6D36D-5D68-4D80-83BA-47CE1511ADD1}" type="datetimeFigureOut">
              <a:rPr lang="tr-TR" smtClean="0"/>
              <a:t>13.12.2022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FAF64-1690-4FFA-A4B6-3178A905BEDC}" type="slidenum">
              <a:rPr lang="tr-TR" smtClean="0"/>
              <a:t>‹#›</a:t>
            </a:fld>
            <a:endParaRPr lang="tr-TR"/>
          </a:p>
        </p:txBody>
      </p:sp>
    </p:spTree>
    <p:extLst>
      <p:ext uri="{BB962C8B-B14F-4D97-AF65-F5344CB8AC3E}">
        <p14:creationId xmlns:p14="http://schemas.microsoft.com/office/powerpoint/2010/main" val="227830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05FAF64-1690-4FFA-A4B6-3178A905BEDC}" type="slidenum">
              <a:rPr lang="tr-TR" smtClean="0"/>
              <a:t>10</a:t>
            </a:fld>
            <a:endParaRPr lang="tr-TR"/>
          </a:p>
        </p:txBody>
      </p:sp>
    </p:spTree>
    <p:extLst>
      <p:ext uri="{BB962C8B-B14F-4D97-AF65-F5344CB8AC3E}">
        <p14:creationId xmlns:p14="http://schemas.microsoft.com/office/powerpoint/2010/main" val="284757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CC30FB-12D0-1540-4A52-E82FCEB9290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D05DD47-9A11-9B52-6068-AF1930095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F7FB57C-6DC6-0752-EDCE-DD9F53B6C960}"/>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5" name="Alt Bilgi Yer Tutucusu 4">
            <a:extLst>
              <a:ext uri="{FF2B5EF4-FFF2-40B4-BE49-F238E27FC236}">
                <a16:creationId xmlns:a16="http://schemas.microsoft.com/office/drawing/2014/main" id="{1C12C6A2-44CE-5F3A-1997-0866A8F45A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A6D99F-2DBA-2A47-5FF8-C293A7499386}"/>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262211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572EB-D3F1-18F5-9AB6-07D8B0BA4D6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56E2645-4E71-05D4-27A4-3452317528E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293DE6F-12C3-E3CC-F39F-AF84F84488F1}"/>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5" name="Alt Bilgi Yer Tutucusu 4">
            <a:extLst>
              <a:ext uri="{FF2B5EF4-FFF2-40B4-BE49-F238E27FC236}">
                <a16:creationId xmlns:a16="http://schemas.microsoft.com/office/drawing/2014/main" id="{FF36666C-CC3C-7D6C-516F-E8907B7473A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EA76987-241E-93A0-4B1B-E3096708DA30}"/>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3971208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41C7353-CFE9-449D-7A26-2BCA8844B81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3568986-F2F2-847E-E131-C7F96832ED3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D48DAEB-B4D8-4DAB-6898-7758F73A2DA0}"/>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5" name="Alt Bilgi Yer Tutucusu 4">
            <a:extLst>
              <a:ext uri="{FF2B5EF4-FFF2-40B4-BE49-F238E27FC236}">
                <a16:creationId xmlns:a16="http://schemas.microsoft.com/office/drawing/2014/main" id="{9F7EAEDA-FCB5-9465-BE81-0BC740E84D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B5D30A-877E-3386-9C8C-60E589972B76}"/>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326353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DDD440-F821-13BB-94EF-2814326FF88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187127E-E55A-A4CA-DB4A-16E53F6D2D4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E2281A-1B0A-3B8F-8D33-C22461DDF6C9}"/>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5" name="Alt Bilgi Yer Tutucusu 4">
            <a:extLst>
              <a:ext uri="{FF2B5EF4-FFF2-40B4-BE49-F238E27FC236}">
                <a16:creationId xmlns:a16="http://schemas.microsoft.com/office/drawing/2014/main" id="{B310E87E-77D5-B3E3-2436-B8ED15E513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C5A3D17-9A24-745A-E9D6-42DC440CB5A9}"/>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264298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2971D7-2B7D-3F02-9547-DEF8B0B9597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1122B45-67AB-D726-DFAE-FE1556011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DA71A1A-E591-31C3-0C65-2B477513A23A}"/>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5" name="Alt Bilgi Yer Tutucusu 4">
            <a:extLst>
              <a:ext uri="{FF2B5EF4-FFF2-40B4-BE49-F238E27FC236}">
                <a16:creationId xmlns:a16="http://schemas.microsoft.com/office/drawing/2014/main" id="{032D46E2-1A63-B9CB-27BB-1DA3854203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E5CA25-32EA-244C-BED3-97842A557F2A}"/>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291907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D2095B-58AA-78F0-2BFA-D33457B562B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996A2DA-BFD5-D6E4-D14E-D3AC9D4B2DB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F570561-B1B1-D0F3-4EE0-4A3C776C2D7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ECBD387-B010-0ED2-F66B-E9BE56368EC8}"/>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6" name="Alt Bilgi Yer Tutucusu 5">
            <a:extLst>
              <a:ext uri="{FF2B5EF4-FFF2-40B4-BE49-F238E27FC236}">
                <a16:creationId xmlns:a16="http://schemas.microsoft.com/office/drawing/2014/main" id="{01D7AF55-29C5-BFFE-BC4A-FBA45402B1C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41D4D53-B7A7-1F44-6716-6CE278CDA2EF}"/>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109508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AE2326-E7E9-EF33-32A2-B7E79B2A13A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A8AD062-D163-2129-2AB7-DDDC396DB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9272E52-9C97-D146-AE7B-F6AC9F2CF81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778DCBC-6C2D-4E31-09B1-9DB2ED7FF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11D158B-0130-75A6-F88E-182CBE15064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3E15C5B-AB36-E271-2874-D94C84568C31}"/>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8" name="Alt Bilgi Yer Tutucusu 7">
            <a:extLst>
              <a:ext uri="{FF2B5EF4-FFF2-40B4-BE49-F238E27FC236}">
                <a16:creationId xmlns:a16="http://schemas.microsoft.com/office/drawing/2014/main" id="{83A21D15-1A6C-A3AA-C513-B9BC4ECC065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8FD408E-40C7-EBBF-1620-A96F1641D0E3}"/>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216031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B0C98A-4073-377D-C6B7-490D37A41F2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1161BE5-4F1C-B4D2-D3F6-C8A2037B9C2E}"/>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4" name="Alt Bilgi Yer Tutucusu 3">
            <a:extLst>
              <a:ext uri="{FF2B5EF4-FFF2-40B4-BE49-F238E27FC236}">
                <a16:creationId xmlns:a16="http://schemas.microsoft.com/office/drawing/2014/main" id="{C6904EF5-B521-EC5A-0563-4D09B96F27F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388EBFC-9226-AE47-CB9A-43593080386C}"/>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66059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EBC06AA-6655-6AD6-57C1-A1DAD80A5161}"/>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3" name="Alt Bilgi Yer Tutucusu 2">
            <a:extLst>
              <a:ext uri="{FF2B5EF4-FFF2-40B4-BE49-F238E27FC236}">
                <a16:creationId xmlns:a16="http://schemas.microsoft.com/office/drawing/2014/main" id="{A1F85AF1-36BF-C80A-5128-6FCCDC88D71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3900A16-28F2-D4D1-6EF5-4F1E95736EEF}"/>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163584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B740AE-3DCF-E259-F517-FBEE377D9CC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8660A2A-C629-E652-723C-8E070943AE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EFCCE2E-672F-C030-1B5E-3EFAEBE2A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7216DEA-C688-EEDC-B7CD-9ED937C5BF90}"/>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6" name="Alt Bilgi Yer Tutucusu 5">
            <a:extLst>
              <a:ext uri="{FF2B5EF4-FFF2-40B4-BE49-F238E27FC236}">
                <a16:creationId xmlns:a16="http://schemas.microsoft.com/office/drawing/2014/main" id="{5AEF7679-23A4-FB80-262E-B8E27F5A51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F1AAE2D-8CA5-F73E-B1A6-E83BF804DE5B}"/>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186703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33C433-E678-CFAF-182B-5C91E8706D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97D782B-06C9-A0E7-F4CB-8B2ECC533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FAB95FA-5E6A-B2DD-DD8E-02474A768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3413E3A-31FC-7283-171B-79907D8958A6}"/>
              </a:ext>
            </a:extLst>
          </p:cNvPr>
          <p:cNvSpPr>
            <a:spLocks noGrp="1"/>
          </p:cNvSpPr>
          <p:nvPr>
            <p:ph type="dt" sz="half" idx="10"/>
          </p:nvPr>
        </p:nvSpPr>
        <p:spPr/>
        <p:txBody>
          <a:bodyPr/>
          <a:lstStyle/>
          <a:p>
            <a:fld id="{3B78D2CA-88C8-409F-89A2-87D537175EFE}" type="datetimeFigureOut">
              <a:rPr lang="tr-TR" smtClean="0"/>
              <a:t>12.12.2022</a:t>
            </a:fld>
            <a:endParaRPr lang="tr-TR"/>
          </a:p>
        </p:txBody>
      </p:sp>
      <p:sp>
        <p:nvSpPr>
          <p:cNvPr id="6" name="Alt Bilgi Yer Tutucusu 5">
            <a:extLst>
              <a:ext uri="{FF2B5EF4-FFF2-40B4-BE49-F238E27FC236}">
                <a16:creationId xmlns:a16="http://schemas.microsoft.com/office/drawing/2014/main" id="{A60CCE32-648A-D0D8-5251-FE85EBB3D2F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6864E29-C21C-78C9-15C3-1F016F7BD021}"/>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18189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CA2D164-962D-1E22-4535-BD8A813E9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944F483-EE04-1D11-7A1E-19529D3949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B64AC3-AF2B-C047-0209-A3B864A73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8D2CA-88C8-409F-89A2-87D537175EFE}" type="datetimeFigureOut">
              <a:rPr lang="tr-TR" smtClean="0"/>
              <a:t>12.12.2022</a:t>
            </a:fld>
            <a:endParaRPr lang="tr-TR"/>
          </a:p>
        </p:txBody>
      </p:sp>
      <p:sp>
        <p:nvSpPr>
          <p:cNvPr id="5" name="Alt Bilgi Yer Tutucusu 4">
            <a:extLst>
              <a:ext uri="{FF2B5EF4-FFF2-40B4-BE49-F238E27FC236}">
                <a16:creationId xmlns:a16="http://schemas.microsoft.com/office/drawing/2014/main" id="{547D1476-8910-E8B8-0C55-175278BCD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EB5CCD7-2652-9C7A-F296-44CE1C098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66298-857E-4A38-AD32-7BFA0D69AC45}" type="slidenum">
              <a:rPr lang="tr-TR" smtClean="0"/>
              <a:t>‹#›</a:t>
            </a:fld>
            <a:endParaRPr lang="tr-TR"/>
          </a:p>
        </p:txBody>
      </p:sp>
    </p:spTree>
    <p:extLst>
      <p:ext uri="{BB962C8B-B14F-4D97-AF65-F5344CB8AC3E}">
        <p14:creationId xmlns:p14="http://schemas.microsoft.com/office/powerpoint/2010/main" val="1046198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8E01EB-9AA7-B8FB-35A8-09BE8325278F}"/>
              </a:ext>
            </a:extLst>
          </p:cNvPr>
          <p:cNvSpPr>
            <a:spLocks noGrp="1"/>
          </p:cNvSpPr>
          <p:nvPr>
            <p:ph type="ctrTitle"/>
          </p:nvPr>
        </p:nvSpPr>
        <p:spPr>
          <a:xfrm>
            <a:off x="1524000" y="434466"/>
            <a:ext cx="9144000" cy="714826"/>
          </a:xfrm>
        </p:spPr>
        <p:txBody>
          <a:bodyPr>
            <a:normAutofit/>
          </a:bodyPr>
          <a:lstStyle/>
          <a:p>
            <a:pPr algn="l"/>
            <a:r>
              <a:rPr lang="tr-TR" sz="4400" dirty="0"/>
              <a:t>GİRİŞ</a:t>
            </a:r>
          </a:p>
        </p:txBody>
      </p:sp>
      <p:sp>
        <p:nvSpPr>
          <p:cNvPr id="3" name="Alt Başlık 2">
            <a:extLst>
              <a:ext uri="{FF2B5EF4-FFF2-40B4-BE49-F238E27FC236}">
                <a16:creationId xmlns:a16="http://schemas.microsoft.com/office/drawing/2014/main" id="{AA122DCB-C5B0-6868-A34B-3F45B33ECFE7}"/>
              </a:ext>
            </a:extLst>
          </p:cNvPr>
          <p:cNvSpPr>
            <a:spLocks noGrp="1"/>
          </p:cNvSpPr>
          <p:nvPr>
            <p:ph type="subTitle" idx="1"/>
          </p:nvPr>
        </p:nvSpPr>
        <p:spPr>
          <a:xfrm>
            <a:off x="1524000" y="1333850"/>
            <a:ext cx="9264242" cy="4848836"/>
          </a:xfrm>
        </p:spPr>
        <p:txBody>
          <a:bodyPr>
            <a:normAutofit fontScale="77500" lnSpcReduction="20000"/>
          </a:bodyPr>
          <a:lstStyle/>
          <a:p>
            <a:pPr algn="l"/>
            <a:r>
              <a:rPr lang="tr-TR" b="0" i="0" dirty="0">
                <a:solidFill>
                  <a:srgbClr val="000000"/>
                </a:solidFill>
                <a:effectLst/>
                <a:latin typeface="+mj-lt"/>
              </a:rPr>
              <a:t>Diyabete bağlı retina bozuklukları kişilerde körlüğe sebep olan ve Diyabetik Retinopati olarak adlandırılan en önemli hastalıklardan biridir. DR hastalığının erken ve doğru teşhis edilmesi için retina damarlarının doğru bir şekilde bölütlenmesi gerekir. 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a:t>
            </a:r>
            <a:br>
              <a:rPr lang="tr-TR" dirty="0">
                <a:latin typeface="+mj-lt"/>
              </a:rPr>
            </a:br>
            <a:r>
              <a:rPr lang="tr-TR" b="0" i="0" dirty="0">
                <a:solidFill>
                  <a:srgbClr val="000000"/>
                </a:solidFill>
                <a:effectLst/>
                <a:latin typeface="+mj-lt"/>
              </a:rPr>
              <a:t>Ancak geleneksel yöntemler olarak adlandırılan denetimli/denetimsiz öğrenme yöntemleri , morfolojik yöntemler , uyum süzgeci gibi yöntemler daha hızlı ve daha anlaşılabilir yöntemlerdir. </a:t>
            </a:r>
            <a:r>
              <a:rPr lang="tr-TR" b="0" i="0" dirty="0" err="1">
                <a:solidFill>
                  <a:srgbClr val="000000"/>
                </a:solidFill>
                <a:effectLst/>
                <a:latin typeface="+mj-lt"/>
              </a:rPr>
              <a:t>Soares</a:t>
            </a:r>
            <a:r>
              <a:rPr lang="tr-TR" b="0" i="0" dirty="0">
                <a:solidFill>
                  <a:srgbClr val="000000"/>
                </a:solidFill>
                <a:effectLst/>
                <a:latin typeface="+mj-lt"/>
              </a:rPr>
              <a:t> vd. tarafından retina görüntülerinin piksel parlaklık değerleri üzerinde faklı ölçeklerde </a:t>
            </a:r>
            <a:r>
              <a:rPr lang="tr-TR" b="0" i="0" dirty="0" err="1">
                <a:solidFill>
                  <a:srgbClr val="000000"/>
                </a:solidFill>
                <a:effectLst/>
                <a:latin typeface="+mj-lt"/>
              </a:rPr>
              <a:t>Gabor</a:t>
            </a:r>
            <a:r>
              <a:rPr lang="tr-TR" b="0" i="0" dirty="0">
                <a:solidFill>
                  <a:srgbClr val="000000"/>
                </a:solidFill>
                <a:effectLst/>
                <a:latin typeface="+mj-lt"/>
              </a:rPr>
              <a:t>-Dalgacık dönüşümü uygulanmıştır. Daha sonra tüm görüntüye </a:t>
            </a:r>
            <a:r>
              <a:rPr lang="tr-TR" b="0" i="0" dirty="0" err="1">
                <a:solidFill>
                  <a:srgbClr val="000000"/>
                </a:solidFill>
                <a:effectLst/>
                <a:latin typeface="+mj-lt"/>
              </a:rPr>
              <a:t>Bayes</a:t>
            </a:r>
            <a:r>
              <a:rPr lang="tr-TR" b="0" i="0" dirty="0">
                <a:solidFill>
                  <a:srgbClr val="000000"/>
                </a:solidFill>
                <a:effectLst/>
                <a:latin typeface="+mj-lt"/>
              </a:rPr>
              <a:t> Sınıflandırıcı uygulanarak </a:t>
            </a:r>
            <a:r>
              <a:rPr lang="tr-TR" b="0" i="0" dirty="0" err="1">
                <a:solidFill>
                  <a:srgbClr val="000000"/>
                </a:solidFill>
                <a:effectLst/>
                <a:latin typeface="+mj-lt"/>
              </a:rPr>
              <a:t>fundus</a:t>
            </a:r>
            <a:r>
              <a:rPr lang="tr-TR" b="0" i="0" dirty="0">
                <a:solidFill>
                  <a:srgbClr val="000000"/>
                </a:solidFill>
                <a:effectLst/>
                <a:latin typeface="+mj-lt"/>
              </a:rPr>
              <a:t> görüntüleri damar ya da damar olmayan bölgelere ayrılmıştır. </a:t>
            </a:r>
            <a:r>
              <a:rPr lang="tr-TR" b="0" i="0" dirty="0" err="1">
                <a:solidFill>
                  <a:srgbClr val="000000"/>
                </a:solidFill>
                <a:effectLst/>
                <a:latin typeface="+mj-lt"/>
              </a:rPr>
              <a:t>Niemeijer</a:t>
            </a:r>
            <a:r>
              <a:rPr lang="tr-TR" b="0" i="0" dirty="0">
                <a:solidFill>
                  <a:srgbClr val="000000"/>
                </a:solidFill>
                <a:effectLst/>
                <a:latin typeface="+mj-lt"/>
              </a:rPr>
              <a:t> vd</a:t>
            </a:r>
            <a:r>
              <a:rPr lang="tr-TR" b="0" i="0" dirty="0">
                <a:solidFill>
                  <a:srgbClr val="333333"/>
                </a:solidFill>
                <a:effectLst/>
                <a:latin typeface="+mj-lt"/>
              </a:rPr>
              <a:t>.</a:t>
            </a:r>
            <a:r>
              <a:rPr lang="tr-TR" b="0" i="0" dirty="0">
                <a:solidFill>
                  <a:srgbClr val="000000"/>
                </a:solidFill>
                <a:effectLst/>
                <a:latin typeface="+mj-lt"/>
              </a:rPr>
              <a:t> piksel sınıflandırma yöntemini önermişlerdir</a:t>
            </a:r>
            <a:r>
              <a:rPr lang="tr-TR" b="0" i="0" dirty="0">
                <a:solidFill>
                  <a:srgbClr val="333333"/>
                </a:solidFill>
                <a:effectLst/>
                <a:latin typeface="+mj-lt"/>
              </a:rPr>
              <a:t>.</a:t>
            </a:r>
            <a:r>
              <a:rPr lang="tr-TR" b="0" i="0" dirty="0">
                <a:solidFill>
                  <a:srgbClr val="000000"/>
                </a:solidFill>
                <a:effectLst/>
                <a:latin typeface="+mj-lt"/>
              </a:rPr>
              <a:t> Diego </a:t>
            </a:r>
            <a:r>
              <a:rPr lang="tr-TR" b="0" i="0" dirty="0" err="1">
                <a:solidFill>
                  <a:srgbClr val="000000"/>
                </a:solidFill>
                <a:effectLst/>
                <a:latin typeface="+mj-lt"/>
              </a:rPr>
              <a:t>Marín</a:t>
            </a:r>
            <a:r>
              <a:rPr lang="tr-TR" b="0" i="0" dirty="0">
                <a:solidFill>
                  <a:srgbClr val="000000"/>
                </a:solidFill>
                <a:effectLst/>
                <a:latin typeface="+mj-lt"/>
              </a:rPr>
              <a:t> vd. tarafından </a:t>
            </a:r>
            <a:r>
              <a:rPr lang="tr-TR" b="0" i="0" dirty="0" err="1">
                <a:solidFill>
                  <a:srgbClr val="000000"/>
                </a:solidFill>
                <a:effectLst/>
                <a:latin typeface="+mj-lt"/>
              </a:rPr>
              <a:t>fundus</a:t>
            </a:r>
            <a:r>
              <a:rPr lang="tr-TR" b="0" i="0" dirty="0">
                <a:solidFill>
                  <a:srgbClr val="000000"/>
                </a:solidFill>
                <a:effectLst/>
                <a:latin typeface="+mj-lt"/>
              </a:rPr>
              <a:t> görüntüsündeki her pikselden yedi boyutlu bir özellik vektörü çıkarılmıştır.</a:t>
            </a:r>
            <a:br>
              <a:rPr lang="tr-TR" dirty="0">
                <a:latin typeface="+mj-lt"/>
              </a:rPr>
            </a:br>
            <a:r>
              <a:rPr lang="tr-TR" b="0" i="0" dirty="0">
                <a:solidFill>
                  <a:srgbClr val="000000"/>
                </a:solidFill>
                <a:effectLst/>
                <a:latin typeface="+mj-lt"/>
              </a:rPr>
              <a:t>Çıkarılan özellikler sinir ağı kullanılarak sınıflandırılmıştır.</a:t>
            </a:r>
            <a:br>
              <a:rPr lang="tr-TR" dirty="0">
                <a:latin typeface="+mj-lt"/>
              </a:rPr>
            </a:br>
            <a:r>
              <a:rPr lang="tr-TR" b="0" i="0" dirty="0">
                <a:solidFill>
                  <a:srgbClr val="000000"/>
                </a:solidFill>
                <a:effectLst/>
                <a:latin typeface="+mj-lt"/>
              </a:rPr>
              <a:t>Sınıflandırma aşamasında öncelikle tespit edilen piksellerin boşlukları doldurulmuş, daha sonra hatalı tespit edilen damar pikselleri damar olmayan olarak yeniden sınıflandırılmıştır. M. Elena Martinez-Perez vd. tarafından </a:t>
            </a:r>
            <a:r>
              <a:rPr lang="tr-TR" b="0" i="0" dirty="0" err="1">
                <a:solidFill>
                  <a:srgbClr val="000000"/>
                </a:solidFill>
                <a:effectLst/>
                <a:latin typeface="+mj-lt"/>
              </a:rPr>
              <a:t>hessian</a:t>
            </a:r>
            <a:r>
              <a:rPr lang="tr-TR" b="0" i="0" dirty="0">
                <a:solidFill>
                  <a:srgbClr val="000000"/>
                </a:solidFill>
                <a:effectLst/>
                <a:latin typeface="+mj-lt"/>
              </a:rPr>
              <a:t> matrisinin özdeğer analizine dayanan bir çizgi geliştirme filtresi önerilmiştir. Daha sonra gradyan büyüklüğü ve temel eğrilik kullanılarak özellik çıkarılmıştır. </a:t>
            </a:r>
            <a:r>
              <a:rPr lang="tr-TR" b="0" i="0" dirty="0" err="1">
                <a:solidFill>
                  <a:srgbClr val="000000"/>
                </a:solidFill>
                <a:effectLst/>
                <a:latin typeface="+mj-lt"/>
              </a:rPr>
              <a:t>Sven</a:t>
            </a:r>
            <a:r>
              <a:rPr lang="tr-TR" b="0" i="0" dirty="0">
                <a:solidFill>
                  <a:srgbClr val="000000"/>
                </a:solidFill>
                <a:effectLst/>
                <a:latin typeface="+mj-lt"/>
              </a:rPr>
              <a:t> </a:t>
            </a:r>
            <a:r>
              <a:rPr lang="tr-TR" b="0" i="0" dirty="0" err="1">
                <a:solidFill>
                  <a:srgbClr val="000000"/>
                </a:solidFill>
                <a:effectLst/>
                <a:latin typeface="+mj-lt"/>
              </a:rPr>
              <a:t>Holm</a:t>
            </a:r>
            <a:r>
              <a:rPr lang="tr-TR" b="0" i="0" dirty="0">
                <a:solidFill>
                  <a:srgbClr val="000000"/>
                </a:solidFill>
                <a:effectLst/>
                <a:latin typeface="+mj-lt"/>
              </a:rPr>
              <a:t> vd. tarafından damar bölütleme için iki paralel yöntem önerilmiştir. Bu yöntemlerden ilki sadece </a:t>
            </a:r>
            <a:r>
              <a:rPr lang="tr-TR" b="0" i="0" dirty="0" err="1">
                <a:solidFill>
                  <a:srgbClr val="000000"/>
                </a:solidFill>
                <a:effectLst/>
                <a:latin typeface="+mj-lt"/>
              </a:rPr>
              <a:t>fundus</a:t>
            </a:r>
            <a:r>
              <a:rPr lang="tr-TR" b="0" i="0" dirty="0">
                <a:solidFill>
                  <a:srgbClr val="000000"/>
                </a:solidFill>
                <a:effectLst/>
                <a:latin typeface="+mj-lt"/>
              </a:rPr>
              <a:t> görüntünün piksel yoğunluğunu kullanarak damar ve damar olmayan pikselleri bölütlere ayırmaktadır. İkinci yöntem ise tamamen damar yoğunluğunu kullanarak </a:t>
            </a:r>
            <a:r>
              <a:rPr lang="tr-TR" b="0" i="0" dirty="0" err="1">
                <a:solidFill>
                  <a:srgbClr val="000000"/>
                </a:solidFill>
                <a:effectLst/>
                <a:latin typeface="+mj-lt"/>
              </a:rPr>
              <a:t>fundus</a:t>
            </a:r>
            <a:r>
              <a:rPr lang="tr-TR" b="0" i="0" dirty="0">
                <a:solidFill>
                  <a:srgbClr val="000000"/>
                </a:solidFill>
                <a:effectLst/>
                <a:latin typeface="+mj-lt"/>
              </a:rPr>
              <a:t> görüntülerinde yerel gürültüyü azaltıp damar bölütlemeyi sağlayan birkaç adımdan oluşmaktadır.</a:t>
            </a:r>
            <a:endParaRPr lang="tr-TR" dirty="0">
              <a:latin typeface="+mj-lt"/>
            </a:endParaRPr>
          </a:p>
        </p:txBody>
      </p:sp>
    </p:spTree>
    <p:extLst>
      <p:ext uri="{BB962C8B-B14F-4D97-AF65-F5344CB8AC3E}">
        <p14:creationId xmlns:p14="http://schemas.microsoft.com/office/powerpoint/2010/main" val="650323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939A0-69C0-3CC4-714D-D82DBE327A79}"/>
              </a:ext>
            </a:extLst>
          </p:cNvPr>
          <p:cNvSpPr>
            <a:spLocks noGrp="1"/>
          </p:cNvSpPr>
          <p:nvPr>
            <p:ph type="title"/>
          </p:nvPr>
        </p:nvSpPr>
        <p:spPr>
          <a:xfrm>
            <a:off x="838200" y="365125"/>
            <a:ext cx="9700491" cy="697057"/>
          </a:xfrm>
        </p:spPr>
        <p:txBody>
          <a:bodyPr>
            <a:normAutofit/>
          </a:bodyPr>
          <a:lstStyle/>
          <a:p>
            <a:r>
              <a:rPr lang="tr-TR" sz="2400" dirty="0"/>
              <a:t>BULGULAR VE TARTIŞMA</a:t>
            </a:r>
          </a:p>
        </p:txBody>
      </p:sp>
      <p:sp>
        <p:nvSpPr>
          <p:cNvPr id="3" name="İçerik Yer Tutucusu 2">
            <a:extLst>
              <a:ext uri="{FF2B5EF4-FFF2-40B4-BE49-F238E27FC236}">
                <a16:creationId xmlns:a16="http://schemas.microsoft.com/office/drawing/2014/main" id="{6233C41B-858A-F3F9-D4BB-723BCFAB2322}"/>
              </a:ext>
            </a:extLst>
          </p:cNvPr>
          <p:cNvSpPr>
            <a:spLocks noGrp="1"/>
          </p:cNvSpPr>
          <p:nvPr>
            <p:ph idx="1"/>
          </p:nvPr>
        </p:nvSpPr>
        <p:spPr>
          <a:xfrm>
            <a:off x="838200" y="1062182"/>
            <a:ext cx="10515600" cy="5114781"/>
          </a:xfrm>
        </p:spPr>
        <p:txBody>
          <a:bodyPr>
            <a:normAutofit/>
          </a:bodyPr>
          <a:lstStyle/>
          <a:p>
            <a:r>
              <a:rPr lang="tr-TR" sz="2000" b="0" i="0" dirty="0">
                <a:solidFill>
                  <a:srgbClr val="000000"/>
                </a:solidFill>
                <a:effectLst/>
                <a:latin typeface="+mj-lt"/>
              </a:rPr>
              <a:t>Üç farklı eşikleme algoritması iyileştirilmiş </a:t>
            </a:r>
            <a:r>
              <a:rPr lang="tr-TR" sz="2000" b="0" i="0" dirty="0" err="1">
                <a:solidFill>
                  <a:srgbClr val="000000"/>
                </a:solidFill>
                <a:effectLst/>
                <a:latin typeface="+mj-lt"/>
              </a:rPr>
              <a:t>fundus</a:t>
            </a:r>
            <a:r>
              <a:rPr lang="tr-TR" sz="2000" b="0" i="0" dirty="0">
                <a:solidFill>
                  <a:srgbClr val="000000"/>
                </a:solidFill>
                <a:effectLst/>
                <a:latin typeface="+mj-lt"/>
              </a:rPr>
              <a:t> görüntüleri üzerinde uygulanarak damar piksellerinin bölütlenmesi sağlanmıştır. Performans iyileştirme yönteminde damara ait olmayan damar benzeri görüntüler morfolojik işlemler kullanılarak yok edilmiştir.</a:t>
            </a:r>
            <a:br>
              <a:rPr lang="tr-TR" sz="2000" dirty="0">
                <a:latin typeface="+mj-lt"/>
              </a:rPr>
            </a:br>
            <a:r>
              <a:rPr lang="tr-TR" sz="2000" b="0" i="0" dirty="0">
                <a:solidFill>
                  <a:srgbClr val="000000"/>
                </a:solidFill>
                <a:effectLst/>
                <a:latin typeface="+mj-lt"/>
              </a:rPr>
              <a:t>Şekil 6’da eşikleme algoritmalarının performans iyileştirme sonuçları görsel olarak sunulmuştur.</a:t>
            </a:r>
          </a:p>
          <a:p>
            <a:pPr lvl="7"/>
            <a:endParaRPr lang="tr-TR" sz="2000" dirty="0">
              <a:latin typeface="+mj-lt"/>
            </a:endParaRPr>
          </a:p>
          <a:p>
            <a:pPr lvl="7"/>
            <a:endParaRPr lang="tr-TR" sz="2000" dirty="0">
              <a:latin typeface="+mj-lt"/>
            </a:endParaRPr>
          </a:p>
          <a:p>
            <a:pPr lvl="7"/>
            <a:endParaRPr lang="tr-TR" sz="2000" dirty="0">
              <a:latin typeface="+mj-lt"/>
            </a:endParaRPr>
          </a:p>
          <a:p>
            <a:pPr lvl="7"/>
            <a:endParaRPr lang="tr-TR" sz="2000" dirty="0">
              <a:latin typeface="+mj-lt"/>
            </a:endParaRPr>
          </a:p>
          <a:p>
            <a:pPr marL="3200400" lvl="7" indent="0">
              <a:buNone/>
            </a:pPr>
            <a:r>
              <a:rPr lang="tr-TR" sz="2000" dirty="0">
                <a:latin typeface="+mj-lt"/>
              </a:rPr>
              <a:t>Burada, TP parametresi doğru pozitif, FP parametresi yanlış pozitif, TN parametresi doğru negatif ve FN parametresi yanlış negatif pikselleri temsil eder. ACC parametresi doğruluk oranını temsil eder</a:t>
            </a:r>
          </a:p>
        </p:txBody>
      </p:sp>
      <p:pic>
        <p:nvPicPr>
          <p:cNvPr id="7" name="Resim 6">
            <a:extLst>
              <a:ext uri="{FF2B5EF4-FFF2-40B4-BE49-F238E27FC236}">
                <a16:creationId xmlns:a16="http://schemas.microsoft.com/office/drawing/2014/main" id="{D009AF00-298E-6BF4-2154-3755046ED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094" y="2324514"/>
            <a:ext cx="2679051" cy="4066761"/>
          </a:xfrm>
          <a:prstGeom prst="rect">
            <a:avLst/>
          </a:prstGeom>
        </p:spPr>
      </p:pic>
    </p:spTree>
    <p:extLst>
      <p:ext uri="{BB962C8B-B14F-4D97-AF65-F5344CB8AC3E}">
        <p14:creationId xmlns:p14="http://schemas.microsoft.com/office/powerpoint/2010/main" val="180684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481079-3B1D-F223-51BE-4E1476AE6808}"/>
              </a:ext>
            </a:extLst>
          </p:cNvPr>
          <p:cNvSpPr>
            <a:spLocks noGrp="1"/>
          </p:cNvSpPr>
          <p:nvPr>
            <p:ph idx="1"/>
          </p:nvPr>
        </p:nvSpPr>
        <p:spPr>
          <a:xfrm>
            <a:off x="794327" y="434109"/>
            <a:ext cx="10559473" cy="5742854"/>
          </a:xfrm>
        </p:spPr>
        <p:txBody>
          <a:bodyPr>
            <a:normAutofit/>
          </a:bodyPr>
          <a:lstStyle/>
          <a:p>
            <a:r>
              <a:rPr lang="tr-TR" sz="2000" dirty="0">
                <a:latin typeface="+mj-lt"/>
              </a:rPr>
              <a:t>Tablo 1’de uygulanan yöntem de kullanılan üç eşikleme yönteminden elde edilen sonuçlar gösterilmiştir. Uygulanan yöntem, DRIVE veri seti üzerinde hem test hem eğitim veri kümesi üzerinde denenmiş olup toplamda 40 görüntü üzerinde çalıştırılmıştır. </a:t>
            </a:r>
          </a:p>
        </p:txBody>
      </p:sp>
      <p:pic>
        <p:nvPicPr>
          <p:cNvPr id="5" name="Resim 4">
            <a:extLst>
              <a:ext uri="{FF2B5EF4-FFF2-40B4-BE49-F238E27FC236}">
                <a16:creationId xmlns:a16="http://schemas.microsoft.com/office/drawing/2014/main" id="{6440349A-C40A-79D5-F54C-B1F639866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54" y="1525200"/>
            <a:ext cx="2123128" cy="4564982"/>
          </a:xfrm>
          <a:prstGeom prst="rect">
            <a:avLst/>
          </a:prstGeom>
        </p:spPr>
      </p:pic>
      <p:pic>
        <p:nvPicPr>
          <p:cNvPr id="7" name="Resim 6">
            <a:extLst>
              <a:ext uri="{FF2B5EF4-FFF2-40B4-BE49-F238E27FC236}">
                <a16:creationId xmlns:a16="http://schemas.microsoft.com/office/drawing/2014/main" id="{A4219998-AB27-14DA-F251-C24811A85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488" y="1472091"/>
            <a:ext cx="2425950" cy="4704872"/>
          </a:xfrm>
          <a:prstGeom prst="rect">
            <a:avLst/>
          </a:prstGeom>
        </p:spPr>
      </p:pic>
      <p:pic>
        <p:nvPicPr>
          <p:cNvPr id="9" name="Resim 8">
            <a:extLst>
              <a:ext uri="{FF2B5EF4-FFF2-40B4-BE49-F238E27FC236}">
                <a16:creationId xmlns:a16="http://schemas.microsoft.com/office/drawing/2014/main" id="{805891A4-FB22-3791-589D-FD0C4361B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244" y="2484038"/>
            <a:ext cx="3398815" cy="1889924"/>
          </a:xfrm>
          <a:prstGeom prst="rect">
            <a:avLst/>
          </a:prstGeom>
        </p:spPr>
      </p:pic>
    </p:spTree>
    <p:extLst>
      <p:ext uri="{BB962C8B-B14F-4D97-AF65-F5344CB8AC3E}">
        <p14:creationId xmlns:p14="http://schemas.microsoft.com/office/powerpoint/2010/main" val="311173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47B05C-5A95-3B54-21BF-D82E5E13AC58}"/>
              </a:ext>
            </a:extLst>
          </p:cNvPr>
          <p:cNvSpPr>
            <a:spLocks noGrp="1"/>
          </p:cNvSpPr>
          <p:nvPr>
            <p:ph idx="1"/>
          </p:nvPr>
        </p:nvSpPr>
        <p:spPr>
          <a:xfrm>
            <a:off x="905164" y="406400"/>
            <a:ext cx="10448636" cy="5770563"/>
          </a:xfrm>
        </p:spPr>
        <p:txBody>
          <a:bodyPr>
            <a:normAutofit/>
          </a:bodyPr>
          <a:lstStyle/>
          <a:p>
            <a:r>
              <a:rPr lang="tr-TR" sz="2000" b="0" i="0" dirty="0" err="1">
                <a:solidFill>
                  <a:srgbClr val="000000"/>
                </a:solidFill>
                <a:effectLst/>
                <a:latin typeface="+mj-lt"/>
              </a:rPr>
              <a:t>Chengzhang</a:t>
            </a:r>
            <a:r>
              <a:rPr lang="tr-TR" sz="2000" b="0" i="0" dirty="0">
                <a:solidFill>
                  <a:srgbClr val="000000"/>
                </a:solidFill>
                <a:effectLst/>
                <a:latin typeface="+mj-lt"/>
              </a:rPr>
              <a:t> Zhu vd.</a:t>
            </a:r>
            <a:br>
              <a:rPr lang="tr-TR" sz="2000" dirty="0">
                <a:latin typeface="+mj-lt"/>
              </a:rPr>
            </a:br>
            <a:r>
              <a:rPr lang="tr-TR" sz="2000" b="0" i="0" dirty="0">
                <a:solidFill>
                  <a:srgbClr val="000000"/>
                </a:solidFill>
                <a:effectLst/>
                <a:latin typeface="+mj-lt"/>
              </a:rPr>
              <a:t>Aşırı Öğrenme Makinesine dayalı denetimli bir yöntem önerilmiştir. Bölütleme aşamasında, bölütleme görüntüsünden çıkarılan özellik vektörü eğitim aşamasında elde edilen sınıflandırıcının girişi olarak kullanılmıştır.</a:t>
            </a:r>
            <a:br>
              <a:rPr lang="tr-TR" sz="2000" dirty="0">
                <a:latin typeface="+mj-lt"/>
              </a:rPr>
            </a:br>
            <a:r>
              <a:rPr lang="tr-TR" sz="2000" b="0" i="0" dirty="0">
                <a:solidFill>
                  <a:srgbClr val="000000"/>
                </a:solidFill>
                <a:effectLst/>
                <a:latin typeface="+mj-lt"/>
              </a:rPr>
              <a:t>Sınıflandırıcının çıktısı, ikili retina damar bölütleme sonucu olmuştur. </a:t>
            </a:r>
            <a:r>
              <a:rPr lang="tr-TR" sz="2000" b="0" i="0" dirty="0" err="1">
                <a:solidFill>
                  <a:srgbClr val="000000"/>
                </a:solidFill>
                <a:effectLst/>
                <a:latin typeface="+mj-lt"/>
              </a:rPr>
              <a:t>Jingliang</a:t>
            </a:r>
            <a:r>
              <a:rPr lang="tr-TR" sz="2000" b="0" i="0" dirty="0">
                <a:solidFill>
                  <a:srgbClr val="000000"/>
                </a:solidFill>
                <a:effectLst/>
                <a:latin typeface="+mj-lt"/>
              </a:rPr>
              <a:t> Zhao vd.</a:t>
            </a:r>
            <a:br>
              <a:rPr lang="tr-TR" sz="2000" dirty="0">
                <a:latin typeface="+mj-lt"/>
              </a:rPr>
            </a:br>
            <a:r>
              <a:rPr lang="tr-TR" sz="2000" b="0" i="0" dirty="0">
                <a:solidFill>
                  <a:srgbClr val="000000"/>
                </a:solidFill>
                <a:effectLst/>
                <a:latin typeface="+mj-lt"/>
              </a:rPr>
              <a:t>tarafından öncelikli olarak </a:t>
            </a:r>
            <a:r>
              <a:rPr lang="tr-TR" sz="2000" b="0" i="0" dirty="0" err="1">
                <a:solidFill>
                  <a:srgbClr val="000000"/>
                </a:solidFill>
                <a:effectLst/>
                <a:latin typeface="+mj-lt"/>
              </a:rPr>
              <a:t>fundus</a:t>
            </a:r>
            <a:r>
              <a:rPr lang="tr-TR" sz="2000" b="0" i="0" dirty="0">
                <a:solidFill>
                  <a:srgbClr val="000000"/>
                </a:solidFill>
                <a:effectLst/>
                <a:latin typeface="+mj-lt"/>
              </a:rPr>
              <a:t> görüntüler üzerinde görüntü iyileştirilmesi yapılmıştır. İyileştirilmiş görüntüler üzerinde Süper Piksel yöntemi uygulanmış ve bölütleme gerçekleştirilmiştir. Ardından otomatik olarak seçilen düğüm noktalarından damar takibine başlanmış ve belirlenen durma kriterine ulaşıldığında takip işlemi sonlanmıştır. 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2000" b="0" i="0" dirty="0" err="1">
                <a:solidFill>
                  <a:srgbClr val="000000"/>
                </a:solidFill>
                <a:effectLst/>
                <a:latin typeface="+mj-lt"/>
              </a:rPr>
              <a:t>bölütleyen</a:t>
            </a:r>
            <a:r>
              <a:rPr lang="tr-TR" sz="2000" b="0" i="0" dirty="0">
                <a:solidFill>
                  <a:srgbClr val="000000"/>
                </a:solidFill>
                <a:effectLst/>
                <a:latin typeface="+mj-lt"/>
              </a:rPr>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Belirginleştirilmiş retina görüntülerini </a:t>
            </a:r>
            <a:r>
              <a:rPr lang="tr-TR" sz="2000" b="0" i="0" dirty="0" err="1">
                <a:solidFill>
                  <a:srgbClr val="000000"/>
                </a:solidFill>
                <a:effectLst/>
                <a:latin typeface="+mj-lt"/>
              </a:rPr>
              <a:t>bölütlemek</a:t>
            </a:r>
            <a:r>
              <a:rPr lang="tr-TR" sz="2000" b="0" i="0" dirty="0">
                <a:solidFill>
                  <a:srgbClr val="000000"/>
                </a:solidFill>
                <a:effectLst/>
                <a:latin typeface="+mj-lt"/>
              </a:rPr>
              <a:t> için üç farklı eşikleme yöntemi kullanılmıştır.</a:t>
            </a:r>
            <a:br>
              <a:rPr lang="tr-TR" sz="2000" dirty="0">
                <a:latin typeface="+mj-lt"/>
              </a:rPr>
            </a:br>
            <a:r>
              <a:rPr lang="tr-TR" sz="2000" b="0" i="0" dirty="0">
                <a:solidFill>
                  <a:srgbClr val="000000"/>
                </a:solidFill>
                <a:effectLst/>
                <a:latin typeface="+mj-lt"/>
              </a:rPr>
              <a:t>Kullanılan eşikleme yöntemleri Çoklu Eşikleme yöntemi, Maksimum Entropi Tabanlı Eşikleme yöntemi ve Bulanık Kümeleme Tabanlı Eşikleme yöntemidir.</a:t>
            </a:r>
            <a:endParaRPr lang="tr-TR" sz="2000" dirty="0">
              <a:latin typeface="+mj-lt"/>
            </a:endParaRPr>
          </a:p>
        </p:txBody>
      </p:sp>
    </p:spTree>
    <p:extLst>
      <p:ext uri="{BB962C8B-B14F-4D97-AF65-F5344CB8AC3E}">
        <p14:creationId xmlns:p14="http://schemas.microsoft.com/office/powerpoint/2010/main" val="334427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9A6756-2A6D-B918-4CD8-AF3DC78629B8}"/>
              </a:ext>
            </a:extLst>
          </p:cNvPr>
          <p:cNvSpPr>
            <a:spLocks noGrp="1"/>
          </p:cNvSpPr>
          <p:nvPr>
            <p:ph type="title"/>
          </p:nvPr>
        </p:nvSpPr>
        <p:spPr>
          <a:xfrm>
            <a:off x="838200" y="365125"/>
            <a:ext cx="10515600" cy="558511"/>
          </a:xfrm>
        </p:spPr>
        <p:txBody>
          <a:bodyPr>
            <a:normAutofit/>
          </a:bodyPr>
          <a:lstStyle/>
          <a:p>
            <a:r>
              <a:rPr lang="tr-TR" sz="2800" dirty="0"/>
              <a:t>MATERYAL VE METOT</a:t>
            </a:r>
          </a:p>
        </p:txBody>
      </p:sp>
      <p:sp>
        <p:nvSpPr>
          <p:cNvPr id="3" name="İçerik Yer Tutucusu 2">
            <a:extLst>
              <a:ext uri="{FF2B5EF4-FFF2-40B4-BE49-F238E27FC236}">
                <a16:creationId xmlns:a16="http://schemas.microsoft.com/office/drawing/2014/main" id="{8D854AEA-6AF5-1F02-E1A4-739D15D665E2}"/>
              </a:ext>
            </a:extLst>
          </p:cNvPr>
          <p:cNvSpPr>
            <a:spLocks noGrp="1"/>
          </p:cNvSpPr>
          <p:nvPr>
            <p:ph idx="1"/>
          </p:nvPr>
        </p:nvSpPr>
        <p:spPr>
          <a:xfrm>
            <a:off x="838200" y="1025236"/>
            <a:ext cx="10515600" cy="5151727"/>
          </a:xfrm>
        </p:spPr>
        <p:txBody>
          <a:bodyPr>
            <a:normAutofit/>
          </a:bodyPr>
          <a:lstStyle/>
          <a:p>
            <a:r>
              <a:rPr lang="tr-TR" sz="2400" b="1" i="0" dirty="0">
                <a:solidFill>
                  <a:srgbClr val="000000"/>
                </a:solidFill>
                <a:effectLst/>
                <a:latin typeface="+mj-lt"/>
              </a:rPr>
              <a:t>Morfolojik işlemler</a:t>
            </a:r>
            <a:br>
              <a:rPr lang="tr-TR" sz="2400" dirty="0">
                <a:latin typeface="+mj-lt"/>
              </a:rPr>
            </a:br>
            <a:br>
              <a:rPr lang="tr-TR" sz="2400" dirty="0">
                <a:latin typeface="+mj-lt"/>
              </a:rPr>
            </a:br>
            <a:r>
              <a:rPr lang="tr-TR" sz="2400" b="0" i="0" dirty="0">
                <a:solidFill>
                  <a:srgbClr val="000000"/>
                </a:solidFill>
                <a:effectLst/>
                <a:latin typeface="+mj-lt"/>
              </a:rPr>
              <a:t>Bu çalışmada, üst-şapka ve alt-şapka dönüşümleri kan damarlarına belirginlik kazandırmak için kullanılır. Üst-şapka dönüşümü, bir giriş görüntüsüne morfolojik açma matematiksel ifadesi Denklem 1 ’de verilmiştir. Alt-şapka dönüşümü, bir giriş görüntüsüne morfolojik bir kapama matematiksel ifadesi Denklem 2 ’de verilmiştir.</a:t>
            </a:r>
          </a:p>
          <a:p>
            <a:endParaRPr lang="tr-TR" sz="2400" dirty="0">
              <a:solidFill>
                <a:srgbClr val="000000"/>
              </a:solidFill>
              <a:latin typeface="+mj-lt"/>
            </a:endParaRPr>
          </a:p>
          <a:p>
            <a:endParaRPr lang="tr-TR" sz="2400" dirty="0">
              <a:solidFill>
                <a:srgbClr val="000000"/>
              </a:solidFill>
              <a:latin typeface="+mj-lt"/>
            </a:endParaRPr>
          </a:p>
          <a:p>
            <a:endParaRPr lang="tr-TR" sz="2400" dirty="0">
              <a:solidFill>
                <a:srgbClr val="000000"/>
              </a:solidFill>
              <a:latin typeface="+mj-lt"/>
            </a:endParaRPr>
          </a:p>
          <a:p>
            <a:r>
              <a:rPr lang="tr-TR" sz="2400" dirty="0">
                <a:latin typeface="+mj-lt"/>
              </a:rPr>
              <a:t>Burada,  operatörü morfolojik açma işlemini,  operatörü ise morfolojik kapama işlemini temsil etmektedir. SE parametresi ise, bir yapı elemanıdır. Bu çalışmada, açılma operatörü için 21x21’lik bir disk yapı elemanı, alt ve </a:t>
            </a:r>
            <a:r>
              <a:rPr lang="tr-TR" sz="2400" dirty="0" err="1">
                <a:latin typeface="+mj-lt"/>
              </a:rPr>
              <a:t>üstşapka</a:t>
            </a:r>
            <a:r>
              <a:rPr lang="tr-TR" sz="2400" dirty="0">
                <a:latin typeface="+mj-lt"/>
              </a:rPr>
              <a:t> dönüşümleri için ise uzunluğu 21 olan bir çizgi yapı elemanı kullanılmıştır</a:t>
            </a:r>
          </a:p>
        </p:txBody>
      </p:sp>
      <p:pic>
        <p:nvPicPr>
          <p:cNvPr id="5" name="Resim 4">
            <a:extLst>
              <a:ext uri="{FF2B5EF4-FFF2-40B4-BE49-F238E27FC236}">
                <a16:creationId xmlns:a16="http://schemas.microsoft.com/office/drawing/2014/main" id="{BACE1FD2-DF3C-1A05-F256-411438DE2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27400"/>
            <a:ext cx="5073073" cy="1133711"/>
          </a:xfrm>
          <a:prstGeom prst="rect">
            <a:avLst/>
          </a:prstGeom>
        </p:spPr>
      </p:pic>
    </p:spTree>
    <p:extLst>
      <p:ext uri="{BB962C8B-B14F-4D97-AF65-F5344CB8AC3E}">
        <p14:creationId xmlns:p14="http://schemas.microsoft.com/office/powerpoint/2010/main" val="23462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4ED7B5-5CFA-EAD6-8218-5989774C2611}"/>
              </a:ext>
            </a:extLst>
          </p:cNvPr>
          <p:cNvSpPr>
            <a:spLocks noGrp="1"/>
          </p:cNvSpPr>
          <p:nvPr>
            <p:ph type="title"/>
          </p:nvPr>
        </p:nvSpPr>
        <p:spPr/>
        <p:txBody>
          <a:bodyPr>
            <a:normAutofit/>
          </a:bodyPr>
          <a:lstStyle/>
          <a:p>
            <a:r>
              <a:rPr lang="tr-TR" sz="2800" dirty="0"/>
              <a:t>EŞİKLEME YÖNTEMLERİ</a:t>
            </a:r>
          </a:p>
        </p:txBody>
      </p:sp>
      <p:sp>
        <p:nvSpPr>
          <p:cNvPr id="3" name="İçerik Yer Tutucusu 2">
            <a:extLst>
              <a:ext uri="{FF2B5EF4-FFF2-40B4-BE49-F238E27FC236}">
                <a16:creationId xmlns:a16="http://schemas.microsoft.com/office/drawing/2014/main" id="{DE7D0903-820C-0034-2B4B-DEDE891FEDA0}"/>
              </a:ext>
            </a:extLst>
          </p:cNvPr>
          <p:cNvSpPr>
            <a:spLocks noGrp="1"/>
          </p:cNvSpPr>
          <p:nvPr>
            <p:ph idx="1"/>
          </p:nvPr>
        </p:nvSpPr>
        <p:spPr/>
        <p:txBody>
          <a:bodyPr>
            <a:normAutofit fontScale="92500" lnSpcReduction="10000"/>
          </a:bodyPr>
          <a:lstStyle/>
          <a:p>
            <a:pPr marL="0" indent="0">
              <a:buNone/>
            </a:pPr>
            <a:r>
              <a:rPr lang="tr-TR" b="0" i="0" dirty="0">
                <a:solidFill>
                  <a:srgbClr val="000000"/>
                </a:solidFill>
                <a:effectLst/>
                <a:latin typeface="+mj-lt"/>
              </a:rPr>
              <a:t>Görüntü eşikleme sadeliği ve sağlamlığı nedeni ile en sık kullanılan görüntü bölütleme yöntemlerinden biridir.</a:t>
            </a:r>
            <a:br>
              <a:rPr lang="tr-TR" dirty="0">
                <a:latin typeface="+mj-lt"/>
              </a:rPr>
            </a:br>
            <a:r>
              <a:rPr lang="tr-TR" b="0" i="0" dirty="0">
                <a:solidFill>
                  <a:srgbClr val="000000"/>
                </a:solidFill>
                <a:effectLst/>
                <a:latin typeface="+mj-lt"/>
              </a:rPr>
              <a:t>Eşikleme işlemi, gri ölçekli bir görünün yoğunluk seviyesine göre sınıflara ayrıldığı bir işlemdir.</a:t>
            </a:r>
          </a:p>
          <a:p>
            <a:pPr marL="0" indent="0">
              <a:buNone/>
            </a:pPr>
            <a:r>
              <a:rPr lang="tr-TR" dirty="0">
                <a:solidFill>
                  <a:srgbClr val="FF0000"/>
                </a:solidFill>
                <a:effectLst>
                  <a:outerShdw blurRad="38100" dist="38100" dir="2700000" algn="tl">
                    <a:srgbClr val="000000">
                      <a:alpha val="43137"/>
                    </a:srgbClr>
                  </a:outerShdw>
                </a:effectLst>
                <a:latin typeface="+mj-lt"/>
              </a:rPr>
              <a:t>Çok seviyeli eşikleme</a:t>
            </a:r>
          </a:p>
          <a:p>
            <a:pPr marL="0" indent="0">
              <a:buNone/>
            </a:pPr>
            <a:r>
              <a:rPr lang="tr-TR" b="0" i="0" dirty="0">
                <a:solidFill>
                  <a:srgbClr val="000000"/>
                </a:solidFill>
                <a:effectLst/>
                <a:latin typeface="+mj-lt"/>
              </a:rPr>
              <a:t>Gri ölçekli görüntüyü birkaç farklı bölgeye ayırabilen bir işlemdir .</a:t>
            </a:r>
          </a:p>
          <a:p>
            <a:pPr marL="0" indent="0">
              <a:buNone/>
            </a:pPr>
            <a:endParaRPr lang="tr-TR" dirty="0">
              <a:solidFill>
                <a:srgbClr val="000000"/>
              </a:solidFill>
              <a:latin typeface="+mj-lt"/>
            </a:endParaRPr>
          </a:p>
          <a:p>
            <a:pPr marL="0" indent="0">
              <a:buNone/>
            </a:pPr>
            <a:endParaRPr lang="tr-TR" dirty="0">
              <a:solidFill>
                <a:srgbClr val="000000"/>
              </a:solidFill>
              <a:latin typeface="+mj-lt"/>
            </a:endParaRPr>
          </a:p>
          <a:p>
            <a:pPr marL="0" indent="0">
              <a:buNone/>
            </a:pPr>
            <a:r>
              <a:rPr lang="tr-TR" sz="2600" dirty="0">
                <a:latin typeface="+mj-lt"/>
              </a:rPr>
              <a:t>Burada, p parametresi L gri tonlama seviyeleri L = {0, 1, 2,…, L - 1} ile temsil edilebilen gri tonlama görüntüsünün piksellerinden biridir. C1 ve C2 parametreleri, p pikselinin atanacağı sınıflardır, </a:t>
            </a:r>
            <a:r>
              <a:rPr lang="tr-TR" sz="2600" dirty="0" err="1">
                <a:latin typeface="+mj-lt"/>
              </a:rPr>
              <a:t>th</a:t>
            </a:r>
            <a:r>
              <a:rPr lang="tr-TR" sz="2600" dirty="0">
                <a:latin typeface="+mj-lt"/>
              </a:rPr>
              <a:t> parametresi ise eşik değeridir.</a:t>
            </a:r>
          </a:p>
        </p:txBody>
      </p:sp>
      <p:pic>
        <p:nvPicPr>
          <p:cNvPr id="5" name="Resim 4">
            <a:extLst>
              <a:ext uri="{FF2B5EF4-FFF2-40B4-BE49-F238E27FC236}">
                <a16:creationId xmlns:a16="http://schemas.microsoft.com/office/drawing/2014/main" id="{793E34B8-A52C-8A68-2781-E46636553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37" y="4075186"/>
            <a:ext cx="2653145" cy="964780"/>
          </a:xfrm>
          <a:prstGeom prst="rect">
            <a:avLst/>
          </a:prstGeom>
        </p:spPr>
      </p:pic>
    </p:spTree>
    <p:extLst>
      <p:ext uri="{BB962C8B-B14F-4D97-AF65-F5344CB8AC3E}">
        <p14:creationId xmlns:p14="http://schemas.microsoft.com/office/powerpoint/2010/main" val="407792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34B3DC-77F3-20B0-84D6-046164F00759}"/>
              </a:ext>
            </a:extLst>
          </p:cNvPr>
          <p:cNvSpPr>
            <a:spLocks noGrp="1"/>
          </p:cNvSpPr>
          <p:nvPr>
            <p:ph type="title"/>
          </p:nvPr>
        </p:nvSpPr>
        <p:spPr>
          <a:xfrm>
            <a:off x="838201" y="365126"/>
            <a:ext cx="4602018" cy="315911"/>
          </a:xfrm>
        </p:spPr>
        <p:txBody>
          <a:bodyPr>
            <a:normAutofit fontScale="90000"/>
          </a:bodyPr>
          <a:lstStyle/>
          <a:p>
            <a:r>
              <a:rPr lang="tr-TR" sz="2400" dirty="0">
                <a:solidFill>
                  <a:srgbClr val="FF0000"/>
                </a:solidFill>
                <a:effectLst>
                  <a:outerShdw blurRad="38100" dist="38100" dir="2700000" algn="tl">
                    <a:srgbClr val="000000">
                      <a:alpha val="43137"/>
                    </a:srgbClr>
                  </a:outerShdw>
                </a:effectLst>
              </a:rPr>
              <a:t>Maksimum Entropi Tabanlı Eşikleme</a:t>
            </a:r>
          </a:p>
        </p:txBody>
      </p:sp>
      <p:sp>
        <p:nvSpPr>
          <p:cNvPr id="3" name="İçerik Yer Tutucusu 2">
            <a:extLst>
              <a:ext uri="{FF2B5EF4-FFF2-40B4-BE49-F238E27FC236}">
                <a16:creationId xmlns:a16="http://schemas.microsoft.com/office/drawing/2014/main" id="{6B63EE29-BEB3-D53C-11AE-1B677F9BC5FE}"/>
              </a:ext>
            </a:extLst>
          </p:cNvPr>
          <p:cNvSpPr>
            <a:spLocks noGrp="1"/>
          </p:cNvSpPr>
          <p:nvPr>
            <p:ph idx="1"/>
          </p:nvPr>
        </p:nvSpPr>
        <p:spPr>
          <a:xfrm>
            <a:off x="838200" y="923636"/>
            <a:ext cx="10515599" cy="5253327"/>
          </a:xfrm>
        </p:spPr>
        <p:txBody>
          <a:bodyPr>
            <a:normAutofit/>
          </a:bodyPr>
          <a:lstStyle/>
          <a:p>
            <a:r>
              <a:rPr lang="tr-TR" sz="2400" b="0" i="0" dirty="0" err="1">
                <a:solidFill>
                  <a:srgbClr val="000000"/>
                </a:solidFill>
                <a:effectLst/>
                <a:latin typeface="+mj-lt"/>
              </a:rPr>
              <a:t>Otsu’nun</a:t>
            </a:r>
            <a:r>
              <a:rPr lang="tr-TR" sz="2400" b="0" i="0" dirty="0">
                <a:solidFill>
                  <a:srgbClr val="000000"/>
                </a:solidFill>
                <a:effectLst/>
                <a:latin typeface="+mj-lt"/>
              </a:rPr>
              <a:t> eşikleme algoritmasından farklı olarak sınıflar arasındaki varyansı maksimize etmek ya da sınıf içi varyansı minimize etmek yerine sınıflar arası entropi maksimize edilir.</a:t>
            </a:r>
            <a:r>
              <a:rPr lang="tr-TR" sz="2400" dirty="0">
                <a:latin typeface="+mj-lt"/>
              </a:rPr>
              <a:t>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a:t>
            </a:r>
            <a:r>
              <a:rPr lang="tr-TR" sz="2400" dirty="0" err="1">
                <a:latin typeface="+mj-lt"/>
              </a:rPr>
              <a:t>hesaplanır.Arka</a:t>
            </a:r>
            <a:r>
              <a:rPr lang="tr-TR" sz="2400" dirty="0">
                <a:latin typeface="+mj-lt"/>
              </a:rPr>
              <a:t> ve ön plan görüntüsüne ait entropi değeri Denklem (4) ve Denklem (5)’de verilmiştir. Denklem (6) arka ve ön plan görüntüsüne ait entropi değerlerinin maksimize edilmiş halidir. </a:t>
            </a:r>
          </a:p>
        </p:txBody>
      </p:sp>
      <p:pic>
        <p:nvPicPr>
          <p:cNvPr id="5" name="Resim 4">
            <a:extLst>
              <a:ext uri="{FF2B5EF4-FFF2-40B4-BE49-F238E27FC236}">
                <a16:creationId xmlns:a16="http://schemas.microsoft.com/office/drawing/2014/main" id="{B1B130F3-2A08-9B8A-9D1C-E9D6AB584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435" y="3726753"/>
            <a:ext cx="3707491" cy="2546212"/>
          </a:xfrm>
          <a:prstGeom prst="rect">
            <a:avLst/>
          </a:prstGeom>
        </p:spPr>
      </p:pic>
    </p:spTree>
    <p:extLst>
      <p:ext uri="{BB962C8B-B14F-4D97-AF65-F5344CB8AC3E}">
        <p14:creationId xmlns:p14="http://schemas.microsoft.com/office/powerpoint/2010/main" val="391844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D7D960-B1A1-1438-BD4E-0C3950D0402F}"/>
              </a:ext>
            </a:extLst>
          </p:cNvPr>
          <p:cNvSpPr>
            <a:spLocks noGrp="1"/>
          </p:cNvSpPr>
          <p:nvPr>
            <p:ph type="title"/>
          </p:nvPr>
        </p:nvSpPr>
        <p:spPr>
          <a:xfrm>
            <a:off x="838200" y="365125"/>
            <a:ext cx="4195618" cy="493857"/>
          </a:xfrm>
        </p:spPr>
        <p:txBody>
          <a:bodyPr>
            <a:normAutofit/>
          </a:bodyPr>
          <a:lstStyle/>
          <a:p>
            <a:r>
              <a:rPr lang="tr-TR" sz="2400" dirty="0">
                <a:solidFill>
                  <a:srgbClr val="FF0000"/>
                </a:solidFill>
                <a:effectLst>
                  <a:outerShdw blurRad="38100" dist="38100" dir="2700000" algn="tl">
                    <a:srgbClr val="000000">
                      <a:alpha val="43137"/>
                    </a:srgbClr>
                  </a:outerShdw>
                </a:effectLst>
              </a:rPr>
              <a:t>Bulanık Mantık Tabanlı Eşikleme</a:t>
            </a:r>
          </a:p>
        </p:txBody>
      </p:sp>
      <p:sp>
        <p:nvSpPr>
          <p:cNvPr id="3" name="İçerik Yer Tutucusu 2">
            <a:extLst>
              <a:ext uri="{FF2B5EF4-FFF2-40B4-BE49-F238E27FC236}">
                <a16:creationId xmlns:a16="http://schemas.microsoft.com/office/drawing/2014/main" id="{C6C6F822-BF0D-9E28-FC3A-1A4E23515692}"/>
              </a:ext>
            </a:extLst>
          </p:cNvPr>
          <p:cNvSpPr>
            <a:spLocks noGrp="1"/>
          </p:cNvSpPr>
          <p:nvPr>
            <p:ph idx="1"/>
          </p:nvPr>
        </p:nvSpPr>
        <p:spPr>
          <a:xfrm>
            <a:off x="838200" y="1117600"/>
            <a:ext cx="10515600" cy="5040891"/>
          </a:xfrm>
        </p:spPr>
        <p:txBody>
          <a:bodyPr>
            <a:normAutofit/>
          </a:bodyPr>
          <a:lstStyle/>
          <a:p>
            <a:r>
              <a:rPr lang="tr-TR" sz="2400" b="0" i="0" dirty="0">
                <a:solidFill>
                  <a:srgbClr val="000000"/>
                </a:solidFill>
                <a:effectLst/>
                <a:latin typeface="Raleway" pitchFamily="2" charset="-94"/>
                <a:cs typeface="Old Antic Outline" panose="02010400000000000000" pitchFamily="2" charset="-78"/>
              </a:rPr>
              <a:t>Bulanık kümeleme bir yumuşak kümeleme tekniğidir. Bu kümeleme yöntemi, nesnelerin kümelere olan aitliğini ifade etmek için bir derece kavramı kullanır . Her nesne için, toplam derece 1’dir. Denklem her pikselin üyelik değerini hesaplamak için kullanılır.</a:t>
            </a:r>
            <a:endParaRPr lang="tr-TR" sz="2400" dirty="0">
              <a:cs typeface="Old Antic Outline" panose="02010400000000000000" pitchFamily="2" charset="-78"/>
            </a:endParaRPr>
          </a:p>
        </p:txBody>
      </p:sp>
      <p:pic>
        <p:nvPicPr>
          <p:cNvPr id="5" name="Resim 4">
            <a:extLst>
              <a:ext uri="{FF2B5EF4-FFF2-40B4-BE49-F238E27FC236}">
                <a16:creationId xmlns:a16="http://schemas.microsoft.com/office/drawing/2014/main" id="{8F61894F-5FC2-005E-6498-EF06818B4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550" y="2788513"/>
            <a:ext cx="3436918" cy="1699063"/>
          </a:xfrm>
          <a:prstGeom prst="rect">
            <a:avLst/>
          </a:prstGeom>
        </p:spPr>
      </p:pic>
      <p:pic>
        <p:nvPicPr>
          <p:cNvPr id="7" name="Resim 6">
            <a:extLst>
              <a:ext uri="{FF2B5EF4-FFF2-40B4-BE49-F238E27FC236}">
                <a16:creationId xmlns:a16="http://schemas.microsoft.com/office/drawing/2014/main" id="{A356C8F1-A674-D0D8-58FC-F5AF01522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532" y="2833428"/>
            <a:ext cx="3436918" cy="1684166"/>
          </a:xfrm>
          <a:prstGeom prst="rect">
            <a:avLst/>
          </a:prstGeom>
        </p:spPr>
      </p:pic>
    </p:spTree>
    <p:extLst>
      <p:ext uri="{BB962C8B-B14F-4D97-AF65-F5344CB8AC3E}">
        <p14:creationId xmlns:p14="http://schemas.microsoft.com/office/powerpoint/2010/main" val="276240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540C3D-8986-A1A5-ED0B-A7CA28526CD1}"/>
              </a:ext>
            </a:extLst>
          </p:cNvPr>
          <p:cNvSpPr>
            <a:spLocks noGrp="1"/>
          </p:cNvSpPr>
          <p:nvPr>
            <p:ph type="title"/>
          </p:nvPr>
        </p:nvSpPr>
        <p:spPr>
          <a:xfrm>
            <a:off x="838200" y="365125"/>
            <a:ext cx="4500418" cy="540039"/>
          </a:xfrm>
        </p:spPr>
        <p:txBody>
          <a:bodyPr>
            <a:normAutofit/>
          </a:bodyPr>
          <a:lstStyle/>
          <a:p>
            <a:r>
              <a:rPr lang="tr-TR" sz="2800" dirty="0"/>
              <a:t>KULLANILAN YÖNTEM</a:t>
            </a:r>
          </a:p>
        </p:txBody>
      </p:sp>
      <p:sp>
        <p:nvSpPr>
          <p:cNvPr id="3" name="İçerik Yer Tutucusu 2">
            <a:extLst>
              <a:ext uri="{FF2B5EF4-FFF2-40B4-BE49-F238E27FC236}">
                <a16:creationId xmlns:a16="http://schemas.microsoft.com/office/drawing/2014/main" id="{F631602E-9ADD-563C-315F-2CCD378ECF09}"/>
              </a:ext>
            </a:extLst>
          </p:cNvPr>
          <p:cNvSpPr>
            <a:spLocks noGrp="1"/>
          </p:cNvSpPr>
          <p:nvPr>
            <p:ph idx="1"/>
          </p:nvPr>
        </p:nvSpPr>
        <p:spPr>
          <a:xfrm>
            <a:off x="838200" y="1108364"/>
            <a:ext cx="10515600" cy="5068599"/>
          </a:xfrm>
        </p:spPr>
        <p:txBody>
          <a:bodyPr>
            <a:normAutofit/>
          </a:bodyPr>
          <a:lstStyle/>
          <a:p>
            <a:r>
              <a:rPr lang="tr-TR" sz="2000" b="0" i="0" dirty="0">
                <a:solidFill>
                  <a:srgbClr val="000000"/>
                </a:solidFill>
                <a:effectLst/>
                <a:latin typeface="+mj-lt"/>
              </a:rPr>
              <a:t>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a:t>
            </a:r>
          </a:p>
          <a:p>
            <a:endParaRPr lang="tr-TR" sz="2000" dirty="0">
              <a:solidFill>
                <a:srgbClr val="000000"/>
              </a:solidFill>
              <a:latin typeface="+mj-lt"/>
            </a:endParaRPr>
          </a:p>
          <a:p>
            <a:r>
              <a:rPr lang="tr-TR" sz="2000" dirty="0">
                <a:solidFill>
                  <a:srgbClr val="000000"/>
                </a:solidFill>
                <a:latin typeface="+mj-lt"/>
              </a:rPr>
              <a:t>Önerilen sistemin genel yapısı.</a:t>
            </a:r>
          </a:p>
        </p:txBody>
      </p:sp>
      <p:pic>
        <p:nvPicPr>
          <p:cNvPr id="5" name="Resim 4">
            <a:extLst>
              <a:ext uri="{FF2B5EF4-FFF2-40B4-BE49-F238E27FC236}">
                <a16:creationId xmlns:a16="http://schemas.microsoft.com/office/drawing/2014/main" id="{44B8333C-DB50-798F-DC13-F649D0B09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962" y="2126152"/>
            <a:ext cx="3208298" cy="1516511"/>
          </a:xfrm>
          <a:prstGeom prst="rect">
            <a:avLst/>
          </a:prstGeom>
        </p:spPr>
      </p:pic>
      <p:pic>
        <p:nvPicPr>
          <p:cNvPr id="7" name="Resim 6">
            <a:extLst>
              <a:ext uri="{FF2B5EF4-FFF2-40B4-BE49-F238E27FC236}">
                <a16:creationId xmlns:a16="http://schemas.microsoft.com/office/drawing/2014/main" id="{8128667E-CA65-B20B-26C8-630F6D254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740" y="2884407"/>
            <a:ext cx="2629128" cy="3497883"/>
          </a:xfrm>
          <a:prstGeom prst="rect">
            <a:avLst/>
          </a:prstGeom>
        </p:spPr>
      </p:pic>
    </p:spTree>
    <p:extLst>
      <p:ext uri="{BB962C8B-B14F-4D97-AF65-F5344CB8AC3E}">
        <p14:creationId xmlns:p14="http://schemas.microsoft.com/office/powerpoint/2010/main" val="83635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331F28-EDF8-F476-38AE-5061367D2CFB}"/>
              </a:ext>
            </a:extLst>
          </p:cNvPr>
          <p:cNvSpPr>
            <a:spLocks noGrp="1"/>
          </p:cNvSpPr>
          <p:nvPr>
            <p:ph type="title"/>
          </p:nvPr>
        </p:nvSpPr>
        <p:spPr>
          <a:xfrm>
            <a:off x="838200" y="365126"/>
            <a:ext cx="3881582" cy="484620"/>
          </a:xfrm>
        </p:spPr>
        <p:txBody>
          <a:bodyPr>
            <a:normAutofit/>
          </a:bodyPr>
          <a:lstStyle/>
          <a:p>
            <a:r>
              <a:rPr lang="tr-TR" sz="2400" dirty="0"/>
              <a:t>MORFOLOJİK İŞLEMLER</a:t>
            </a:r>
          </a:p>
        </p:txBody>
      </p:sp>
      <p:sp>
        <p:nvSpPr>
          <p:cNvPr id="3" name="İçerik Yer Tutucusu 2">
            <a:extLst>
              <a:ext uri="{FF2B5EF4-FFF2-40B4-BE49-F238E27FC236}">
                <a16:creationId xmlns:a16="http://schemas.microsoft.com/office/drawing/2014/main" id="{84CE4969-C73F-B812-19A8-05227CF8A4A9}"/>
              </a:ext>
            </a:extLst>
          </p:cNvPr>
          <p:cNvSpPr>
            <a:spLocks noGrp="1"/>
          </p:cNvSpPr>
          <p:nvPr>
            <p:ph idx="1"/>
          </p:nvPr>
        </p:nvSpPr>
        <p:spPr>
          <a:xfrm>
            <a:off x="838200" y="1016000"/>
            <a:ext cx="10515600" cy="5160963"/>
          </a:xfrm>
        </p:spPr>
        <p:txBody>
          <a:bodyPr>
            <a:normAutofit/>
          </a:bodyPr>
          <a:lstStyle/>
          <a:p>
            <a:r>
              <a:rPr lang="tr-TR" sz="2000" b="0" i="0" dirty="0">
                <a:solidFill>
                  <a:srgbClr val="000000"/>
                </a:solidFill>
                <a:effectLst/>
                <a:latin typeface="+mj-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a:t>
            </a:r>
            <a:br>
              <a:rPr lang="tr-TR" sz="2000" dirty="0">
                <a:latin typeface="+mj-lt"/>
              </a:rPr>
            </a:br>
            <a:r>
              <a:rPr lang="tr-TR" sz="2000" b="0" i="0" dirty="0">
                <a:solidFill>
                  <a:srgbClr val="000000"/>
                </a:solidFill>
                <a:effectLst/>
                <a:latin typeface="+mj-lt"/>
              </a:rPr>
              <a:t>Morfolojik açma işlemi için yarıçapı 21 olan bir disk oluşturulur. Oluşturulan bu disk gri ölçekli görüntünün tersine uygulanarak morfolojik açma işlemi yapılmış olur.</a:t>
            </a:r>
            <a:br>
              <a:rPr lang="tr-TR" sz="2000" dirty="0">
                <a:latin typeface="+mj-lt"/>
              </a:rPr>
            </a:br>
            <a:r>
              <a:rPr lang="tr-TR" sz="2000" b="0" i="0" dirty="0">
                <a:solidFill>
                  <a:srgbClr val="000000"/>
                </a:solidFill>
                <a:effectLst/>
                <a:latin typeface="+mj-lt"/>
              </a:rPr>
              <a:t>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endParaRPr lang="tr-TR" sz="2000" dirty="0">
              <a:latin typeface="+mj-lt"/>
            </a:endParaRPr>
          </a:p>
        </p:txBody>
      </p:sp>
      <p:pic>
        <p:nvPicPr>
          <p:cNvPr id="5" name="Resim 4">
            <a:extLst>
              <a:ext uri="{FF2B5EF4-FFF2-40B4-BE49-F238E27FC236}">
                <a16:creationId xmlns:a16="http://schemas.microsoft.com/office/drawing/2014/main" id="{D6DF577C-4A41-8956-DC9F-CED73433B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800" y="3596481"/>
            <a:ext cx="3184146" cy="1405210"/>
          </a:xfrm>
          <a:prstGeom prst="rect">
            <a:avLst/>
          </a:prstGeom>
        </p:spPr>
      </p:pic>
    </p:spTree>
    <p:extLst>
      <p:ext uri="{BB962C8B-B14F-4D97-AF65-F5344CB8AC3E}">
        <p14:creationId xmlns:p14="http://schemas.microsoft.com/office/powerpoint/2010/main" val="186148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ECDE472-6716-DFE3-5981-8C1B9E95BE0D}"/>
              </a:ext>
            </a:extLst>
          </p:cNvPr>
          <p:cNvSpPr>
            <a:spLocks noGrp="1"/>
          </p:cNvSpPr>
          <p:nvPr>
            <p:ph idx="1"/>
          </p:nvPr>
        </p:nvSpPr>
        <p:spPr>
          <a:xfrm>
            <a:off x="914399" y="667327"/>
            <a:ext cx="6502401" cy="5523345"/>
          </a:xfrm>
        </p:spPr>
        <p:txBody>
          <a:bodyPr>
            <a:noAutofit/>
          </a:bodyPr>
          <a:lstStyle/>
          <a:p>
            <a:r>
              <a:rPr lang="tr-TR" sz="2000" b="0" i="0" dirty="0">
                <a:solidFill>
                  <a:srgbClr val="000000"/>
                </a:solidFill>
                <a:effectLst/>
                <a:latin typeface="+mj-lt"/>
              </a:rPr>
              <a:t>Belirli bir açıda yönlendirilmiş çizgisel bir yapılandırma elamanı </a:t>
            </a:r>
            <a:r>
              <a:rPr lang="tr-TR" sz="2000" b="0" i="0" dirty="0" err="1">
                <a:solidFill>
                  <a:srgbClr val="000000"/>
                </a:solidFill>
                <a:effectLst/>
                <a:latin typeface="+mj-lt"/>
              </a:rPr>
              <a:t>fundus</a:t>
            </a:r>
            <a:r>
              <a:rPr lang="tr-TR" sz="2000" b="0" i="0" dirty="0">
                <a:solidFill>
                  <a:srgbClr val="000000"/>
                </a:solidFill>
                <a:effectLst/>
                <a:latin typeface="+mj-lt"/>
              </a:rPr>
              <a:t> içerisinde tutulamadığında bir damarı veya damarın bir kısmını yok edebilir</a:t>
            </a:r>
            <a:r>
              <a:rPr lang="tr-TR" sz="2000" b="0" i="0" dirty="0">
                <a:solidFill>
                  <a:srgbClr val="333333"/>
                </a:solidFill>
                <a:effectLst/>
                <a:latin typeface="+mj-lt"/>
              </a:rPr>
              <a:t>.</a:t>
            </a:r>
            <a:r>
              <a:rPr lang="tr-TR" sz="2000" b="0" i="0" dirty="0">
                <a:solidFill>
                  <a:srgbClr val="000000"/>
                </a:solidFill>
                <a:effectLst/>
                <a:latin typeface="+mj-lt"/>
              </a:rPr>
              <a:t> Bu problem genelde yapılandırma elemanı dikey yönlere sahip olduğunda ve yapılandırma elemanı damar genişliğinden daha büyük olduğu durumlarda ortaya çıkmıştır</a:t>
            </a:r>
            <a:r>
              <a:rPr lang="tr-TR" sz="2000" b="0" i="0" dirty="0">
                <a:solidFill>
                  <a:srgbClr val="333333"/>
                </a:solidFill>
                <a:effectLst/>
                <a:latin typeface="+mj-lt"/>
              </a:rPr>
              <a:t>.</a:t>
            </a:r>
            <a:r>
              <a:rPr lang="tr-TR" sz="2000" b="0" i="0" dirty="0">
                <a:solidFill>
                  <a:srgbClr val="000000"/>
                </a:solidFill>
                <a:effectLst/>
                <a:latin typeface="+mj-lt"/>
              </a:rPr>
              <a:t> Oysa yapılandırma elemanının yönü ile damar paralel olduğunda bir yok olma olayı meydana gelmeyecektir</a:t>
            </a:r>
            <a:r>
              <a:rPr lang="tr-TR" sz="2000" b="0" i="0" dirty="0">
                <a:solidFill>
                  <a:srgbClr val="333333"/>
                </a:solidFill>
                <a:effectLst/>
                <a:latin typeface="+mj-lt"/>
              </a:rPr>
              <a:t>.</a:t>
            </a:r>
            <a:r>
              <a:rPr lang="tr-TR" sz="2000" b="0" i="0" dirty="0">
                <a:solidFill>
                  <a:srgbClr val="000000"/>
                </a:solidFill>
                <a:effectLst/>
                <a:latin typeface="+mj-lt"/>
              </a:rPr>
              <a:t> M</a:t>
            </a:r>
            <a:r>
              <a:rPr lang="tr-TR" sz="2000" b="0" i="0" dirty="0">
                <a:solidFill>
                  <a:srgbClr val="333333"/>
                </a:solidFill>
                <a:effectLst/>
                <a:latin typeface="+mj-lt"/>
              </a:rPr>
              <a:t>.</a:t>
            </a:r>
            <a:r>
              <a:rPr lang="tr-TR" sz="2000" b="0" i="0" dirty="0">
                <a:solidFill>
                  <a:srgbClr val="000000"/>
                </a:solidFill>
                <a:effectLst/>
                <a:latin typeface="+mj-lt"/>
              </a:rPr>
              <a:t> </a:t>
            </a:r>
            <a:r>
              <a:rPr lang="tr-TR" sz="2000" b="0" i="0" dirty="0" err="1">
                <a:solidFill>
                  <a:srgbClr val="000000"/>
                </a:solidFill>
                <a:effectLst/>
                <a:latin typeface="+mj-lt"/>
              </a:rPr>
              <a:t>Fraz</a:t>
            </a:r>
            <a:r>
              <a:rPr lang="tr-TR" sz="2000" b="0" i="0" dirty="0">
                <a:solidFill>
                  <a:srgbClr val="000000"/>
                </a:solidFill>
                <a:effectLst/>
                <a:latin typeface="+mj-lt"/>
              </a:rPr>
              <a:t> vd</a:t>
            </a:r>
            <a:r>
              <a:rPr lang="tr-TR" sz="2000" b="0" i="0" dirty="0">
                <a:solidFill>
                  <a:srgbClr val="333333"/>
                </a:solidFill>
                <a:effectLst/>
                <a:latin typeface="+mj-lt"/>
              </a:rPr>
              <a:t>.</a:t>
            </a:r>
            <a:r>
              <a:rPr lang="tr-TR" sz="2000" b="0" i="0" dirty="0">
                <a:solidFill>
                  <a:srgbClr val="000000"/>
                </a:solidFill>
                <a:effectLst/>
                <a:latin typeface="+mj-lt"/>
              </a:rPr>
              <a:t> </a:t>
            </a:r>
            <a:r>
              <a:rPr lang="tr-TR" sz="2000" b="0" i="0" dirty="0">
                <a:solidFill>
                  <a:srgbClr val="333333"/>
                </a:solidFill>
                <a:effectLst/>
                <a:latin typeface="+mj-lt"/>
              </a:rPr>
              <a:t>,</a:t>
            </a:r>
            <a:r>
              <a:rPr lang="tr-TR" sz="2000" b="0" i="0" dirty="0">
                <a:solidFill>
                  <a:srgbClr val="000000"/>
                </a:solidFill>
                <a:effectLst/>
                <a:latin typeface="+mj-lt"/>
              </a:rPr>
              <a:t> bu probleme çözüm olması için 21 piksel uzunluğunda bir çizgisel yapılandırma elemanı belirlemiştir</a:t>
            </a:r>
            <a:r>
              <a:rPr lang="tr-TR" sz="2000" b="0" i="0" dirty="0">
                <a:solidFill>
                  <a:srgbClr val="333333"/>
                </a:solidFill>
                <a:effectLst/>
                <a:latin typeface="+mj-lt"/>
              </a:rPr>
              <a:t>.</a:t>
            </a:r>
            <a:r>
              <a:rPr lang="tr-TR" sz="2000" b="0" i="0" dirty="0">
                <a:solidFill>
                  <a:srgbClr val="000000"/>
                </a:solidFill>
                <a:effectLst/>
                <a:latin typeface="+mj-lt"/>
              </a:rPr>
              <a:t> Bu yapısal elemanı</a:t>
            </a:r>
            <a:br>
              <a:rPr lang="tr-TR" sz="2000" dirty="0">
                <a:latin typeface="+mj-lt"/>
              </a:rPr>
            </a:br>
            <a:r>
              <a:rPr lang="tr-TR" sz="2000" b="0" i="0" dirty="0">
                <a:solidFill>
                  <a:srgbClr val="000000"/>
                </a:solidFill>
                <a:effectLst/>
                <a:latin typeface="+mj-lt"/>
              </a:rPr>
              <a:t>açılarla </a:t>
            </a:r>
            <a:r>
              <a:rPr lang="tr-TR" sz="2000" b="0" i="0" dirty="0" err="1">
                <a:solidFill>
                  <a:srgbClr val="000000"/>
                </a:solidFill>
                <a:effectLst/>
                <a:latin typeface="+mj-lt"/>
              </a:rPr>
              <a:t>döndermiş</a:t>
            </a:r>
            <a:r>
              <a:rPr lang="tr-TR" sz="2000" b="0" i="0" dirty="0">
                <a:solidFill>
                  <a:srgbClr val="000000"/>
                </a:solidFill>
                <a:effectLst/>
                <a:latin typeface="+mj-lt"/>
              </a:rPr>
              <a:t> ve en büyük çapa sahip damarı çıkarmak için bir toplam üst şapka dönüşümü kullanmıştır</a:t>
            </a:r>
            <a:r>
              <a:rPr lang="tr-TR" sz="2000" b="0" i="0" dirty="0">
                <a:solidFill>
                  <a:srgbClr val="333333"/>
                </a:solidFill>
                <a:effectLst/>
                <a:latin typeface="+mj-lt"/>
              </a:rPr>
              <a:t>.</a:t>
            </a:r>
            <a:br>
              <a:rPr lang="tr-TR" sz="2000" dirty="0">
                <a:latin typeface="+mj-lt"/>
              </a:rPr>
            </a:br>
            <a:r>
              <a:rPr lang="tr-TR" sz="2000" b="0" i="0" dirty="0">
                <a:solidFill>
                  <a:srgbClr val="000000"/>
                </a:solidFill>
                <a:effectLst/>
                <a:latin typeface="+mj-lt"/>
              </a:rPr>
              <a:t>M</a:t>
            </a:r>
            <a:r>
              <a:rPr lang="tr-TR" sz="2000" b="0" i="0" dirty="0">
                <a:solidFill>
                  <a:srgbClr val="333333"/>
                </a:solidFill>
                <a:effectLst/>
                <a:latin typeface="+mj-lt"/>
              </a:rPr>
              <a:t>.</a:t>
            </a:r>
            <a:r>
              <a:rPr lang="tr-TR" sz="2000" b="0" i="0" dirty="0">
                <a:solidFill>
                  <a:srgbClr val="000000"/>
                </a:solidFill>
                <a:effectLst/>
                <a:latin typeface="+mj-lt"/>
              </a:rPr>
              <a:t> </a:t>
            </a:r>
            <a:r>
              <a:rPr lang="tr-TR" sz="2000" b="0" i="0" dirty="0" err="1">
                <a:solidFill>
                  <a:srgbClr val="000000"/>
                </a:solidFill>
                <a:effectLst/>
                <a:latin typeface="+mj-lt"/>
              </a:rPr>
              <a:t>Fraz</a:t>
            </a:r>
            <a:r>
              <a:rPr lang="tr-TR" sz="2000" b="0" i="0" dirty="0">
                <a:solidFill>
                  <a:srgbClr val="000000"/>
                </a:solidFill>
                <a:effectLst/>
                <a:latin typeface="+mj-lt"/>
              </a:rPr>
              <a:t> vd</a:t>
            </a:r>
            <a:r>
              <a:rPr lang="tr-TR" sz="2000" b="0" i="0" dirty="0">
                <a:solidFill>
                  <a:srgbClr val="333333"/>
                </a:solidFill>
                <a:effectLst/>
                <a:latin typeface="+mj-lt"/>
              </a:rPr>
              <a:t>.</a:t>
            </a:r>
            <a:r>
              <a:rPr lang="tr-TR" sz="2000" b="0" i="0" dirty="0">
                <a:solidFill>
                  <a:srgbClr val="000000"/>
                </a:solidFill>
                <a:effectLst/>
                <a:latin typeface="+mj-lt"/>
              </a:rPr>
              <a:t> tarafından önerilen toplam üst şapka dönüşümünden esinlenerek her biri 21 piksel uzunluğunda bir çizgiyi temsil eden ve her 22</a:t>
            </a:r>
            <a:r>
              <a:rPr lang="tr-TR" sz="2000" b="0" i="0" dirty="0">
                <a:solidFill>
                  <a:srgbClr val="333333"/>
                </a:solidFill>
                <a:effectLst/>
                <a:latin typeface="+mj-lt"/>
              </a:rPr>
              <a:t>.</a:t>
            </a:r>
            <a:r>
              <a:rPr lang="tr-TR" sz="2000" b="0" i="0" dirty="0">
                <a:solidFill>
                  <a:srgbClr val="000000"/>
                </a:solidFill>
                <a:effectLst/>
                <a:latin typeface="+mj-lt"/>
              </a:rPr>
              <a:t>5° 'de döndürülen bir çizgi yapılandırma elemanı sadece üst şapkaya değil ayrıca alt şapka ve morfolojik açma işlemine uygulanmıştır</a:t>
            </a:r>
            <a:r>
              <a:rPr lang="tr-TR" sz="2000" b="0" i="0" dirty="0">
                <a:solidFill>
                  <a:srgbClr val="333333"/>
                </a:solidFill>
                <a:effectLst/>
                <a:latin typeface="+mj-lt"/>
              </a:rPr>
              <a:t>.</a:t>
            </a:r>
            <a:r>
              <a:rPr lang="tr-TR" sz="2000" b="0" i="0" dirty="0">
                <a:solidFill>
                  <a:srgbClr val="000000"/>
                </a:solidFill>
                <a:effectLst/>
                <a:latin typeface="+mj-lt"/>
              </a:rPr>
              <a:t> Denklem</a:t>
            </a:r>
            <a:br>
              <a:rPr lang="tr-TR" sz="2000" dirty="0">
                <a:latin typeface="+mj-lt"/>
              </a:rPr>
            </a:br>
            <a:r>
              <a:rPr lang="tr-TR" sz="2000" b="0" i="0" dirty="0">
                <a:solidFill>
                  <a:srgbClr val="000000"/>
                </a:solidFill>
                <a:effectLst/>
                <a:latin typeface="+mj-lt"/>
              </a:rPr>
              <a:t>’da toplam üst şapka işlemine dahil edilen toplam alt şapka ve toplam morfolojik açma işlemi matematiksel olarak ifade edilmiştir</a:t>
            </a:r>
            <a:r>
              <a:rPr lang="tr-TR" sz="2000" b="0" i="0" dirty="0">
                <a:solidFill>
                  <a:srgbClr val="333333"/>
                </a:solidFill>
                <a:effectLst/>
                <a:latin typeface="+mj-lt"/>
              </a:rPr>
              <a:t>.</a:t>
            </a:r>
            <a:r>
              <a:rPr lang="tr-TR" sz="2000" b="0" i="0" dirty="0">
                <a:solidFill>
                  <a:srgbClr val="000000"/>
                </a:solidFill>
                <a:effectLst/>
                <a:latin typeface="+mj-lt"/>
              </a:rPr>
              <a:t> Şekil 4’te bu aşamaya ait işlem sonuçları görsel olarak verilmiştir</a:t>
            </a:r>
            <a:r>
              <a:rPr lang="tr-TR" sz="2000" b="0" i="0" dirty="0">
                <a:solidFill>
                  <a:srgbClr val="333333"/>
                </a:solidFill>
                <a:effectLst/>
                <a:latin typeface="+mj-lt"/>
              </a:rPr>
              <a:t>.</a:t>
            </a:r>
            <a:endParaRPr lang="tr-TR" sz="2000" dirty="0">
              <a:latin typeface="+mj-lt"/>
            </a:endParaRPr>
          </a:p>
        </p:txBody>
      </p:sp>
      <p:pic>
        <p:nvPicPr>
          <p:cNvPr id="5" name="Resim 4">
            <a:extLst>
              <a:ext uri="{FF2B5EF4-FFF2-40B4-BE49-F238E27FC236}">
                <a16:creationId xmlns:a16="http://schemas.microsoft.com/office/drawing/2014/main" id="{F4F5ACE8-B991-0805-20EB-732EFF868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161" y="1789570"/>
            <a:ext cx="3390004" cy="3278857"/>
          </a:xfrm>
          <a:prstGeom prst="rect">
            <a:avLst/>
          </a:prstGeom>
        </p:spPr>
      </p:pic>
    </p:spTree>
    <p:extLst>
      <p:ext uri="{BB962C8B-B14F-4D97-AF65-F5344CB8AC3E}">
        <p14:creationId xmlns:p14="http://schemas.microsoft.com/office/powerpoint/2010/main" val="689563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1276</Words>
  <Application>Microsoft Office PowerPoint</Application>
  <PresentationFormat>Geniş ekran</PresentationFormat>
  <Paragraphs>36</Paragraphs>
  <Slides>11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Raleway</vt:lpstr>
      <vt:lpstr>Office Teması</vt:lpstr>
      <vt:lpstr>GİRİŞ</vt:lpstr>
      <vt:lpstr>PowerPoint Sunusu</vt:lpstr>
      <vt:lpstr>MATERYAL VE METOT</vt:lpstr>
      <vt:lpstr>EŞİKLEME YÖNTEMLERİ</vt:lpstr>
      <vt:lpstr>Maksimum Entropi Tabanlı Eşikleme</vt:lpstr>
      <vt:lpstr>Bulanık Mantık Tabanlı Eşikleme</vt:lpstr>
      <vt:lpstr>KULLANILAN YÖNTEM</vt:lpstr>
      <vt:lpstr>MORFOLOJİK İŞLEMLER</vt:lpstr>
      <vt:lpstr>PowerPoint Sunusu</vt:lpstr>
      <vt:lpstr>BULGULAR VE TARTIŞMA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GİRİŞ</dc:title>
  <dc:creator>Batuhan Elbaş</dc:creator>
  <cp:lastModifiedBy>Batuhan Elbaş</cp:lastModifiedBy>
  <cp:revision>1</cp:revision>
  <dcterms:created xsi:type="dcterms:W3CDTF">2022-12-12T10:17:14Z</dcterms:created>
  <dcterms:modified xsi:type="dcterms:W3CDTF">2022-12-12T21:10:34Z</dcterms:modified>
</cp:coreProperties>
</file>