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tuhan Elbaş" initials="BE" lastIdx="1" clrIdx="0">
    <p:extLst>
      <p:ext uri="{19B8F6BF-5375-455C-9EA6-DF929625EA0E}">
        <p15:presenceInfo xmlns:p15="http://schemas.microsoft.com/office/powerpoint/2012/main" userId="a025875bf56636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2" autoAdjust="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5BC0D9-3D5F-A532-4786-699A6080388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BF543A5-F9E3-BA86-912E-803FED2AC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6AB9DCB-C3B7-476B-3448-D65A5708AD2F}"/>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5" name="Alt Bilgi Yer Tutucusu 4">
            <a:extLst>
              <a:ext uri="{FF2B5EF4-FFF2-40B4-BE49-F238E27FC236}">
                <a16:creationId xmlns:a16="http://schemas.microsoft.com/office/drawing/2014/main" id="{3EED67E0-6E9B-DEF8-E024-626E4FF276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6BD291-AAF4-6CB3-90F2-EB9EA703F659}"/>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4283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3B8C8E-9464-A5F9-31E6-8BA44621487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32AB462-1809-8410-95BC-0F2CBCC5AF3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1868B6-6270-6594-D3CA-C62E7211E395}"/>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5" name="Alt Bilgi Yer Tutucusu 4">
            <a:extLst>
              <a:ext uri="{FF2B5EF4-FFF2-40B4-BE49-F238E27FC236}">
                <a16:creationId xmlns:a16="http://schemas.microsoft.com/office/drawing/2014/main" id="{F45E43B1-F7A8-8227-D094-9F2085085A8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EE2482-FE6B-C602-12EB-456788D8F58D}"/>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35877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26625E1-E0B7-83BA-312E-DECB18B7B84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8DFC685-7ACF-AF84-9725-057918CE096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C1C95C2-8C22-1617-76A3-992FCEC0E18B}"/>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5" name="Alt Bilgi Yer Tutucusu 4">
            <a:extLst>
              <a:ext uri="{FF2B5EF4-FFF2-40B4-BE49-F238E27FC236}">
                <a16:creationId xmlns:a16="http://schemas.microsoft.com/office/drawing/2014/main" id="{A7530F8E-EE9D-EDD1-BD52-F2213A3147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228B224-371B-AAD1-F93E-82BF9E9492E4}"/>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219352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3E0A11-B844-120D-19F7-A7FFC8A602D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179370C-1EC1-FAB0-9CC4-58238CD7694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5129FF8-E213-7C13-A927-19D0D267E816}"/>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5" name="Alt Bilgi Yer Tutucusu 4">
            <a:extLst>
              <a:ext uri="{FF2B5EF4-FFF2-40B4-BE49-F238E27FC236}">
                <a16:creationId xmlns:a16="http://schemas.microsoft.com/office/drawing/2014/main" id="{F5FD220A-7C1C-E4EB-088B-45CC15E108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97D59F-5DBD-2F08-FF4F-6C54F6BF2C58}"/>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299775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2283D-B29B-9945-FFE5-246EAF36D4C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466EB87-CFA1-7073-5940-9863E52CB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A742F12-C0AD-29D4-E38F-3E4075637BBE}"/>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5" name="Alt Bilgi Yer Tutucusu 4">
            <a:extLst>
              <a:ext uri="{FF2B5EF4-FFF2-40B4-BE49-F238E27FC236}">
                <a16:creationId xmlns:a16="http://schemas.microsoft.com/office/drawing/2014/main" id="{B70FDF96-AD1C-5BB3-7BA5-5D73A99336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8690805-49C3-9AFE-0F31-041FF276FB6C}"/>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400962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B280B6-14DE-0EF5-6966-E79E555EA3C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4DA41CF-E3B4-F338-B90D-A1B29B13848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390C8CB-09AB-AA9D-6211-B64E425EF73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DEE990A-DE71-320E-EE98-35F8B279403F}"/>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6" name="Alt Bilgi Yer Tutucusu 5">
            <a:extLst>
              <a:ext uri="{FF2B5EF4-FFF2-40B4-BE49-F238E27FC236}">
                <a16:creationId xmlns:a16="http://schemas.microsoft.com/office/drawing/2014/main" id="{57759301-70E4-E7E7-6E71-4F9344DEB60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0C02243-B53C-D21E-968B-BC5AC54E61DA}"/>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89441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508E6B-35BE-8F5D-599A-A7CC8AE52FC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1267D8A-3CC3-8640-93B5-44EA891B7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BDE4A05-55AB-BE1E-B43F-21A1EC7C259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4E434F5-BE4D-5480-B395-5CA011A9F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2BFB8C3-068D-4893-B93B-8613705697A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8DFD65E-5E9E-6D04-8EDB-789394F58E23}"/>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8" name="Alt Bilgi Yer Tutucusu 7">
            <a:extLst>
              <a:ext uri="{FF2B5EF4-FFF2-40B4-BE49-F238E27FC236}">
                <a16:creationId xmlns:a16="http://schemas.microsoft.com/office/drawing/2014/main" id="{9AD1B139-8C52-12B6-63A0-976C7743BD1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E294328-06AA-4B02-46B3-1BF7BCBB68B5}"/>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307577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B08C0B-F402-596A-A5BF-37133CEC8A5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58C49D2-2D33-92CD-BC4F-5D59F10FCEB3}"/>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4" name="Alt Bilgi Yer Tutucusu 3">
            <a:extLst>
              <a:ext uri="{FF2B5EF4-FFF2-40B4-BE49-F238E27FC236}">
                <a16:creationId xmlns:a16="http://schemas.microsoft.com/office/drawing/2014/main" id="{AAAF3565-3355-20EE-2BAF-EC6E3DB14F5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14145A6-811D-CC89-7CA9-82BB1E735E71}"/>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81195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D19FC4C-34C2-E6EB-72BD-E88A64F23A94}"/>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3" name="Alt Bilgi Yer Tutucusu 2">
            <a:extLst>
              <a:ext uri="{FF2B5EF4-FFF2-40B4-BE49-F238E27FC236}">
                <a16:creationId xmlns:a16="http://schemas.microsoft.com/office/drawing/2014/main" id="{66E32278-015B-6990-81DA-C3BB7B9D875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BDB6E7E-EABD-80F3-17C3-A56F46B502F1}"/>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275113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226D24-8207-3040-2C3F-10EE71B7539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466446F-E9FA-26CC-F39E-C42E4DC02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E7455B6-CF4E-C537-9717-84C68373A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4CEE356-9EFD-C13C-9427-645CCF4C6BB6}"/>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6" name="Alt Bilgi Yer Tutucusu 5">
            <a:extLst>
              <a:ext uri="{FF2B5EF4-FFF2-40B4-BE49-F238E27FC236}">
                <a16:creationId xmlns:a16="http://schemas.microsoft.com/office/drawing/2014/main" id="{A86FF25C-4523-EB83-5B29-A357F6321E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0EB032C-A65F-1E2F-0BA0-3481F08AE0D4}"/>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152392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F32448-F7A0-F075-4286-F673213EDDE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789C366-6F4A-76AA-E25F-B53864125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32848AC-7B38-DB1E-15C7-009C591CD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733EF05-E094-22CA-8F4F-DE910095FB51}"/>
              </a:ext>
            </a:extLst>
          </p:cNvPr>
          <p:cNvSpPr>
            <a:spLocks noGrp="1"/>
          </p:cNvSpPr>
          <p:nvPr>
            <p:ph type="dt" sz="half" idx="10"/>
          </p:nvPr>
        </p:nvSpPr>
        <p:spPr/>
        <p:txBody>
          <a:bodyPr/>
          <a:lstStyle/>
          <a:p>
            <a:fld id="{3839559B-491F-4930-841E-EACDA2501BAC}" type="datetimeFigureOut">
              <a:rPr lang="tr-TR" smtClean="0"/>
              <a:t>8.11.2022</a:t>
            </a:fld>
            <a:endParaRPr lang="tr-TR"/>
          </a:p>
        </p:txBody>
      </p:sp>
      <p:sp>
        <p:nvSpPr>
          <p:cNvPr id="6" name="Alt Bilgi Yer Tutucusu 5">
            <a:extLst>
              <a:ext uri="{FF2B5EF4-FFF2-40B4-BE49-F238E27FC236}">
                <a16:creationId xmlns:a16="http://schemas.microsoft.com/office/drawing/2014/main" id="{B4DA66D6-4D8B-627E-3EE7-74C45212816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22C05CB-1740-6502-A960-4742B72DCD0F}"/>
              </a:ext>
            </a:extLst>
          </p:cNvPr>
          <p:cNvSpPr>
            <a:spLocks noGrp="1"/>
          </p:cNvSpPr>
          <p:nvPr>
            <p:ph type="sldNum" sz="quarter" idx="12"/>
          </p:nvPr>
        </p:nvSpPr>
        <p:spPr/>
        <p:txBody>
          <a:bodyPr/>
          <a:lstStyle/>
          <a:p>
            <a:fld id="{B19432E8-2F4D-4402-A151-C802DCBD618B}" type="slidenum">
              <a:rPr lang="tr-TR" smtClean="0"/>
              <a:t>‹#›</a:t>
            </a:fld>
            <a:endParaRPr lang="tr-TR"/>
          </a:p>
        </p:txBody>
      </p:sp>
    </p:spTree>
    <p:extLst>
      <p:ext uri="{BB962C8B-B14F-4D97-AF65-F5344CB8AC3E}">
        <p14:creationId xmlns:p14="http://schemas.microsoft.com/office/powerpoint/2010/main" val="310300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D5E1302-B8DA-5C16-828A-F9C708CEF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7760EDA-6163-5C42-AE0B-4FDA5DE30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0FDA65-96F6-9035-0E2E-3A53E401B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9559B-491F-4930-841E-EACDA2501BAC}" type="datetimeFigureOut">
              <a:rPr lang="tr-TR" smtClean="0"/>
              <a:t>8.11.2022</a:t>
            </a:fld>
            <a:endParaRPr lang="tr-TR"/>
          </a:p>
        </p:txBody>
      </p:sp>
      <p:sp>
        <p:nvSpPr>
          <p:cNvPr id="5" name="Alt Bilgi Yer Tutucusu 4">
            <a:extLst>
              <a:ext uri="{FF2B5EF4-FFF2-40B4-BE49-F238E27FC236}">
                <a16:creationId xmlns:a16="http://schemas.microsoft.com/office/drawing/2014/main" id="{4EAB1193-1D88-0B98-BEAD-D42154A18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C9ED6F9-C556-BE4B-03C2-49CDBDC94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432E8-2F4D-4402-A151-C802DCBD618B}" type="slidenum">
              <a:rPr lang="tr-TR" smtClean="0"/>
              <a:t>‹#›</a:t>
            </a:fld>
            <a:endParaRPr lang="tr-TR"/>
          </a:p>
        </p:txBody>
      </p:sp>
    </p:spTree>
    <p:extLst>
      <p:ext uri="{BB962C8B-B14F-4D97-AF65-F5344CB8AC3E}">
        <p14:creationId xmlns:p14="http://schemas.microsoft.com/office/powerpoint/2010/main" val="59167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BE803E-32E1-F7B4-79C9-9EEC59123C74}"/>
              </a:ext>
            </a:extLst>
          </p:cNvPr>
          <p:cNvSpPr>
            <a:spLocks noGrp="1"/>
          </p:cNvSpPr>
          <p:nvPr>
            <p:ph type="ctrTitle"/>
          </p:nvPr>
        </p:nvSpPr>
        <p:spPr>
          <a:xfrm>
            <a:off x="1436451" y="1910304"/>
            <a:ext cx="9144000" cy="2387600"/>
          </a:xfrm>
        </p:spPr>
        <p:txBody>
          <a:bodyPr>
            <a:normAutofit fontScale="90000"/>
          </a:bodyPr>
          <a:lstStyle/>
          <a:p>
            <a:r>
              <a:rPr lang="tr-TR" dirty="0"/>
              <a:t>Görüntü işleme teknikleri kullanılarak ekmek doku analizi ve arayüz programının geliştirilmesi</a:t>
            </a:r>
          </a:p>
        </p:txBody>
      </p:sp>
      <p:sp>
        <p:nvSpPr>
          <p:cNvPr id="3" name="Alt Başlık 2">
            <a:extLst>
              <a:ext uri="{FF2B5EF4-FFF2-40B4-BE49-F238E27FC236}">
                <a16:creationId xmlns:a16="http://schemas.microsoft.com/office/drawing/2014/main" id="{B82BAA6B-584D-CE9B-EE98-8D176864B2B7}"/>
              </a:ext>
            </a:extLst>
          </p:cNvPr>
          <p:cNvSpPr>
            <a:spLocks noGrp="1"/>
          </p:cNvSpPr>
          <p:nvPr>
            <p:ph type="subTitle" idx="1"/>
          </p:nvPr>
        </p:nvSpPr>
        <p:spPr>
          <a:xfrm>
            <a:off x="1592094" y="4642898"/>
            <a:ext cx="9144000" cy="1655762"/>
          </a:xfrm>
        </p:spPr>
        <p:txBody>
          <a:bodyPr>
            <a:normAutofit/>
          </a:bodyPr>
          <a:lstStyle/>
          <a:p>
            <a:r>
              <a:rPr lang="tr-TR" sz="3200" dirty="0"/>
              <a:t>#02205076009 BATUHAN ELBAŞ</a:t>
            </a:r>
          </a:p>
          <a:p>
            <a:r>
              <a:rPr lang="tr-TR" sz="3200" dirty="0"/>
              <a:t>3.SINIF 2.OGRETİM</a:t>
            </a:r>
          </a:p>
          <a:p>
            <a:endParaRPr lang="tr-TR" sz="3200" dirty="0"/>
          </a:p>
        </p:txBody>
      </p:sp>
    </p:spTree>
    <p:extLst>
      <p:ext uri="{BB962C8B-B14F-4D97-AF65-F5344CB8AC3E}">
        <p14:creationId xmlns:p14="http://schemas.microsoft.com/office/powerpoint/2010/main" val="384190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E437541-43D6-AACD-13AC-04C2B9B7B495}"/>
              </a:ext>
            </a:extLst>
          </p:cNvPr>
          <p:cNvSpPr>
            <a:spLocks noGrp="1"/>
          </p:cNvSpPr>
          <p:nvPr>
            <p:ph idx="1"/>
          </p:nvPr>
        </p:nvSpPr>
        <p:spPr>
          <a:xfrm>
            <a:off x="838200" y="412462"/>
            <a:ext cx="10515600" cy="6034520"/>
          </a:xfrm>
        </p:spPr>
        <p:txBody>
          <a:bodyPr/>
          <a:lstStyle/>
          <a:p>
            <a:r>
              <a:rPr lang="tr-TR" b="0" i="0" dirty="0">
                <a:solidFill>
                  <a:srgbClr val="000000"/>
                </a:solidFill>
                <a:effectLst/>
                <a:latin typeface="+mj-lt"/>
              </a:rPr>
              <a:t>Adaptif histogram eşitleme olarak da bilinen histogram germe işlemi düşük kontrastlı resimlere uygulanan bir yöntem olup histogramı geniş bir bölgeye yayma mantığına dayanmaktadır . Ön işlemenin ilk basamağını oluşturan bu yöntem sayesinde gri seviye görüntülerinin kontrastı iyileştirilmiştir. Şekil 4’teki gri seviye görüntüsünün histogramına bakıldığında grilik değerleri 0,1-0,2 ile 0,8-0,9 aralığında </a:t>
            </a:r>
            <a:r>
              <a:rPr lang="tr-TR" b="0" i="0" dirty="0" err="1">
                <a:solidFill>
                  <a:srgbClr val="000000"/>
                </a:solidFill>
                <a:effectLst/>
                <a:latin typeface="+mj-lt"/>
              </a:rPr>
              <a:t>yoğunlaşmıştır.Histogram</a:t>
            </a:r>
            <a:r>
              <a:rPr lang="tr-TR" b="0" i="0" dirty="0">
                <a:solidFill>
                  <a:srgbClr val="000000"/>
                </a:solidFill>
                <a:effectLst/>
                <a:latin typeface="+mj-lt"/>
              </a:rPr>
              <a:t> germe işlemi sonucunda Şekil 5’te görüldüğü üzere karşıtlığı iyileştirilmiş görüntüde gözeneklerin belirginliği Şekil 2’de yer alan gri seviye görüntüsüne göre artmaktadır</a:t>
            </a:r>
            <a:endParaRPr lang="tr-TR" dirty="0">
              <a:latin typeface="+mj-lt"/>
            </a:endParaRPr>
          </a:p>
        </p:txBody>
      </p:sp>
    </p:spTree>
    <p:extLst>
      <p:ext uri="{BB962C8B-B14F-4D97-AF65-F5344CB8AC3E}">
        <p14:creationId xmlns:p14="http://schemas.microsoft.com/office/powerpoint/2010/main" val="262688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459E2AB-893D-B299-CE66-124D5EEDC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89" y="1417145"/>
            <a:ext cx="3756986" cy="4023709"/>
          </a:xfrm>
          <a:prstGeom prst="rect">
            <a:avLst/>
          </a:prstGeom>
        </p:spPr>
      </p:pic>
      <p:pic>
        <p:nvPicPr>
          <p:cNvPr id="7" name="Resim 6">
            <a:extLst>
              <a:ext uri="{FF2B5EF4-FFF2-40B4-BE49-F238E27FC236}">
                <a16:creationId xmlns:a16="http://schemas.microsoft.com/office/drawing/2014/main" id="{32CB7405-A7B2-D011-4D37-95C025BA7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643" y="1556008"/>
            <a:ext cx="7660841" cy="3745982"/>
          </a:xfrm>
          <a:prstGeom prst="rect">
            <a:avLst/>
          </a:prstGeom>
        </p:spPr>
      </p:pic>
    </p:spTree>
    <p:extLst>
      <p:ext uri="{BB962C8B-B14F-4D97-AF65-F5344CB8AC3E}">
        <p14:creationId xmlns:p14="http://schemas.microsoft.com/office/powerpoint/2010/main" val="281301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9A0BB8-EEC0-4371-CB38-700639746D35}"/>
              </a:ext>
            </a:extLst>
          </p:cNvPr>
          <p:cNvSpPr>
            <a:spLocks noGrp="1"/>
          </p:cNvSpPr>
          <p:nvPr>
            <p:ph type="title"/>
          </p:nvPr>
        </p:nvSpPr>
        <p:spPr/>
        <p:txBody>
          <a:bodyPr/>
          <a:lstStyle/>
          <a:p>
            <a:r>
              <a:rPr lang="tr-TR" dirty="0"/>
              <a:t>				Histogram Eşit</a:t>
            </a:r>
          </a:p>
        </p:txBody>
      </p:sp>
      <p:sp>
        <p:nvSpPr>
          <p:cNvPr id="3" name="İçerik Yer Tutucusu 2">
            <a:extLst>
              <a:ext uri="{FF2B5EF4-FFF2-40B4-BE49-F238E27FC236}">
                <a16:creationId xmlns:a16="http://schemas.microsoft.com/office/drawing/2014/main" id="{36902BA7-33F5-20FB-3A71-EE59D5C6BC2C}"/>
              </a:ext>
            </a:extLst>
          </p:cNvPr>
          <p:cNvSpPr>
            <a:spLocks noGrp="1"/>
          </p:cNvSpPr>
          <p:nvPr>
            <p:ph idx="1"/>
          </p:nvPr>
        </p:nvSpPr>
        <p:spPr/>
        <p:txBody>
          <a:bodyPr>
            <a:noAutofit/>
          </a:bodyPr>
          <a:lstStyle/>
          <a:p>
            <a:r>
              <a:rPr lang="tr-TR" sz="2000" dirty="0">
                <a:latin typeface="+mj-lt"/>
              </a:rPr>
              <a:t>Histogram eşitleme renk değerleri düzgün dağılımlı olmayan görüntüler için uygun bir görüntü iyileştirme </a:t>
            </a:r>
            <a:r>
              <a:rPr lang="tr-TR" sz="2000" dirty="0" err="1">
                <a:latin typeface="+mj-lt"/>
              </a:rPr>
              <a:t>metodudurŞekil</a:t>
            </a:r>
            <a:r>
              <a:rPr lang="tr-TR" sz="2000" dirty="0">
                <a:latin typeface="+mj-lt"/>
              </a:rPr>
              <a:t> 6’daki karşıtlığı iyileştirilmiş görüntü histogramına bakıldığında tepenin olduğu görülmektedir. Ancak histogram eşitleme işleminden sonra daha düzgün yayılımlı bir histogram elde edildiği Şekil 7’de gösterilmiştir. </a:t>
            </a:r>
          </a:p>
          <a:p>
            <a:r>
              <a:rPr lang="tr-TR" sz="2000" dirty="0">
                <a:latin typeface="+mj-lt"/>
              </a:rPr>
              <a:t>Bu işlemin uygulanması sonucunda elde edilen </a:t>
            </a:r>
            <a:r>
              <a:rPr lang="tr-TR" sz="2000" dirty="0" err="1">
                <a:latin typeface="+mj-lt"/>
              </a:rPr>
              <a:t>görüntüŞekil</a:t>
            </a:r>
            <a:r>
              <a:rPr lang="tr-TR" sz="2000" dirty="0">
                <a:latin typeface="+mj-lt"/>
              </a:rPr>
              <a:t> 8’de gösterilmiştir. Ekmek dokularının açık renkte, gözeneklerin ise koyu renkte olduğu görülmektedir. Histogram eşitleme işleminden sonra ön işleme aşaması bitmiş olup, gözeneklerin bölütlenmesiyle görüntü işleme aşamasına geçilecektir</a:t>
            </a:r>
          </a:p>
        </p:txBody>
      </p:sp>
      <p:pic>
        <p:nvPicPr>
          <p:cNvPr id="5" name="Resim 4">
            <a:extLst>
              <a:ext uri="{FF2B5EF4-FFF2-40B4-BE49-F238E27FC236}">
                <a16:creationId xmlns:a16="http://schemas.microsoft.com/office/drawing/2014/main" id="{E49747CD-20DB-784B-07D7-92B42A505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138" y="3951574"/>
            <a:ext cx="2107269" cy="2360326"/>
          </a:xfrm>
          <a:prstGeom prst="rect">
            <a:avLst/>
          </a:prstGeom>
        </p:spPr>
      </p:pic>
      <p:pic>
        <p:nvPicPr>
          <p:cNvPr id="7" name="Resim 6">
            <a:extLst>
              <a:ext uri="{FF2B5EF4-FFF2-40B4-BE49-F238E27FC236}">
                <a16:creationId xmlns:a16="http://schemas.microsoft.com/office/drawing/2014/main" id="{43849642-FB38-16F1-3ACB-B543697A3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764" y="3951573"/>
            <a:ext cx="2382982" cy="2304776"/>
          </a:xfrm>
          <a:prstGeom prst="rect">
            <a:avLst/>
          </a:prstGeom>
        </p:spPr>
      </p:pic>
    </p:spTree>
    <p:extLst>
      <p:ext uri="{BB962C8B-B14F-4D97-AF65-F5344CB8AC3E}">
        <p14:creationId xmlns:p14="http://schemas.microsoft.com/office/powerpoint/2010/main" val="339058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911461-496A-063F-C93D-16126A662904}"/>
              </a:ext>
            </a:extLst>
          </p:cNvPr>
          <p:cNvSpPr>
            <a:spLocks noGrp="1"/>
          </p:cNvSpPr>
          <p:nvPr>
            <p:ph type="title"/>
          </p:nvPr>
        </p:nvSpPr>
        <p:spPr/>
        <p:txBody>
          <a:bodyPr/>
          <a:lstStyle/>
          <a:p>
            <a:r>
              <a:rPr lang="tr-TR" dirty="0"/>
              <a:t>Gözeneklerin Otomatik Olarak Bölütlenmesi</a:t>
            </a:r>
          </a:p>
        </p:txBody>
      </p:sp>
      <p:sp>
        <p:nvSpPr>
          <p:cNvPr id="3" name="İçerik Yer Tutucusu 2">
            <a:extLst>
              <a:ext uri="{FF2B5EF4-FFF2-40B4-BE49-F238E27FC236}">
                <a16:creationId xmlns:a16="http://schemas.microsoft.com/office/drawing/2014/main" id="{A214E05C-965C-8158-B4F7-F6306679C7DA}"/>
              </a:ext>
            </a:extLst>
          </p:cNvPr>
          <p:cNvSpPr>
            <a:spLocks noGrp="1"/>
          </p:cNvSpPr>
          <p:nvPr>
            <p:ph idx="1"/>
          </p:nvPr>
        </p:nvSpPr>
        <p:spPr>
          <a:xfrm rot="5400000">
            <a:off x="802198" y="1550348"/>
            <a:ext cx="4831039" cy="4759037"/>
          </a:xfrm>
        </p:spPr>
        <p:txBody>
          <a:bodyPr vert="vert270">
            <a:normAutofit/>
          </a:bodyPr>
          <a:lstStyle/>
          <a:p>
            <a:pPr>
              <a:lnSpc>
                <a:spcPct val="100000"/>
              </a:lnSpc>
            </a:pPr>
            <a:r>
              <a:rPr lang="tr-TR" sz="2000" b="0" i="0" dirty="0">
                <a:solidFill>
                  <a:srgbClr val="000000"/>
                </a:solidFill>
                <a:effectLst/>
                <a:latin typeface="+mj-lt"/>
              </a:rPr>
              <a:t>Bu kısımda ön işlemeden geçip, işlemeye hazır hale gelen görüntüler öncelikle otsu yöntemiyle </a:t>
            </a:r>
            <a:r>
              <a:rPr lang="tr-TR" sz="2000" b="0" i="0" dirty="0" err="1">
                <a:solidFill>
                  <a:srgbClr val="000000"/>
                </a:solidFill>
                <a:effectLst/>
                <a:latin typeface="+mj-lt"/>
              </a:rPr>
              <a:t>eşiklenerek</a:t>
            </a:r>
            <a:r>
              <a:rPr lang="tr-TR" sz="2000" b="0" i="0" dirty="0">
                <a:solidFill>
                  <a:srgbClr val="000000"/>
                </a:solidFill>
                <a:effectLst/>
                <a:latin typeface="+mj-lt"/>
              </a:rPr>
              <a:t> ikili görüntü haline dönüştürülmüştür. Otomatik bölütlemede kullanılan bu yöntemler Şekil 9‘da özetlenmiştir.</a:t>
            </a:r>
            <a:br>
              <a:rPr lang="tr-TR" sz="2000" dirty="0">
                <a:latin typeface="+mj-lt"/>
              </a:rPr>
            </a:br>
            <a:r>
              <a:rPr lang="tr-TR" sz="2000" b="0" i="0" dirty="0">
                <a:solidFill>
                  <a:srgbClr val="000000"/>
                </a:solidFill>
                <a:effectLst/>
                <a:latin typeface="+mj-lt"/>
              </a:rPr>
              <a:t>Otsu yöntemi, gri seviye görüntüler üzerinde uygulanabilen bir eşik belirleme yöntemidir. Bu yöntem kullanılırken m*n boyutlarında görüntünün arka plan ve ön plan olmak üzere iki sınıftan oluştuğu varsayımı yapılır. Eş. 1’de sınıflar arası varyans; olarak tanımlanmaktadır.</a:t>
            </a:r>
            <a:endParaRPr lang="tr-TR" sz="2000" dirty="0">
              <a:latin typeface="+mj-lt"/>
            </a:endParaRPr>
          </a:p>
        </p:txBody>
      </p:sp>
      <p:pic>
        <p:nvPicPr>
          <p:cNvPr id="5" name="Resim 4">
            <a:extLst>
              <a:ext uri="{FF2B5EF4-FFF2-40B4-BE49-F238E27FC236}">
                <a16:creationId xmlns:a16="http://schemas.microsoft.com/office/drawing/2014/main" id="{55607F17-25DE-89CC-941A-D0A2911BA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764" y="1514346"/>
            <a:ext cx="3971636" cy="4634876"/>
          </a:xfrm>
          <a:prstGeom prst="rect">
            <a:avLst/>
          </a:prstGeom>
        </p:spPr>
      </p:pic>
    </p:spTree>
    <p:extLst>
      <p:ext uri="{BB962C8B-B14F-4D97-AF65-F5344CB8AC3E}">
        <p14:creationId xmlns:p14="http://schemas.microsoft.com/office/powerpoint/2010/main" val="228585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F33DD2-05D8-F22B-1786-BBAA0C2EB182}"/>
              </a:ext>
            </a:extLst>
          </p:cNvPr>
          <p:cNvSpPr>
            <a:spLocks noGrp="1"/>
          </p:cNvSpPr>
          <p:nvPr>
            <p:ph idx="1"/>
          </p:nvPr>
        </p:nvSpPr>
        <p:spPr>
          <a:xfrm rot="5400000">
            <a:off x="1018381" y="1221581"/>
            <a:ext cx="5091401" cy="5063836"/>
          </a:xfrm>
        </p:spPr>
        <p:txBody>
          <a:bodyPr vert="vert270">
            <a:noAutofit/>
          </a:bodyPr>
          <a:lstStyle/>
          <a:p>
            <a:r>
              <a:rPr lang="tr-TR" sz="2400" b="0" i="0" dirty="0">
                <a:solidFill>
                  <a:srgbClr val="000000"/>
                </a:solidFill>
                <a:effectLst/>
                <a:latin typeface="+mj-lt"/>
              </a:rPr>
              <a:t>Şekil 11’de ise gözenek içleri doldurulmuş ve en büyük bağlı bileşen yöntemi kullanılarak bölütlenmiş ekmek yüzey görüntüsü gösterilmektedir. Analizin yapılacağı bölge, uzman gıda mühendisinin görüşü doğrultusunda sınırları belirlenmiş ekmeğin orta bölümünden 600*840 piksel2</a:t>
            </a:r>
            <a:br>
              <a:rPr lang="tr-TR" sz="2400" dirty="0">
                <a:latin typeface="+mj-lt"/>
              </a:rPr>
            </a:br>
            <a:r>
              <a:rPr lang="tr-TR" sz="2400" b="0" i="0" dirty="0">
                <a:solidFill>
                  <a:srgbClr val="000000"/>
                </a:solidFill>
                <a:effectLst/>
                <a:latin typeface="+mj-lt"/>
              </a:rPr>
              <a:t>’</a:t>
            </a:r>
            <a:r>
              <a:rPr lang="tr-TR" sz="2400" b="0" i="0" dirty="0" err="1">
                <a:solidFill>
                  <a:srgbClr val="000000"/>
                </a:solidFill>
                <a:effectLst/>
                <a:latin typeface="+mj-lt"/>
              </a:rPr>
              <a:t>lik</a:t>
            </a:r>
            <a:r>
              <a:rPr lang="tr-TR" sz="2400" b="0" i="0" dirty="0">
                <a:solidFill>
                  <a:srgbClr val="000000"/>
                </a:solidFill>
                <a:effectLst/>
                <a:latin typeface="+mj-lt"/>
              </a:rPr>
              <a:t> bir dikdörtgensel bölge olarak belirlenmiştir. Daha sonra, her ekmek görüntüsü için bu bölgede bulunan gözenekler bölütlenmiştir. Şekil 12’de bölütlenmiş bu dikdörtgensel bölgenin gözenek görüntüsü gösterilmiştir. </a:t>
            </a:r>
            <a:endParaRPr lang="tr-TR" sz="2400" dirty="0">
              <a:latin typeface="+mj-lt"/>
            </a:endParaRPr>
          </a:p>
        </p:txBody>
      </p:sp>
      <p:pic>
        <p:nvPicPr>
          <p:cNvPr id="5" name="Resim 4">
            <a:extLst>
              <a:ext uri="{FF2B5EF4-FFF2-40B4-BE49-F238E27FC236}">
                <a16:creationId xmlns:a16="http://schemas.microsoft.com/office/drawing/2014/main" id="{0AF5E0C6-290B-8672-8E0E-92AAF5A7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974" y="1207799"/>
            <a:ext cx="3956862" cy="4608657"/>
          </a:xfrm>
          <a:prstGeom prst="rect">
            <a:avLst/>
          </a:prstGeom>
        </p:spPr>
      </p:pic>
    </p:spTree>
    <p:extLst>
      <p:ext uri="{BB962C8B-B14F-4D97-AF65-F5344CB8AC3E}">
        <p14:creationId xmlns:p14="http://schemas.microsoft.com/office/powerpoint/2010/main" val="361168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AEDFCE-6D20-5ED7-5DD6-5070D79063F9}"/>
              </a:ext>
            </a:extLst>
          </p:cNvPr>
          <p:cNvSpPr>
            <a:spLocks noGrp="1"/>
          </p:cNvSpPr>
          <p:nvPr>
            <p:ph type="title"/>
          </p:nvPr>
        </p:nvSpPr>
        <p:spPr/>
        <p:txBody>
          <a:bodyPr>
            <a:normAutofit/>
          </a:bodyPr>
          <a:lstStyle/>
          <a:p>
            <a:r>
              <a:rPr lang="tr-TR" sz="4000" dirty="0"/>
              <a:t>  Bağlantılı Bileşen Ekleme Ve Gözenek Etiketleme</a:t>
            </a:r>
          </a:p>
        </p:txBody>
      </p:sp>
      <p:sp>
        <p:nvSpPr>
          <p:cNvPr id="3" name="İçerik Yer Tutucusu 2">
            <a:extLst>
              <a:ext uri="{FF2B5EF4-FFF2-40B4-BE49-F238E27FC236}">
                <a16:creationId xmlns:a16="http://schemas.microsoft.com/office/drawing/2014/main" id="{3017D080-CE08-0339-77C2-93EAFD41A40F}"/>
              </a:ext>
            </a:extLst>
          </p:cNvPr>
          <p:cNvSpPr>
            <a:spLocks noGrp="1"/>
          </p:cNvSpPr>
          <p:nvPr>
            <p:ph idx="1"/>
          </p:nvPr>
        </p:nvSpPr>
        <p:spPr>
          <a:xfrm>
            <a:off x="838200" y="1825625"/>
            <a:ext cx="5811982" cy="3599296"/>
          </a:xfrm>
        </p:spPr>
        <p:txBody>
          <a:bodyPr>
            <a:noAutofit/>
          </a:bodyPr>
          <a:lstStyle/>
          <a:p>
            <a:pPr marL="0" indent="0">
              <a:buNone/>
            </a:pPr>
            <a:r>
              <a:rPr lang="tr-TR" sz="1800" b="0" i="0" dirty="0">
                <a:solidFill>
                  <a:srgbClr val="000000"/>
                </a:solidFill>
                <a:effectLst/>
                <a:latin typeface="+mj-lt"/>
              </a:rPr>
              <a:t>İkili görüntü haline gelen bölütlenmiş gözenek görüntülerine</a:t>
            </a:r>
          </a:p>
          <a:p>
            <a:pPr marL="0" indent="0">
              <a:buNone/>
            </a:pPr>
            <a:r>
              <a:rPr lang="tr-TR" sz="1800" b="0" i="0" dirty="0">
                <a:solidFill>
                  <a:srgbClr val="000000"/>
                </a:solidFill>
                <a:effectLst/>
                <a:latin typeface="+mj-lt"/>
              </a:rPr>
              <a:t>Bağlantılı Bileşen Etiketleme yöntemi uygulanmıştır.</a:t>
            </a:r>
          </a:p>
          <a:p>
            <a:pPr marL="0" indent="0">
              <a:buNone/>
            </a:pPr>
            <a:r>
              <a:rPr lang="tr-TR" sz="1800" b="0" i="0" dirty="0">
                <a:solidFill>
                  <a:srgbClr val="000000"/>
                </a:solidFill>
                <a:effectLst/>
                <a:latin typeface="+mj-lt"/>
              </a:rPr>
              <a:t>BBE siyah-beyaz görüntüler üzerine uygulanmakta olup</a:t>
            </a:r>
          </a:p>
          <a:p>
            <a:pPr marL="0" indent="0">
              <a:buNone/>
            </a:pPr>
            <a:r>
              <a:rPr lang="tr-TR" sz="1800" b="0" i="0" dirty="0">
                <a:solidFill>
                  <a:srgbClr val="000000"/>
                </a:solidFill>
                <a:effectLst/>
                <a:latin typeface="+mj-lt"/>
              </a:rPr>
              <a:t>birbiri ile 4’lü ya da 8’li komşuluğa sahip piksellerin bir grup</a:t>
            </a:r>
          </a:p>
          <a:p>
            <a:pPr marL="0" indent="0">
              <a:buNone/>
            </a:pPr>
            <a:r>
              <a:rPr lang="tr-TR" sz="1800" b="0" i="0" dirty="0">
                <a:solidFill>
                  <a:srgbClr val="000000"/>
                </a:solidFill>
                <a:effectLst/>
                <a:latin typeface="+mj-lt"/>
              </a:rPr>
              <a:t>içerisinde toplanmasını sağlayan bir işlemdir. Bu gruplama</a:t>
            </a:r>
          </a:p>
          <a:p>
            <a:pPr marL="0" indent="0">
              <a:buNone/>
            </a:pPr>
            <a:r>
              <a:rPr lang="tr-TR" sz="1800" b="0" i="0" dirty="0">
                <a:solidFill>
                  <a:srgbClr val="000000"/>
                </a:solidFill>
                <a:effectLst/>
                <a:latin typeface="+mj-lt"/>
              </a:rPr>
              <a:t>sonucunda, resim üzerindeki her bir grup bir nesneyi temsil</a:t>
            </a:r>
          </a:p>
          <a:p>
            <a:pPr marL="0" indent="0">
              <a:buNone/>
            </a:pPr>
            <a:r>
              <a:rPr lang="tr-TR" sz="1800" b="0" i="0" dirty="0">
                <a:solidFill>
                  <a:srgbClr val="000000"/>
                </a:solidFill>
                <a:effectLst/>
                <a:latin typeface="+mj-lt"/>
              </a:rPr>
              <a:t>edecek şekilde numaralandırılmaktadır. Yöntem ile görüntü</a:t>
            </a:r>
          </a:p>
          <a:p>
            <a:pPr marL="0" indent="0">
              <a:buNone/>
            </a:pPr>
            <a:r>
              <a:rPr lang="tr-TR" sz="1800" b="0" i="0" dirty="0">
                <a:solidFill>
                  <a:srgbClr val="000000"/>
                </a:solidFill>
                <a:effectLst/>
                <a:latin typeface="+mj-lt"/>
              </a:rPr>
              <a:t>üzerindeki tüm pikseller taranarak her piksele, yandaki</a:t>
            </a:r>
          </a:p>
          <a:p>
            <a:pPr marL="0" indent="0">
              <a:buNone/>
            </a:pPr>
            <a:r>
              <a:rPr lang="tr-TR" sz="1800" b="0" i="0" dirty="0">
                <a:solidFill>
                  <a:srgbClr val="000000"/>
                </a:solidFill>
                <a:effectLst/>
                <a:latin typeface="+mj-lt"/>
              </a:rPr>
              <a:t>algoritma uygulanmaktadır.</a:t>
            </a:r>
          </a:p>
        </p:txBody>
      </p:sp>
      <p:sp>
        <p:nvSpPr>
          <p:cNvPr id="4" name="İçerik Yer Tutucusu 2">
            <a:extLst>
              <a:ext uri="{FF2B5EF4-FFF2-40B4-BE49-F238E27FC236}">
                <a16:creationId xmlns:a16="http://schemas.microsoft.com/office/drawing/2014/main" id="{F7D2EA70-0E50-6FBE-D029-D964F815C665}"/>
              </a:ext>
            </a:extLst>
          </p:cNvPr>
          <p:cNvSpPr txBox="1">
            <a:spLocks/>
          </p:cNvSpPr>
          <p:nvPr/>
        </p:nvSpPr>
        <p:spPr>
          <a:xfrm>
            <a:off x="3918528" y="1433079"/>
            <a:ext cx="10633364" cy="48153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000" dirty="0">
              <a:solidFill>
                <a:srgbClr val="000000"/>
              </a:solidFill>
              <a:latin typeface="+mj-lt"/>
            </a:endParaRPr>
          </a:p>
        </p:txBody>
      </p:sp>
      <p:sp>
        <p:nvSpPr>
          <p:cNvPr id="5" name="İçerik Yer Tutucusu 2">
            <a:extLst>
              <a:ext uri="{FF2B5EF4-FFF2-40B4-BE49-F238E27FC236}">
                <a16:creationId xmlns:a16="http://schemas.microsoft.com/office/drawing/2014/main" id="{D3D19D60-FF02-464E-6C81-B0766078010E}"/>
              </a:ext>
            </a:extLst>
          </p:cNvPr>
          <p:cNvSpPr txBox="1">
            <a:spLocks/>
          </p:cNvSpPr>
          <p:nvPr/>
        </p:nvSpPr>
        <p:spPr>
          <a:xfrm>
            <a:off x="6897255" y="2058122"/>
            <a:ext cx="4675909" cy="3134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a:latin typeface="+mj-lt"/>
              </a:rPr>
              <a:t>Piksel Siyaha eşit değilse </a:t>
            </a:r>
          </a:p>
          <a:p>
            <a:r>
              <a:rPr lang="tr-TR" sz="2000">
                <a:latin typeface="+mj-lt"/>
              </a:rPr>
              <a:t>-Pikselin Tüm komşularına bak (8’li komşuluk için)</a:t>
            </a:r>
          </a:p>
          <a:p>
            <a:r>
              <a:rPr lang="tr-TR" sz="2000">
                <a:latin typeface="+mj-lt"/>
              </a:rPr>
              <a:t>-Tüm komşular siyah veya beyaz ise bu yeni bir pikseldir bu piksele yeni bir değer ata, diğer piksele geç </a:t>
            </a:r>
          </a:p>
          <a:p>
            <a:r>
              <a:rPr lang="tr-TR" sz="2000">
                <a:latin typeface="+mj-lt"/>
              </a:rPr>
              <a:t>-Komşu piksellerden herhangi biri siyah ya da beyaz piksel ise bir önceki etiket numarasına bu pikseli kaydet } </a:t>
            </a:r>
            <a:endParaRPr lang="tr-TR" sz="2000">
              <a:solidFill>
                <a:srgbClr val="000000"/>
              </a:solidFill>
              <a:latin typeface="+mj-lt"/>
            </a:endParaRPr>
          </a:p>
          <a:p>
            <a:endParaRPr lang="tr-TR" sz="2000" dirty="0"/>
          </a:p>
        </p:txBody>
      </p:sp>
    </p:spTree>
    <p:extLst>
      <p:ext uri="{BB962C8B-B14F-4D97-AF65-F5344CB8AC3E}">
        <p14:creationId xmlns:p14="http://schemas.microsoft.com/office/powerpoint/2010/main" val="111101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3C2AA9-92F2-2CD0-A744-CC6A9F6D9135}"/>
              </a:ext>
            </a:extLst>
          </p:cNvPr>
          <p:cNvSpPr>
            <a:spLocks noGrp="1"/>
          </p:cNvSpPr>
          <p:nvPr>
            <p:ph type="title"/>
          </p:nvPr>
        </p:nvSpPr>
        <p:spPr/>
        <p:txBody>
          <a:bodyPr>
            <a:normAutofit/>
          </a:bodyPr>
          <a:lstStyle/>
          <a:p>
            <a:r>
              <a:rPr lang="tr-TR" sz="4000" dirty="0"/>
              <a:t>Gözeneklerin Büyüklüklerine Göre Sınıflandırılması</a:t>
            </a:r>
          </a:p>
        </p:txBody>
      </p:sp>
      <p:sp>
        <p:nvSpPr>
          <p:cNvPr id="3" name="İçerik Yer Tutucusu 2">
            <a:extLst>
              <a:ext uri="{FF2B5EF4-FFF2-40B4-BE49-F238E27FC236}">
                <a16:creationId xmlns:a16="http://schemas.microsoft.com/office/drawing/2014/main" id="{952DD0CA-0072-EFED-F815-97F83843E1C1}"/>
              </a:ext>
            </a:extLst>
          </p:cNvPr>
          <p:cNvSpPr>
            <a:spLocks noGrp="1"/>
          </p:cNvSpPr>
          <p:nvPr>
            <p:ph idx="1"/>
          </p:nvPr>
        </p:nvSpPr>
        <p:spPr>
          <a:xfrm>
            <a:off x="838200" y="1825624"/>
            <a:ext cx="10515600" cy="4732193"/>
          </a:xfrm>
        </p:spPr>
        <p:txBody>
          <a:bodyPr>
            <a:normAutofit/>
          </a:bodyPr>
          <a:lstStyle/>
          <a:p>
            <a:r>
              <a:rPr lang="tr-TR" sz="1800" dirty="0">
                <a:latin typeface="+mj-lt"/>
              </a:rPr>
              <a:t>Yapılan çalışmada farklı büyüklükteki gözeneklerin sayılarındaki değişimlerin gözlenmesi amacıyla gözenekler 0,002mm2 -1mm2 , 1mm2 -3mm2 , 3mm2 -5mm2 ve 5mm2 - 7mm2 olmak üzere 4 sınıfa ayrılmıştır</a:t>
            </a:r>
          </a:p>
          <a:p>
            <a:r>
              <a:rPr lang="tr-TR" sz="1800" dirty="0">
                <a:latin typeface="+mj-lt"/>
              </a:rPr>
              <a:t>Böylelikle her bir gruptaki 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a:t>
            </a:r>
          </a:p>
        </p:txBody>
      </p:sp>
      <p:pic>
        <p:nvPicPr>
          <p:cNvPr id="5" name="Resim 4">
            <a:extLst>
              <a:ext uri="{FF2B5EF4-FFF2-40B4-BE49-F238E27FC236}">
                <a16:creationId xmlns:a16="http://schemas.microsoft.com/office/drawing/2014/main" id="{872C012A-1291-04D0-336E-315522BF1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124" y="3616322"/>
            <a:ext cx="2869751" cy="2941495"/>
          </a:xfrm>
          <a:prstGeom prst="rect">
            <a:avLst/>
          </a:prstGeom>
        </p:spPr>
      </p:pic>
    </p:spTree>
    <p:extLst>
      <p:ext uri="{BB962C8B-B14F-4D97-AF65-F5344CB8AC3E}">
        <p14:creationId xmlns:p14="http://schemas.microsoft.com/office/powerpoint/2010/main" val="349261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FCA2BD-C911-506C-F1E7-1D19611073E7}"/>
              </a:ext>
            </a:extLst>
          </p:cNvPr>
          <p:cNvSpPr>
            <a:spLocks noGrp="1"/>
          </p:cNvSpPr>
          <p:nvPr>
            <p:ph type="title"/>
          </p:nvPr>
        </p:nvSpPr>
        <p:spPr/>
        <p:txBody>
          <a:bodyPr/>
          <a:lstStyle/>
          <a:p>
            <a:r>
              <a:rPr lang="tr-TR" dirty="0"/>
              <a:t>        ZSI Başarım İndeksinin Belirlenmesi</a:t>
            </a:r>
          </a:p>
        </p:txBody>
      </p:sp>
      <p:sp>
        <p:nvSpPr>
          <p:cNvPr id="3" name="İçerik Yer Tutucusu 2">
            <a:extLst>
              <a:ext uri="{FF2B5EF4-FFF2-40B4-BE49-F238E27FC236}">
                <a16:creationId xmlns:a16="http://schemas.microsoft.com/office/drawing/2014/main" id="{B4BE2742-E60D-32DD-3F9B-1514AA6BDD16}"/>
              </a:ext>
            </a:extLst>
          </p:cNvPr>
          <p:cNvSpPr>
            <a:spLocks noGrp="1"/>
          </p:cNvSpPr>
          <p:nvPr>
            <p:ph idx="1"/>
          </p:nvPr>
        </p:nvSpPr>
        <p:spPr/>
        <p:txBody>
          <a:bodyPr>
            <a:normAutofit/>
          </a:bodyPr>
          <a:lstStyle/>
          <a:p>
            <a:r>
              <a:rPr lang="tr-TR" sz="2000" b="0" i="0" dirty="0">
                <a:solidFill>
                  <a:srgbClr val="000000"/>
                </a:solidFill>
                <a:effectLst/>
                <a:latin typeface="Raleway" pitchFamily="2" charset="-94"/>
              </a:rPr>
              <a:t>Çalışmada farklı katkı maddeli tüm ekmek görüntüleri kullanılarak otomatik bölütlenen gözeneklerin, </a:t>
            </a:r>
            <a:r>
              <a:rPr lang="tr-TR" sz="2000" b="0" i="0" dirty="0" err="1">
                <a:solidFill>
                  <a:srgbClr val="000000"/>
                </a:solidFill>
                <a:effectLst/>
                <a:latin typeface="Raleway" pitchFamily="2" charset="-94"/>
              </a:rPr>
              <a:t>ImageJ</a:t>
            </a:r>
            <a:r>
              <a:rPr lang="tr-TR" sz="2000" b="0" i="0" dirty="0">
                <a:solidFill>
                  <a:srgbClr val="000000"/>
                </a:solidFill>
                <a:effectLst/>
                <a:latin typeface="Raleway" pitchFamily="2" charset="-94"/>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Bu indeksin belirlenmesinde kullanılan formülasyon aşağıda gösterilmiştir</a:t>
            </a:r>
          </a:p>
          <a:p>
            <a:endParaRPr lang="tr-TR" sz="2000" dirty="0">
              <a:solidFill>
                <a:srgbClr val="000000"/>
              </a:solidFill>
              <a:latin typeface="Raleway" pitchFamily="2" charset="-94"/>
            </a:endParaRPr>
          </a:p>
          <a:p>
            <a:endParaRPr lang="tr-TR" sz="2000" dirty="0">
              <a:solidFill>
                <a:srgbClr val="000000"/>
              </a:solidFill>
              <a:latin typeface="Raleway" pitchFamily="2" charset="-94"/>
            </a:endParaRPr>
          </a:p>
          <a:p>
            <a:r>
              <a:rPr lang="tr-TR" sz="2000" dirty="0">
                <a:latin typeface="+mj-lt"/>
              </a:rPr>
              <a:t>Burada yer alan O harfi otomatik bölütlemeyle elde edilen alanı, M harfi ise elle bölütleme sonucu elde edilen alanı ifade etmektedir. Her iki bölütleme sonucu elde edilen alanlar ise M∩ O olarak gösterilmektedir.</a:t>
            </a:r>
            <a:br>
              <a:rPr lang="tr-TR" sz="2000" dirty="0"/>
            </a:br>
            <a:endParaRPr lang="tr-TR" sz="2000" dirty="0"/>
          </a:p>
        </p:txBody>
      </p:sp>
      <p:pic>
        <p:nvPicPr>
          <p:cNvPr id="5" name="Resim 4">
            <a:extLst>
              <a:ext uri="{FF2B5EF4-FFF2-40B4-BE49-F238E27FC236}">
                <a16:creationId xmlns:a16="http://schemas.microsoft.com/office/drawing/2014/main" id="{D6113610-EE4D-34FA-2A4D-1AA259CD0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26" y="3634148"/>
            <a:ext cx="2051110" cy="660761"/>
          </a:xfrm>
          <a:prstGeom prst="rect">
            <a:avLst/>
          </a:prstGeom>
        </p:spPr>
      </p:pic>
    </p:spTree>
    <p:extLst>
      <p:ext uri="{BB962C8B-B14F-4D97-AF65-F5344CB8AC3E}">
        <p14:creationId xmlns:p14="http://schemas.microsoft.com/office/powerpoint/2010/main" val="317509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813625-2781-C56D-207A-E2AAAE3260B7}"/>
              </a:ext>
            </a:extLst>
          </p:cNvPr>
          <p:cNvSpPr>
            <a:spLocks noGrp="1"/>
          </p:cNvSpPr>
          <p:nvPr>
            <p:ph idx="1"/>
          </p:nvPr>
        </p:nvSpPr>
        <p:spPr>
          <a:xfrm>
            <a:off x="838200" y="347805"/>
            <a:ext cx="3283224" cy="6339321"/>
          </a:xfrm>
        </p:spPr>
        <p:txBody>
          <a:bodyPr>
            <a:noAutofit/>
          </a:bodyPr>
          <a:lstStyle/>
          <a:p>
            <a:r>
              <a:rPr lang="tr-TR" sz="1800" dirty="0">
                <a:latin typeface="+mj-lt"/>
              </a:rPr>
              <a:t>Şekil 15’te elle ve otomatik bölütlenen alanların çakıştırılmasına ait temsili görüntü gösterilmektedir. Şekil 16’da kırmızı renk otomatik bölütlemeyi, yeşil renk elle bölütlemeyi, sarı renk ise her iki bölütlemede ortak bölütlenen bölgeyi göstermektedir. Şekil 17’de otomatik bölütlemenin başarımını görmek için 12 adet gözeneğe ait hesaplanan ZSI değerleri gösterilmektedir. Literatürde, ZSI indeksinin 0,7’den büyük olması durumunda çalışmanın yeterli başarıma sahip olduğu ifade edilmektedir  Çalışmada elde edilen başarım değerlerinin 0,87 ile 0,93 arasında olması, önerilen yöntemlerle gerçekleştirilen bölütlemenin oldukça başarılı olduğunu ortaya koymaktadır. </a:t>
            </a:r>
          </a:p>
        </p:txBody>
      </p:sp>
      <p:pic>
        <p:nvPicPr>
          <p:cNvPr id="5" name="Resim 4">
            <a:extLst>
              <a:ext uri="{FF2B5EF4-FFF2-40B4-BE49-F238E27FC236}">
                <a16:creationId xmlns:a16="http://schemas.microsoft.com/office/drawing/2014/main" id="{608DD202-2B3E-85D8-4895-A77E093F9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602" y="318213"/>
            <a:ext cx="2874337" cy="6221573"/>
          </a:xfrm>
          <a:prstGeom prst="rect">
            <a:avLst/>
          </a:prstGeom>
        </p:spPr>
      </p:pic>
      <p:pic>
        <p:nvPicPr>
          <p:cNvPr id="7" name="Resim 6">
            <a:extLst>
              <a:ext uri="{FF2B5EF4-FFF2-40B4-BE49-F238E27FC236}">
                <a16:creationId xmlns:a16="http://schemas.microsoft.com/office/drawing/2014/main" id="{86E3A0FA-3337-4E5C-0C1F-54AEEE73A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939" y="1732511"/>
            <a:ext cx="4397121" cy="3452159"/>
          </a:xfrm>
          <a:prstGeom prst="rect">
            <a:avLst/>
          </a:prstGeom>
        </p:spPr>
      </p:pic>
    </p:spTree>
    <p:extLst>
      <p:ext uri="{BB962C8B-B14F-4D97-AF65-F5344CB8AC3E}">
        <p14:creationId xmlns:p14="http://schemas.microsoft.com/office/powerpoint/2010/main" val="3439849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23A33C-0AD9-AD04-4F26-9FF8C23255D6}"/>
              </a:ext>
            </a:extLst>
          </p:cNvPr>
          <p:cNvSpPr>
            <a:spLocks noGrp="1"/>
          </p:cNvSpPr>
          <p:nvPr>
            <p:ph type="title"/>
          </p:nvPr>
        </p:nvSpPr>
        <p:spPr/>
        <p:txBody>
          <a:bodyPr/>
          <a:lstStyle/>
          <a:p>
            <a:r>
              <a:rPr lang="tr-TR" dirty="0"/>
              <a:t>		Geliştirilen Arayüz Programı</a:t>
            </a:r>
          </a:p>
        </p:txBody>
      </p:sp>
      <p:sp>
        <p:nvSpPr>
          <p:cNvPr id="3" name="İçerik Yer Tutucusu 2">
            <a:extLst>
              <a:ext uri="{FF2B5EF4-FFF2-40B4-BE49-F238E27FC236}">
                <a16:creationId xmlns:a16="http://schemas.microsoft.com/office/drawing/2014/main" id="{AF6D3FBA-1785-C968-1247-CE2A13D88252}"/>
              </a:ext>
            </a:extLst>
          </p:cNvPr>
          <p:cNvSpPr>
            <a:spLocks noGrp="1"/>
          </p:cNvSpPr>
          <p:nvPr>
            <p:ph idx="1"/>
          </p:nvPr>
        </p:nvSpPr>
        <p:spPr>
          <a:xfrm>
            <a:off x="838200" y="1825625"/>
            <a:ext cx="4269509" cy="4351338"/>
          </a:xfrm>
        </p:spPr>
        <p:txBody>
          <a:bodyPr>
            <a:normAutofit/>
          </a:bodyPr>
          <a:lstStyle/>
          <a:p>
            <a:r>
              <a:rPr lang="tr-TR" sz="2000" b="0" i="0" dirty="0">
                <a:solidFill>
                  <a:srgbClr val="000000"/>
                </a:solidFill>
                <a:effectLst/>
                <a:latin typeface="+mj-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a:t>
            </a:r>
          </a:p>
          <a:p>
            <a:r>
              <a:rPr lang="tr-TR" sz="2000" b="0" i="0" dirty="0">
                <a:solidFill>
                  <a:srgbClr val="000000"/>
                </a:solidFill>
                <a:effectLst/>
                <a:latin typeface="+mj-lt"/>
              </a:rPr>
              <a:t>Şekil 18’de bu işlemin yapılmış hali gösterilmektedir.</a:t>
            </a:r>
            <a:endParaRPr lang="tr-TR" sz="2000" dirty="0">
              <a:latin typeface="+mj-lt"/>
            </a:endParaRPr>
          </a:p>
        </p:txBody>
      </p:sp>
      <p:pic>
        <p:nvPicPr>
          <p:cNvPr id="5" name="Resim 4">
            <a:extLst>
              <a:ext uri="{FF2B5EF4-FFF2-40B4-BE49-F238E27FC236}">
                <a16:creationId xmlns:a16="http://schemas.microsoft.com/office/drawing/2014/main" id="{CD700788-B062-A886-87FE-2F9621EB5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307712" cy="4128221"/>
          </a:xfrm>
          <a:prstGeom prst="rect">
            <a:avLst/>
          </a:prstGeom>
        </p:spPr>
      </p:pic>
    </p:spTree>
    <p:extLst>
      <p:ext uri="{BB962C8B-B14F-4D97-AF65-F5344CB8AC3E}">
        <p14:creationId xmlns:p14="http://schemas.microsoft.com/office/powerpoint/2010/main" val="24571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8354FD-07F3-83BD-6B83-892644E27F8A}"/>
              </a:ext>
            </a:extLst>
          </p:cNvPr>
          <p:cNvSpPr>
            <a:spLocks noGrp="1"/>
          </p:cNvSpPr>
          <p:nvPr>
            <p:ph idx="1"/>
          </p:nvPr>
        </p:nvSpPr>
        <p:spPr>
          <a:xfrm>
            <a:off x="838200" y="405387"/>
            <a:ext cx="10515600" cy="5917592"/>
          </a:xfrm>
        </p:spPr>
        <p:txBody>
          <a:bodyPr>
            <a:normAutofit/>
          </a:bodyPr>
          <a:lstStyle/>
          <a:p>
            <a:r>
              <a:rPr lang="tr-TR" b="0" i="0" dirty="0">
                <a:solidFill>
                  <a:srgbClr val="000000"/>
                </a:solidFill>
                <a:effectLst/>
                <a:latin typeface="+mj-lt"/>
              </a:rPr>
              <a:t>Ekmek hamurunun pişirilmesi sırasında sıcaklık etkisiyle hava kabarcıkları genleştikçe, ekmeğin gözenekli bir yapı haline geldiği görülür. DATEM maddesi de yapısında yağ bulunduran bir katkı maddesi olup, beyaz ekmek, galeta gibi mayalı hamurlar başta olmak üzere birçok un karışımlarında kullanılmaktadır. Bu yüzden ekmek içi doku dağılımının belirlenmesi, gerek ekmeğin bayatlama süresinin değerlendirilmesinde, gerek ekmek kalitesinin belirlenmesinde kullanılan en önemli parametrelerden biridir.</a:t>
            </a:r>
            <a:endParaRPr lang="tr-TR" dirty="0">
              <a:latin typeface="+mj-lt"/>
            </a:endParaRPr>
          </a:p>
        </p:txBody>
      </p:sp>
    </p:spTree>
    <p:extLst>
      <p:ext uri="{BB962C8B-B14F-4D97-AF65-F5344CB8AC3E}">
        <p14:creationId xmlns:p14="http://schemas.microsoft.com/office/powerpoint/2010/main" val="112148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7FADDF-E476-36FD-C503-865F5E22F3C4}"/>
              </a:ext>
            </a:extLst>
          </p:cNvPr>
          <p:cNvSpPr>
            <a:spLocks noGrp="1"/>
          </p:cNvSpPr>
          <p:nvPr>
            <p:ph idx="1"/>
          </p:nvPr>
        </p:nvSpPr>
        <p:spPr>
          <a:xfrm>
            <a:off x="838200" y="1825625"/>
            <a:ext cx="4359018" cy="4351338"/>
          </a:xfrm>
        </p:spPr>
        <p:txBody>
          <a:bodyPr>
            <a:normAutofit/>
          </a:bodyPr>
          <a:lstStyle/>
          <a:p>
            <a:r>
              <a:rPr lang="tr-TR" sz="2000" dirty="0">
                <a:latin typeface="+mj-lt"/>
              </a:rPr>
              <a:t>Sırasıyla ön işleme, gözenekleri bölütle ve sayısal verileri çıkar ikonları tıklanarak gözeneklere ait ölçümler ilgili dizine Excel dosyası olarak çıkartılabilmektedir. Şekil 19’da ara yüz programıyla bölütlenmiş gözenek görüntüsü gösterilmiştir.</a:t>
            </a:r>
          </a:p>
        </p:txBody>
      </p:sp>
      <p:pic>
        <p:nvPicPr>
          <p:cNvPr id="5" name="Resim 4">
            <a:extLst>
              <a:ext uri="{FF2B5EF4-FFF2-40B4-BE49-F238E27FC236}">
                <a16:creationId xmlns:a16="http://schemas.microsoft.com/office/drawing/2014/main" id="{7178EE4F-AE96-8047-C181-88D8286A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218" y="752566"/>
            <a:ext cx="6714563" cy="5352868"/>
          </a:xfrm>
          <a:prstGeom prst="rect">
            <a:avLst/>
          </a:prstGeom>
        </p:spPr>
      </p:pic>
    </p:spTree>
    <p:extLst>
      <p:ext uri="{BB962C8B-B14F-4D97-AF65-F5344CB8AC3E}">
        <p14:creationId xmlns:p14="http://schemas.microsoft.com/office/powerpoint/2010/main" val="353214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8F62D-8AF4-F614-6262-59FE9E877D2F}"/>
              </a:ext>
            </a:extLst>
          </p:cNvPr>
          <p:cNvSpPr>
            <a:spLocks noGrp="1"/>
          </p:cNvSpPr>
          <p:nvPr>
            <p:ph type="title"/>
          </p:nvPr>
        </p:nvSpPr>
        <p:spPr/>
        <p:txBody>
          <a:bodyPr/>
          <a:lstStyle/>
          <a:p>
            <a:r>
              <a:rPr lang="tr-TR" dirty="0"/>
              <a:t>			Sonuçlar Ve Tartışmalar</a:t>
            </a:r>
          </a:p>
        </p:txBody>
      </p:sp>
      <p:sp>
        <p:nvSpPr>
          <p:cNvPr id="3" name="İçerik Yer Tutucusu 2">
            <a:extLst>
              <a:ext uri="{FF2B5EF4-FFF2-40B4-BE49-F238E27FC236}">
                <a16:creationId xmlns:a16="http://schemas.microsoft.com/office/drawing/2014/main" id="{489ED94A-5496-C07B-C7D4-E6B2083649EE}"/>
              </a:ext>
            </a:extLst>
          </p:cNvPr>
          <p:cNvSpPr>
            <a:spLocks noGrp="1"/>
          </p:cNvSpPr>
          <p:nvPr>
            <p:ph idx="1"/>
          </p:nvPr>
        </p:nvSpPr>
        <p:spPr>
          <a:xfrm>
            <a:off x="838200" y="1825625"/>
            <a:ext cx="10515600" cy="4843030"/>
          </a:xfrm>
        </p:spPr>
        <p:txBody>
          <a:bodyPr>
            <a:noAutofit/>
          </a:bodyPr>
          <a:lstStyle/>
          <a:p>
            <a:r>
              <a:rPr lang="tr-TR" sz="1800" b="1" dirty="0">
                <a:solidFill>
                  <a:srgbClr val="000000"/>
                </a:solidFill>
                <a:latin typeface="+mj-lt"/>
              </a:rPr>
              <a:t>G</a:t>
            </a:r>
            <a:r>
              <a:rPr lang="tr-TR" sz="1800" b="1" i="0" dirty="0">
                <a:solidFill>
                  <a:srgbClr val="000000"/>
                </a:solidFill>
                <a:effectLst/>
                <a:latin typeface="+mj-lt"/>
              </a:rPr>
              <a:t>örüntü çözünürlüğü 300 </a:t>
            </a:r>
            <a:r>
              <a:rPr lang="tr-TR" sz="1800" b="1" i="0" dirty="0" err="1">
                <a:solidFill>
                  <a:srgbClr val="000000"/>
                </a:solidFill>
                <a:effectLst/>
                <a:latin typeface="+mj-lt"/>
              </a:rPr>
              <a:t>dpi</a:t>
            </a:r>
            <a:r>
              <a:rPr lang="tr-TR" sz="1800" b="1" i="0" dirty="0">
                <a:solidFill>
                  <a:srgbClr val="000000"/>
                </a:solidFill>
                <a:effectLst/>
                <a:latin typeface="+mj-lt"/>
              </a:rPr>
              <a:t> olduğundan 1mm2 yaklaşık olarak 140piksel2</a:t>
            </a:r>
            <a:br>
              <a:rPr lang="tr-TR" sz="1800" dirty="0">
                <a:latin typeface="+mj-lt"/>
              </a:rPr>
            </a:br>
            <a:br>
              <a:rPr lang="tr-TR" sz="1800" dirty="0">
                <a:latin typeface="+mj-lt"/>
              </a:rPr>
            </a:br>
            <a:r>
              <a:rPr lang="tr-TR" sz="1800" b="0" i="0" dirty="0">
                <a:solidFill>
                  <a:srgbClr val="000000"/>
                </a:solidFill>
                <a:effectLst/>
                <a:latin typeface="+mj-lt"/>
              </a:rPr>
              <a:t>Tablo incelendiğinde DATEM gözenek sayısı ve gözenek alanını konsantrasyon miktarıyla doğru orantılı olarak arttırmaktadır. Gözenek sayısının %0,75’den sonra toplam gözenek alanının ise % 0,50’den sonra azaldığı görülmektedir. Boşluk oranı ise DATEM katkılı ekmeklerde%31, %33 seviyelerinde iken FL ve </a:t>
            </a:r>
            <a:r>
              <a:rPr lang="tr-TR" sz="1800" b="0" i="0" dirty="0" err="1">
                <a:solidFill>
                  <a:srgbClr val="000000"/>
                </a:solidFill>
                <a:effectLst/>
                <a:latin typeface="+mj-lt"/>
              </a:rPr>
              <a:t>GL’li</a:t>
            </a:r>
            <a:r>
              <a:rPr lang="tr-TR" sz="1800" b="0" i="0" dirty="0">
                <a:solidFill>
                  <a:srgbClr val="000000"/>
                </a:solidFill>
                <a:effectLst/>
                <a:latin typeface="+mj-lt"/>
              </a:rPr>
              <a:t> ekmeklerde bu değer %28, %29 seviyelerinde olmaktadır. DATEM ve lipaz enzimlerinin toplam gözenek sayısı üzerindeki etkileri grafiksel olarak gösterilmiştir.</a:t>
            </a:r>
            <a:br>
              <a:rPr lang="tr-TR" sz="1800" dirty="0">
                <a:latin typeface="+mj-lt"/>
              </a:rPr>
            </a:br>
            <a:br>
              <a:rPr lang="tr-TR" sz="1800" dirty="0">
                <a:latin typeface="+mj-lt"/>
              </a:rPr>
            </a:br>
            <a:r>
              <a:rPr lang="tr-TR" sz="1800" b="0" i="0" dirty="0" err="1">
                <a:solidFill>
                  <a:srgbClr val="000000"/>
                </a:solidFill>
                <a:effectLst/>
                <a:latin typeface="+mj-lt"/>
              </a:rPr>
              <a:t>DATEM’li</a:t>
            </a:r>
            <a:r>
              <a:rPr lang="tr-TR" sz="1800" b="0" i="0" dirty="0">
                <a:solidFill>
                  <a:srgbClr val="000000"/>
                </a:solidFill>
                <a:effectLst/>
                <a:latin typeface="+mj-lt"/>
              </a:rPr>
              <a:t> ekmeklerdeki toplam gözenek sayısı lipazlarla kıyaslandığında daha fazla olmaktadır. </a:t>
            </a:r>
            <a:r>
              <a:rPr lang="tr-TR" sz="1800" b="0" i="0" dirty="0" err="1">
                <a:solidFill>
                  <a:srgbClr val="000000"/>
                </a:solidFill>
                <a:effectLst/>
                <a:latin typeface="+mj-lt"/>
              </a:rPr>
              <a:t>DATEM’in</a:t>
            </a:r>
            <a:r>
              <a:rPr lang="tr-TR" sz="1800" b="0" i="0" dirty="0">
                <a:solidFill>
                  <a:srgbClr val="000000"/>
                </a:solidFill>
                <a:effectLst/>
                <a:latin typeface="+mj-lt"/>
              </a:rPr>
              <a:t> %0,75 konsantrasyona kadar devam etmektedir. </a:t>
            </a:r>
            <a:r>
              <a:rPr lang="tr-TR" sz="1800" b="0" i="0" dirty="0" err="1">
                <a:solidFill>
                  <a:srgbClr val="000000"/>
                </a:solidFill>
                <a:effectLst/>
                <a:latin typeface="+mj-lt"/>
              </a:rPr>
              <a:t>DATEM’li</a:t>
            </a:r>
            <a:r>
              <a:rPr lang="tr-TR" sz="1800" b="0" i="0" dirty="0">
                <a:solidFill>
                  <a:srgbClr val="000000"/>
                </a:solidFill>
                <a:effectLst/>
                <a:latin typeface="+mj-lt"/>
              </a:rPr>
              <a:t> ekmeklerde bu değer %31,5 ile 33 arasındayken </a:t>
            </a:r>
            <a:r>
              <a:rPr lang="tr-TR" sz="1800" b="0" i="0" dirty="0" err="1">
                <a:solidFill>
                  <a:srgbClr val="000000"/>
                </a:solidFill>
                <a:effectLst/>
                <a:latin typeface="+mj-lt"/>
              </a:rPr>
              <a:t>FL’de</a:t>
            </a:r>
            <a:r>
              <a:rPr lang="tr-TR" sz="1800" b="0" i="0" dirty="0">
                <a:solidFill>
                  <a:srgbClr val="000000"/>
                </a:solidFill>
                <a:effectLst/>
                <a:latin typeface="+mj-lt"/>
              </a:rPr>
              <a:t> bu değer %28-29 seviyelerinde olmaktadır. </a:t>
            </a:r>
            <a:r>
              <a:rPr lang="tr-TR" sz="1800" b="0" i="0" dirty="0" err="1">
                <a:solidFill>
                  <a:srgbClr val="000000"/>
                </a:solidFill>
                <a:effectLst/>
                <a:latin typeface="+mj-lt"/>
              </a:rPr>
              <a:t>DATEM’in</a:t>
            </a:r>
            <a:r>
              <a:rPr lang="tr-TR" sz="1800" b="0" i="0" dirty="0">
                <a:solidFill>
                  <a:srgbClr val="000000"/>
                </a:solidFill>
                <a:effectLst/>
                <a:latin typeface="+mj-lt"/>
              </a:rPr>
              <a:t> %0,50 ve %0,75’li konsantrasyonlarında en fazla boşluk oranı elde edilmiştir.</a:t>
            </a:r>
            <a:br>
              <a:rPr lang="tr-TR" sz="1800" dirty="0">
                <a:latin typeface="+mj-lt"/>
              </a:rPr>
            </a:br>
            <a:br>
              <a:rPr lang="tr-TR" sz="1800" dirty="0">
                <a:latin typeface="+mj-lt"/>
              </a:rPr>
            </a:br>
            <a:r>
              <a:rPr lang="tr-TR" sz="1800" b="0" i="0" dirty="0">
                <a:solidFill>
                  <a:srgbClr val="000000"/>
                </a:solidFill>
                <a:effectLst/>
                <a:latin typeface="+mj-lt"/>
              </a:rPr>
              <a:t>Şekil 22’de ise DATEM ve lipazların yoğunluk üzerindeki etkileri gösterilmiştir. </a:t>
            </a:r>
            <a:r>
              <a:rPr lang="tr-TR" sz="1800" b="0" i="0" dirty="0" err="1">
                <a:solidFill>
                  <a:srgbClr val="000000"/>
                </a:solidFill>
                <a:effectLst/>
                <a:latin typeface="+mj-lt"/>
              </a:rPr>
              <a:t>DATEM’li</a:t>
            </a:r>
            <a:r>
              <a:rPr lang="tr-TR" sz="1800" b="0" i="0" dirty="0">
                <a:solidFill>
                  <a:srgbClr val="000000"/>
                </a:solidFill>
                <a:effectLst/>
                <a:latin typeface="+mj-lt"/>
              </a:rPr>
              <a:t> ekmeklerde yoğunluk 90-95/cm2 seviyelerinde iken kontrol ve lipazlarda bu değer 84-85/cm2 civarında olmaktadır. Elde edilen sonuçlar doğrultusunda, fosfolipaz ve </a:t>
            </a:r>
            <a:r>
              <a:rPr lang="tr-TR" sz="1800" b="0" i="0" dirty="0" err="1">
                <a:solidFill>
                  <a:srgbClr val="000000"/>
                </a:solidFill>
                <a:effectLst/>
                <a:latin typeface="+mj-lt"/>
              </a:rPr>
              <a:t>glikolipazın</a:t>
            </a:r>
            <a:r>
              <a:rPr lang="tr-TR" sz="1800" b="0" i="0" dirty="0">
                <a:solidFill>
                  <a:srgbClr val="000000"/>
                </a:solidFill>
                <a:effectLst/>
                <a:latin typeface="+mj-lt"/>
              </a:rPr>
              <a:t> hamurun reolojik özelliklerini konsantrasyon miktarına bağlı olarak </a:t>
            </a:r>
            <a:r>
              <a:rPr lang="tr-TR" sz="1800" b="0" i="0" dirty="0" err="1">
                <a:solidFill>
                  <a:srgbClr val="000000"/>
                </a:solidFill>
                <a:effectLst/>
                <a:latin typeface="+mj-lt"/>
              </a:rPr>
              <a:t>DATEM’e</a:t>
            </a:r>
            <a:r>
              <a:rPr lang="tr-TR" sz="1800" b="0" i="0" dirty="0">
                <a:solidFill>
                  <a:srgbClr val="000000"/>
                </a:solidFill>
                <a:effectLst/>
                <a:latin typeface="+mj-lt"/>
              </a:rPr>
              <a:t> benzer şekilde olumlu yönde geliştirdiği görülmüştür. Çalışmada iki adet enzimin ekmek kalitesine etkileri değerlendirilmiş ve şuan da kullanılan DATEM katkı maddesine alternatif olarak kullanılıp kullanılamayacağı araştırılmıştır.</a:t>
            </a:r>
            <a:br>
              <a:rPr lang="tr-TR" sz="1800" dirty="0">
                <a:latin typeface="+mj-lt"/>
              </a:rPr>
            </a:br>
            <a:endParaRPr lang="tr-TR" sz="1800" dirty="0">
              <a:latin typeface="+mj-lt"/>
            </a:endParaRPr>
          </a:p>
        </p:txBody>
      </p:sp>
    </p:spTree>
    <p:extLst>
      <p:ext uri="{BB962C8B-B14F-4D97-AF65-F5344CB8AC3E}">
        <p14:creationId xmlns:p14="http://schemas.microsoft.com/office/powerpoint/2010/main" val="2931182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719F44CB-CE76-2DEB-8173-D550BC20C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908" y="1151822"/>
            <a:ext cx="10506184" cy="4554355"/>
          </a:xfrm>
        </p:spPr>
      </p:pic>
    </p:spTree>
    <p:extLst>
      <p:ext uri="{BB962C8B-B14F-4D97-AF65-F5344CB8AC3E}">
        <p14:creationId xmlns:p14="http://schemas.microsoft.com/office/powerpoint/2010/main" val="366769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5D1225D-21AD-8570-B5A5-A45A54EF4ECD}"/>
              </a:ext>
            </a:extLst>
          </p:cNvPr>
          <p:cNvSpPr>
            <a:spLocks noGrp="1"/>
          </p:cNvSpPr>
          <p:nvPr>
            <p:ph idx="1"/>
          </p:nvPr>
        </p:nvSpPr>
        <p:spPr>
          <a:xfrm>
            <a:off x="838200" y="454024"/>
            <a:ext cx="10515600" cy="5956503"/>
          </a:xfrm>
        </p:spPr>
        <p:txBody>
          <a:bodyPr>
            <a:noAutofit/>
          </a:bodyPr>
          <a:lstStyle/>
          <a:p>
            <a:r>
              <a:rPr lang="tr-TR" sz="2100" b="0" i="0" dirty="0">
                <a:solidFill>
                  <a:srgbClr val="000000"/>
                </a:solidFill>
                <a:effectLst/>
                <a:latin typeface="+mj-lt"/>
              </a:rPr>
              <a:t>Gelişen görüntü işleme teknikleriyle birlikte ekmek kalite analizlerinin daha ucuz, hızlı ve güvenilir şekilde yapılabilmesi sağlanmaya çalışılmaktadır.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a:t>
            </a:r>
            <a:br>
              <a:rPr lang="tr-TR" sz="2100" dirty="0">
                <a:latin typeface="+mj-lt"/>
              </a:rPr>
            </a:br>
            <a:br>
              <a:rPr lang="tr-TR" sz="2100" dirty="0">
                <a:latin typeface="+mj-lt"/>
              </a:rPr>
            </a:br>
            <a:r>
              <a:rPr lang="tr-TR" sz="2100" b="0" i="0" dirty="0">
                <a:solidFill>
                  <a:srgbClr val="000000"/>
                </a:solidFill>
                <a:effectLst/>
                <a:latin typeface="+mj-lt"/>
              </a:rPr>
              <a:t>Kamman yapmış olduğu çalışmada ekmeğin gözenekli yapısının ve bu gözeneklere ait büyüklük, düzen, gözenek duvarı kalınlığı, şekil faktörü gibi parametrelerin ekmek kalitesine önemli etkisi olduğunu vurgulamıştır .</a:t>
            </a:r>
          </a:p>
          <a:p>
            <a:r>
              <a:rPr lang="tr-TR" sz="2100" b="0" i="0" dirty="0">
                <a:solidFill>
                  <a:srgbClr val="000000"/>
                </a:solidFill>
                <a:effectLst/>
                <a:latin typeface="+mj-lt"/>
              </a:rPr>
              <a:t>Ursula Gonzales ve arkadaşlarının yapmış oldukları bir çalışmada ise</a:t>
            </a:r>
            <a:r>
              <a:rPr lang="tr-TR" sz="2100" b="0" i="0" dirty="0">
                <a:solidFill>
                  <a:srgbClr val="333333"/>
                </a:solidFill>
                <a:effectLst/>
                <a:latin typeface="+mj-lt"/>
              </a:rPr>
              <a:t>,</a:t>
            </a:r>
            <a:r>
              <a:rPr lang="tr-TR" sz="2100" b="0" i="0" dirty="0">
                <a:solidFill>
                  <a:srgbClr val="000000"/>
                </a:solidFill>
                <a:effectLst/>
                <a:latin typeface="+mj-lt"/>
              </a:rPr>
              <a:t> görüntü işleme tekniklerinden gri seviye eş oluşum matrisi</a:t>
            </a:r>
            <a:r>
              <a:rPr lang="tr-TR" sz="2100" b="0" i="0" dirty="0">
                <a:solidFill>
                  <a:srgbClr val="333333"/>
                </a:solidFill>
                <a:effectLst/>
                <a:latin typeface="+mj-lt"/>
              </a:rPr>
              <a:t>,</a:t>
            </a:r>
            <a:r>
              <a:rPr lang="tr-TR" sz="2100" b="0" i="0" dirty="0">
                <a:solidFill>
                  <a:srgbClr val="000000"/>
                </a:solidFill>
                <a:effectLst/>
                <a:latin typeface="+mj-lt"/>
              </a:rPr>
              <a:t> yakın komşuluk gri seviye fark matrisi ve spektrum bölgesinde Fourier analiz yöntemi kullanılarak 4 farklı organik ve organik olmayan undan yapılan ekmeklerde kalite analizi yapılmıştır</a:t>
            </a:r>
            <a:r>
              <a:rPr lang="tr-TR" sz="2100" b="0" i="0" dirty="0">
                <a:solidFill>
                  <a:srgbClr val="333333"/>
                </a:solidFill>
                <a:effectLst/>
                <a:latin typeface="+mj-lt"/>
              </a:rPr>
              <a:t>.</a:t>
            </a:r>
            <a:endParaRPr lang="tr-TR" sz="2100" dirty="0">
              <a:latin typeface="+mj-lt"/>
            </a:endParaRPr>
          </a:p>
          <a:p>
            <a:endParaRPr lang="tr-TR" sz="2000" dirty="0"/>
          </a:p>
        </p:txBody>
      </p:sp>
    </p:spTree>
    <p:extLst>
      <p:ext uri="{BB962C8B-B14F-4D97-AF65-F5344CB8AC3E}">
        <p14:creationId xmlns:p14="http://schemas.microsoft.com/office/powerpoint/2010/main" val="247949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AA90722-0E51-744C-4590-5A5EABB9E353}"/>
              </a:ext>
            </a:extLst>
          </p:cNvPr>
          <p:cNvSpPr>
            <a:spLocks noGrp="1"/>
          </p:cNvSpPr>
          <p:nvPr>
            <p:ph idx="1"/>
          </p:nvPr>
        </p:nvSpPr>
        <p:spPr>
          <a:xfrm>
            <a:off x="838200" y="405386"/>
            <a:ext cx="10515600" cy="6005141"/>
          </a:xfrm>
        </p:spPr>
        <p:txBody>
          <a:bodyPr>
            <a:normAutofit/>
          </a:bodyPr>
          <a:lstStyle/>
          <a:p>
            <a:pPr>
              <a:lnSpc>
                <a:spcPct val="107000"/>
              </a:lnSpc>
              <a:spcAft>
                <a:spcPts val="800"/>
              </a:spcAft>
            </a:pPr>
            <a:r>
              <a:rPr lang="tr-TR" sz="1800" dirty="0">
                <a:effectLst/>
                <a:latin typeface="+mj-lt"/>
                <a:ea typeface="Calibri" panose="020F0502020204030204" pitchFamily="34" charset="0"/>
                <a:cs typeface="Times New Roman" panose="02020603050405020304" pitchFamily="18" charset="0"/>
              </a:rPr>
              <a:t>K-Means algoritması </a:t>
            </a:r>
          </a:p>
          <a:p>
            <a:pPr>
              <a:lnSpc>
                <a:spcPct val="107000"/>
              </a:lnSpc>
              <a:spcAft>
                <a:spcPts val="800"/>
              </a:spcAft>
            </a:pPr>
            <a:r>
              <a:rPr lang="tr-TR" sz="1800" dirty="0">
                <a:effectLst/>
                <a:latin typeface="+mj-lt"/>
                <a:ea typeface="Calibri" panose="020F0502020204030204" pitchFamily="34" charset="0"/>
                <a:cs typeface="Times New Roman" panose="02020603050405020304" pitchFamily="18" charset="0"/>
              </a:rPr>
              <a:t>Sadeliği nedeni ile en çok kullanılan kümeleme algoritması.</a:t>
            </a:r>
          </a:p>
          <a:p>
            <a:pPr>
              <a:lnSpc>
                <a:spcPct val="107000"/>
              </a:lnSpc>
              <a:spcAft>
                <a:spcPts val="800"/>
              </a:spcAft>
            </a:pPr>
            <a:r>
              <a:rPr lang="tr-TR" sz="1800" dirty="0">
                <a:effectLst/>
                <a:latin typeface="+mj-lt"/>
                <a:ea typeface="Calibri" panose="020F0502020204030204" pitchFamily="34" charset="0"/>
                <a:cs typeface="Times New Roman" panose="02020603050405020304" pitchFamily="18" charset="0"/>
              </a:rPr>
              <a:t>K-Means algoritmasını nerelerde kullanabilirim?</a:t>
            </a:r>
          </a:p>
          <a:p>
            <a:pPr>
              <a:lnSpc>
                <a:spcPct val="107000"/>
              </a:lnSpc>
              <a:spcAft>
                <a:spcPts val="800"/>
              </a:spcAft>
            </a:pPr>
            <a:r>
              <a:rPr lang="tr-TR" sz="1800" spc="-5" dirty="0">
                <a:solidFill>
                  <a:srgbClr val="292929"/>
                </a:solidFill>
                <a:effectLst/>
                <a:latin typeface="+mj-lt"/>
                <a:ea typeface="Calibri" panose="020F0502020204030204" pitchFamily="34" charset="0"/>
                <a:cs typeface="Times New Roman" panose="02020603050405020304" pitchFamily="18" charset="0"/>
              </a:rPr>
              <a:t> →BT Uyar</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lar</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n</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n Otomatik K</a:t>
            </a:r>
            <a:r>
              <a:rPr lang="tr-TR" sz="1800" spc="-5" dirty="0">
                <a:solidFill>
                  <a:srgbClr val="292929"/>
                </a:solidFill>
                <a:effectLst/>
                <a:latin typeface="+mj-lt"/>
                <a:ea typeface="Calibri" panose="020F0502020204030204" pitchFamily="34" charset="0"/>
                <a:cs typeface="Georgia" panose="02040502050405020303" pitchFamily="18" charset="0"/>
              </a:rPr>
              <a:t>ü</a:t>
            </a:r>
            <a:r>
              <a:rPr lang="tr-TR" sz="1800" spc="-5" dirty="0">
                <a:solidFill>
                  <a:srgbClr val="292929"/>
                </a:solidFill>
                <a:effectLst/>
                <a:latin typeface="+mj-lt"/>
                <a:ea typeface="Calibri" panose="020F0502020204030204" pitchFamily="34" charset="0"/>
                <a:cs typeface="Times New Roman" panose="02020603050405020304" pitchFamily="18" charset="0"/>
              </a:rPr>
              <a:t>melenmesi</a:t>
            </a:r>
            <a:br>
              <a:rPr lang="tr-TR" sz="1800" spc="-5" dirty="0">
                <a:solidFill>
                  <a:srgbClr val="292929"/>
                </a:solidFill>
                <a:effectLst/>
                <a:latin typeface="+mj-lt"/>
                <a:ea typeface="Calibri" panose="020F0502020204030204" pitchFamily="34" charset="0"/>
                <a:cs typeface="Times New Roman" panose="02020603050405020304" pitchFamily="18" charset="0"/>
              </a:rPr>
            </a:br>
            <a:r>
              <a:rPr lang="tr-TR" sz="1800" spc="-5" dirty="0">
                <a:solidFill>
                  <a:srgbClr val="292929"/>
                </a:solidFill>
                <a:effectLst/>
                <a:latin typeface="+mj-lt"/>
                <a:ea typeface="Calibri" panose="020F0502020204030204" pitchFamily="34" charset="0"/>
                <a:cs typeface="Times New Roman" panose="02020603050405020304" pitchFamily="18" charset="0"/>
              </a:rPr>
              <a:t>Ağ, depolama veya veri tabanı gibi büyük kurumsal BT altyapı teknolojisi bileşenleri büyük hacimli uyarı mesajları üretir. Uyarı mesajları potansiyel olarak operasyonel sorunlara işaret ettiğinden, sonraki işlemler için önceliklendirme için manuel olarak taranmaları gerekir. Verilerin kümelenmesi, uyarı kategorileri hakkında bilgi verebilir ve ortalama onarım süresi ve arıza tahminlerinde yardımcı olabilir.</a:t>
            </a:r>
            <a:endParaRPr lang="tr-TR"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800" i="1" spc="-5" dirty="0">
                <a:solidFill>
                  <a:srgbClr val="292929"/>
                </a:solidFill>
                <a:effectLst/>
                <a:latin typeface="+mj-lt"/>
                <a:ea typeface="Calibri" panose="020F0502020204030204" pitchFamily="34" charset="0"/>
                <a:cs typeface="Times New Roman" panose="02020603050405020304" pitchFamily="18" charset="0"/>
              </a:rPr>
              <a:t>→Belge S</a:t>
            </a:r>
            <a:r>
              <a:rPr lang="tr-TR" sz="1800" i="1" spc="-5" dirty="0">
                <a:solidFill>
                  <a:srgbClr val="292929"/>
                </a:solidFill>
                <a:effectLst/>
                <a:latin typeface="+mj-lt"/>
                <a:ea typeface="Calibri" panose="020F0502020204030204" pitchFamily="34" charset="0"/>
                <a:cs typeface="Georgia" panose="02040502050405020303" pitchFamily="18" charset="0"/>
              </a:rPr>
              <a:t>ı</a:t>
            </a:r>
            <a:r>
              <a:rPr lang="tr-TR" sz="1800" i="1" spc="-5" dirty="0">
                <a:solidFill>
                  <a:srgbClr val="292929"/>
                </a:solidFill>
                <a:effectLst/>
                <a:latin typeface="+mj-lt"/>
                <a:ea typeface="Calibri" panose="020F0502020204030204" pitchFamily="34" charset="0"/>
                <a:cs typeface="Times New Roman" panose="02020603050405020304" pitchFamily="18" charset="0"/>
              </a:rPr>
              <a:t>n</a:t>
            </a:r>
            <a:r>
              <a:rPr lang="tr-TR" sz="1800" i="1" spc="-5" dirty="0">
                <a:solidFill>
                  <a:srgbClr val="292929"/>
                </a:solidFill>
                <a:effectLst/>
                <a:latin typeface="+mj-lt"/>
                <a:ea typeface="Calibri" panose="020F0502020204030204" pitchFamily="34" charset="0"/>
                <a:cs typeface="Georgia" panose="02040502050405020303" pitchFamily="18" charset="0"/>
              </a:rPr>
              <a:t>ı</a:t>
            </a:r>
            <a:r>
              <a:rPr lang="tr-TR" sz="1800" i="1" spc="-5" dirty="0">
                <a:solidFill>
                  <a:srgbClr val="292929"/>
                </a:solidFill>
                <a:effectLst/>
                <a:latin typeface="+mj-lt"/>
                <a:ea typeface="Calibri" panose="020F0502020204030204" pitchFamily="34" charset="0"/>
                <a:cs typeface="Times New Roman" panose="02020603050405020304" pitchFamily="18" charset="0"/>
              </a:rPr>
              <a:t>fland</a:t>
            </a:r>
            <a:r>
              <a:rPr lang="tr-TR" sz="1800" i="1" spc="-5" dirty="0">
                <a:solidFill>
                  <a:srgbClr val="292929"/>
                </a:solidFill>
                <a:effectLst/>
                <a:latin typeface="+mj-lt"/>
                <a:ea typeface="Calibri" panose="020F0502020204030204" pitchFamily="34" charset="0"/>
                <a:cs typeface="Georgia" panose="02040502050405020303" pitchFamily="18" charset="0"/>
              </a:rPr>
              <a:t>ı</a:t>
            </a:r>
            <a:r>
              <a:rPr lang="tr-TR" sz="1800" i="1" spc="-5" dirty="0">
                <a:solidFill>
                  <a:srgbClr val="292929"/>
                </a:solidFill>
                <a:effectLst/>
                <a:latin typeface="+mj-lt"/>
                <a:ea typeface="Calibri" panose="020F0502020204030204" pitchFamily="34" charset="0"/>
                <a:cs typeface="Times New Roman" panose="02020603050405020304" pitchFamily="18" charset="0"/>
              </a:rPr>
              <a:t>rması</a:t>
            </a:r>
            <a:br>
              <a:rPr lang="tr-TR" sz="1800" spc="-5" dirty="0">
                <a:solidFill>
                  <a:srgbClr val="292929"/>
                </a:solidFill>
                <a:effectLst/>
                <a:latin typeface="+mj-lt"/>
                <a:ea typeface="Calibri" panose="020F0502020204030204" pitchFamily="34" charset="0"/>
                <a:cs typeface="Times New Roman" panose="02020603050405020304" pitchFamily="18" charset="0"/>
              </a:rPr>
            </a:br>
            <a:r>
              <a:rPr lang="tr-TR" sz="1800" spc="-5" dirty="0">
                <a:solidFill>
                  <a:srgbClr val="292929"/>
                </a:solidFill>
                <a:effectLst/>
                <a:latin typeface="+mj-lt"/>
                <a:ea typeface="Calibri" panose="020F0502020204030204" pitchFamily="34" charset="0"/>
                <a:cs typeface="Times New Roman" panose="02020603050405020304" pitchFamily="18" charset="0"/>
              </a:rPr>
              <a:t>Belgeleri etiketlere, konulara ve belgenin içeriğine göre birden fazla kategoride kümeleyin. Bu çok standart bir sınıflandırma problemidir ve k-Means aracı bu amaç için oldukça uygun bir algoritmadır.</a:t>
            </a:r>
            <a:endParaRPr lang="tr-TR"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800" spc="-5" dirty="0">
                <a:solidFill>
                  <a:srgbClr val="292929"/>
                </a:solidFill>
                <a:effectLst/>
                <a:latin typeface="+mj-lt"/>
                <a:ea typeface="Calibri" panose="020F0502020204030204" pitchFamily="34" charset="0"/>
                <a:cs typeface="Times New Roman" panose="02020603050405020304" pitchFamily="18" charset="0"/>
              </a:rPr>
              <a:t>→Doland</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r</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c</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l</a:t>
            </a:r>
            <a:r>
              <a:rPr lang="tr-TR" sz="1800" spc="-5" dirty="0">
                <a:solidFill>
                  <a:srgbClr val="292929"/>
                </a:solidFill>
                <a:effectLst/>
                <a:latin typeface="+mj-lt"/>
                <a:ea typeface="Calibri" panose="020F0502020204030204" pitchFamily="34" charset="0"/>
                <a:cs typeface="Georgia" panose="02040502050405020303" pitchFamily="18" charset="0"/>
              </a:rPr>
              <a:t>ı</a:t>
            </a:r>
            <a:r>
              <a:rPr lang="tr-TR" sz="1800" spc="-5" dirty="0">
                <a:solidFill>
                  <a:srgbClr val="292929"/>
                </a:solidFill>
                <a:effectLst/>
                <a:latin typeface="+mj-lt"/>
                <a:ea typeface="Calibri" panose="020F0502020204030204" pitchFamily="34" charset="0"/>
                <a:cs typeface="Times New Roman" panose="02020603050405020304" pitchFamily="18" charset="0"/>
              </a:rPr>
              <a:t>k Tespiti</a:t>
            </a:r>
            <a:br>
              <a:rPr lang="tr-TR" sz="1800" spc="-5" dirty="0">
                <a:solidFill>
                  <a:srgbClr val="292929"/>
                </a:solidFill>
                <a:effectLst/>
                <a:latin typeface="+mj-lt"/>
                <a:ea typeface="Calibri" panose="020F0502020204030204" pitchFamily="34" charset="0"/>
                <a:cs typeface="Times New Roman" panose="02020603050405020304" pitchFamily="18" charset="0"/>
              </a:rPr>
            </a:br>
            <a:r>
              <a:rPr lang="tr-TR" sz="1800" spc="-5" dirty="0">
                <a:solidFill>
                  <a:srgbClr val="292929"/>
                </a:solidFill>
                <a:effectLst/>
                <a:latin typeface="+mj-lt"/>
                <a:ea typeface="Calibri" panose="020F0502020204030204" pitchFamily="34" charset="0"/>
                <a:cs typeface="Times New Roman" panose="02020603050405020304" pitchFamily="18" charset="0"/>
              </a:rPr>
              <a:t>Makine öğrenimi sahtekarlık tespitinde önemli bir rol oynar ve otomobil, sağlık ve sigorta sahtekarlığı tespitinde sayısız uygulamaya sahiptir. Sahte iddialarla ilgili geçmiş verileri kullanarak, yeni iddiaları. Sahte kalıpları belirten kümelere yakınlığına dayanarak izole etmek mümkündür.</a:t>
            </a:r>
            <a:endParaRPr lang="tr-TR" sz="1800" dirty="0">
              <a:effectLst/>
              <a:latin typeface="+mj-l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8895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75D79F9-C299-5604-C43B-C4E9A7848B9E}"/>
              </a:ext>
            </a:extLst>
          </p:cNvPr>
          <p:cNvSpPr>
            <a:spLocks noGrp="1"/>
          </p:cNvSpPr>
          <p:nvPr>
            <p:ph idx="1"/>
          </p:nvPr>
        </p:nvSpPr>
        <p:spPr>
          <a:xfrm>
            <a:off x="838200" y="609667"/>
            <a:ext cx="10515600" cy="5693855"/>
          </a:xfrm>
        </p:spPr>
        <p:txBody>
          <a:bodyPr/>
          <a:lstStyle/>
          <a:p>
            <a:r>
              <a:rPr lang="tr-TR" dirty="0" err="1">
                <a:latin typeface="+mj-lt"/>
              </a:rPr>
              <a:t>Sapirstein</a:t>
            </a:r>
            <a:r>
              <a:rPr lang="tr-TR" dirty="0">
                <a:latin typeface="+mj-lt"/>
              </a:rPr>
              <a:t> ve arkadaşlarının yapmış oldukları çalışmada, </a:t>
            </a:r>
            <a:r>
              <a:rPr lang="tr-TR" dirty="0" err="1">
                <a:latin typeface="+mj-lt"/>
              </a:rPr>
              <a:t>oksidansız</a:t>
            </a:r>
            <a:r>
              <a:rPr lang="tr-TR" dirty="0">
                <a:latin typeface="+mj-lt"/>
              </a:rPr>
              <a:t> ve </a:t>
            </a:r>
            <a:r>
              <a:rPr lang="tr-TR" dirty="0" err="1">
                <a:latin typeface="+mj-lt"/>
              </a:rPr>
              <a:t>oksidanlı</a:t>
            </a:r>
            <a:r>
              <a:rPr lang="tr-TR" dirty="0">
                <a:latin typeface="+mj-lt"/>
              </a:rPr>
              <a:t> toplam 30 adet ekmek görüntüsüne K-</a:t>
            </a:r>
            <a:r>
              <a:rPr lang="tr-TR" dirty="0" err="1">
                <a:latin typeface="+mj-lt"/>
              </a:rPr>
              <a:t>means</a:t>
            </a:r>
            <a:r>
              <a:rPr lang="tr-TR" dirty="0">
                <a:latin typeface="+mj-lt"/>
              </a:rPr>
              <a:t> algoritması kullanılarak ekmek görüntü analizi yapılmış ve ekmeğe ait gözenek alanı, gözenek yoğunluğu boşluk oranı gibi bazı </a:t>
            </a:r>
            <a:r>
              <a:rPr lang="tr-TR" dirty="0" err="1">
                <a:latin typeface="+mj-lt"/>
              </a:rPr>
              <a:t>morfometrik</a:t>
            </a:r>
            <a:r>
              <a:rPr lang="tr-TR" dirty="0">
                <a:latin typeface="+mj-lt"/>
              </a:rPr>
              <a:t> parametreler hesaplamıştır</a:t>
            </a:r>
            <a:br>
              <a:rPr lang="tr-TR" dirty="0">
                <a:latin typeface="+mj-lt"/>
              </a:rPr>
            </a:br>
            <a:br>
              <a:rPr lang="tr-TR" dirty="0">
                <a:latin typeface="+mj-lt"/>
              </a:rPr>
            </a:br>
            <a:r>
              <a:rPr lang="tr-TR" b="0" i="0" dirty="0">
                <a:solidFill>
                  <a:srgbClr val="000000"/>
                </a:solidFill>
                <a:effectLst/>
                <a:latin typeface="+mj-lt"/>
              </a:rPr>
              <a:t>Elde edilen sonuçlar </a:t>
            </a:r>
            <a:r>
              <a:rPr lang="tr-TR" b="0" i="0" dirty="0" err="1">
                <a:solidFill>
                  <a:srgbClr val="000000"/>
                </a:solidFill>
                <a:effectLst/>
                <a:latin typeface="+mj-lt"/>
              </a:rPr>
              <a:t>oksidanlı</a:t>
            </a:r>
            <a:r>
              <a:rPr lang="tr-TR" b="0" i="0" dirty="0">
                <a:solidFill>
                  <a:srgbClr val="000000"/>
                </a:solidFill>
                <a:effectLst/>
                <a:latin typeface="+mj-lt"/>
              </a:rPr>
              <a:t> ekmeklerin </a:t>
            </a:r>
            <a:r>
              <a:rPr lang="tr-TR" b="0" i="0" dirty="0" err="1">
                <a:solidFill>
                  <a:srgbClr val="000000"/>
                </a:solidFill>
                <a:effectLst/>
                <a:latin typeface="+mj-lt"/>
              </a:rPr>
              <a:t>oksidansız</a:t>
            </a:r>
            <a:r>
              <a:rPr lang="tr-TR" b="0" i="0" dirty="0">
                <a:solidFill>
                  <a:srgbClr val="000000"/>
                </a:solidFill>
                <a:effectLst/>
                <a:latin typeface="+mj-lt"/>
              </a:rPr>
              <a:t> ekmeklere göre %6 daha parlak, %21 daha fazla gözenek yoğunluğuna, %17 daha küçük gözeneklere, %13 daha ince gözeneklere ve %16 daha fazla birbirine benzer gözeneklere sahip olduğunu göstermiştir.</a:t>
            </a:r>
            <a:endParaRPr lang="tr-TR" dirty="0">
              <a:latin typeface="+mj-lt"/>
            </a:endParaRPr>
          </a:p>
        </p:txBody>
      </p:sp>
    </p:spTree>
    <p:extLst>
      <p:ext uri="{BB962C8B-B14F-4D97-AF65-F5344CB8AC3E}">
        <p14:creationId xmlns:p14="http://schemas.microsoft.com/office/powerpoint/2010/main" val="397432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45F4FF-F913-B777-CEEE-9987A18D65E5}"/>
              </a:ext>
            </a:extLst>
          </p:cNvPr>
          <p:cNvSpPr>
            <a:spLocks noGrp="1"/>
          </p:cNvSpPr>
          <p:nvPr>
            <p:ph idx="1"/>
          </p:nvPr>
        </p:nvSpPr>
        <p:spPr>
          <a:xfrm>
            <a:off x="838200" y="376204"/>
            <a:ext cx="10515600" cy="5791132"/>
          </a:xfrm>
        </p:spPr>
        <p:txBody>
          <a:bodyPr>
            <a:normAutofit fontScale="92500" lnSpcReduction="20000"/>
          </a:bodyPr>
          <a:lstStyle/>
          <a:p>
            <a:pPr marL="0" indent="0">
              <a:buNone/>
            </a:pPr>
            <a:r>
              <a:rPr lang="tr-TR" dirty="0">
                <a:latin typeface="+mj-lt"/>
              </a:rPr>
              <a:t>Francis </a:t>
            </a:r>
            <a:r>
              <a:rPr lang="tr-TR" dirty="0" err="1">
                <a:latin typeface="+mj-lt"/>
              </a:rPr>
              <a:t>Butler</a:t>
            </a:r>
            <a:r>
              <a:rPr lang="tr-TR" dirty="0">
                <a:latin typeface="+mj-lt"/>
              </a:rPr>
              <a:t> ve arkadaşlarının</a:t>
            </a:r>
          </a:p>
          <a:p>
            <a:pPr marL="0" indent="0">
              <a:buNone/>
            </a:pPr>
            <a:r>
              <a:rPr lang="tr-TR" dirty="0">
                <a:latin typeface="+mj-lt"/>
              </a:rPr>
              <a:t>yapmış oldukları bir çalışmada ise 135 ekmek dilimi</a:t>
            </a:r>
          </a:p>
          <a:p>
            <a:pPr marL="0" indent="0">
              <a:buNone/>
            </a:pPr>
            <a:r>
              <a:rPr lang="tr-TR" dirty="0">
                <a:latin typeface="+mj-lt"/>
              </a:rPr>
              <a:t>görüntüsüne farklı eşikleme yöntemleri kullanılarak, ekmek</a:t>
            </a:r>
          </a:p>
          <a:p>
            <a:pPr marL="0" indent="0">
              <a:buNone/>
            </a:pPr>
            <a:r>
              <a:rPr lang="tr-TR" dirty="0">
                <a:latin typeface="+mj-lt"/>
              </a:rPr>
              <a:t>kalite analizi yapılmıştır. Analizde ekmek gözeneklerine ait</a:t>
            </a:r>
          </a:p>
          <a:p>
            <a:pPr marL="0" indent="0">
              <a:buNone/>
            </a:pPr>
            <a:r>
              <a:rPr lang="tr-TR" dirty="0">
                <a:latin typeface="+mj-lt"/>
              </a:rPr>
              <a:t>gözenek alanı, gözenek yoğunluğu, boşluk oranı gibi</a:t>
            </a:r>
          </a:p>
          <a:p>
            <a:pPr marL="0" indent="0">
              <a:buNone/>
            </a:pPr>
            <a:r>
              <a:rPr lang="tr-TR" dirty="0">
                <a:latin typeface="+mj-lt"/>
              </a:rPr>
              <a:t>öznitelikler hesaplanmıştır</a:t>
            </a:r>
          </a:p>
          <a:p>
            <a:pPr marL="0" indent="0">
              <a:buNone/>
            </a:pPr>
            <a:r>
              <a:rPr lang="tr-TR" b="0" i="0" dirty="0">
                <a:solidFill>
                  <a:srgbClr val="000000"/>
                </a:solidFill>
                <a:effectLst/>
                <a:latin typeface="+mj-lt"/>
              </a:rPr>
              <a:t>ATEM katkı maddesi ile FL ve GL enzimlerinin doğrudan ekmek yapım yöntemiyle elde edilen ekmeklerde kaliteye etkisi belirlenmiştir. Oluşturulan yazılım sayesinde ekmek içi yapısına yönelik gözenek sayısı, gözenek yoğunluğu, toplam ekmek alanı, boşluk oranı , gibi </a:t>
            </a:r>
            <a:r>
              <a:rPr lang="tr-TR" b="0" i="0" dirty="0" err="1">
                <a:solidFill>
                  <a:srgbClr val="000000"/>
                </a:solidFill>
                <a:effectLst/>
                <a:latin typeface="+mj-lt"/>
              </a:rPr>
              <a:t>morfometrik</a:t>
            </a:r>
            <a:r>
              <a:rPr lang="tr-TR" b="0" i="0" dirty="0">
                <a:solidFill>
                  <a:srgbClr val="000000"/>
                </a:solidFill>
                <a:effectLst/>
                <a:latin typeface="+mj-lt"/>
              </a:rPr>
              <a:t> parametreler elde edilmiştir.</a:t>
            </a:r>
            <a:br>
              <a:rPr lang="tr-TR" dirty="0">
                <a:latin typeface="+mj-lt"/>
              </a:rPr>
            </a:br>
            <a:r>
              <a:rPr lang="tr-TR" b="0" i="0" dirty="0">
                <a:solidFill>
                  <a:srgbClr val="000000"/>
                </a:solidFill>
                <a:effectLst/>
                <a:latin typeface="+mj-lt"/>
              </a:rPr>
              <a:t>Bu amaçla farklı büyüklükteki gözeneklerin sayılarındaki değişimlerin gözlenmesi ve gözenek büyüklüklerine göre gruplandırılması, uzmanın deneyimine bağlı görsel analizinden kurtarılarak, objektif hale getirilmiştir.</a:t>
            </a:r>
          </a:p>
          <a:p>
            <a:pPr marL="0" indent="0">
              <a:buNone/>
            </a:pPr>
            <a:r>
              <a:rPr lang="tr-TR" b="0" i="0" dirty="0">
                <a:solidFill>
                  <a:srgbClr val="000000"/>
                </a:solidFill>
                <a:effectLst/>
                <a:latin typeface="+mj-lt"/>
              </a:rPr>
              <a:t>Bu sayede aynı gruptaki gözenekler aynı renkle gösterilerek ilgili ekmek dilimine bakıldığında görsel olarak ta daha iyi bir analiz yapılabilmesi mümkündür.</a:t>
            </a:r>
            <a:endParaRPr lang="tr-TR" dirty="0">
              <a:latin typeface="+mj-lt"/>
            </a:endParaRPr>
          </a:p>
        </p:txBody>
      </p:sp>
    </p:spTree>
    <p:extLst>
      <p:ext uri="{BB962C8B-B14F-4D97-AF65-F5344CB8AC3E}">
        <p14:creationId xmlns:p14="http://schemas.microsoft.com/office/powerpoint/2010/main" val="14800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1EF3FC-9A7F-5D95-F820-D918681FBD14}"/>
              </a:ext>
            </a:extLst>
          </p:cNvPr>
          <p:cNvSpPr>
            <a:spLocks noGrp="1"/>
          </p:cNvSpPr>
          <p:nvPr>
            <p:ph idx="1"/>
          </p:nvPr>
        </p:nvSpPr>
        <p:spPr>
          <a:xfrm>
            <a:off x="838200" y="369651"/>
            <a:ext cx="10515600" cy="5807312"/>
          </a:xfrm>
        </p:spPr>
        <p:txBody>
          <a:bodyPr>
            <a:normAutofit fontScale="92500" lnSpcReduction="20000"/>
          </a:bodyPr>
          <a:lstStyle/>
          <a:p>
            <a:r>
              <a:rPr lang="tr-TR" b="0" i="0" dirty="0">
                <a:solidFill>
                  <a:srgbClr val="000000"/>
                </a:solidFill>
                <a:effectLst/>
                <a:latin typeface="+mj-lt"/>
              </a:rPr>
              <a:t>Çalışmada kullanılan ekmek kesit alan görüntüleri doğrudan ekmek yapım yöntemiyle elde edilmiştir . Ekmek hazırlama içeriğine 1 kg un üzerinden, %3 maya, %1,5 tuz, 10 mg/kg alfa-amilaz ve 75 mg/kg </a:t>
            </a:r>
            <a:r>
              <a:rPr lang="tr-TR" b="0" i="0" dirty="0" err="1">
                <a:solidFill>
                  <a:srgbClr val="000000"/>
                </a:solidFill>
                <a:effectLst/>
                <a:latin typeface="+mj-lt"/>
              </a:rPr>
              <a:t>askorbik</a:t>
            </a:r>
            <a:r>
              <a:rPr lang="tr-TR" b="0" i="0" dirty="0">
                <a:solidFill>
                  <a:srgbClr val="000000"/>
                </a:solidFill>
                <a:effectLst/>
                <a:latin typeface="+mj-lt"/>
              </a:rPr>
              <a:t> asit eklenerek başlanmıştır. Tüm bileşenler bir yoğurucuda uygun kıvamda hamur oluşturuncaya kadar yoğrulmuş ve daha sonra 30°C’de %85 nispi nemde 30 dakika fermantasyona bırakılmıştır. Fermantasyon sonrasında, hamur 10 eşit parçaya bölünerek, parçalar yuvarlandıktan sonra tekrar aynı koşullarda 30 dakika daha fermantasyona bırakılmıştır.</a:t>
            </a:r>
            <a:br>
              <a:rPr lang="tr-TR" dirty="0">
                <a:latin typeface="+mj-lt"/>
              </a:rPr>
            </a:br>
            <a:br>
              <a:rPr lang="tr-TR" dirty="0">
                <a:latin typeface="+mj-lt"/>
              </a:rPr>
            </a:br>
            <a:r>
              <a:rPr lang="tr-TR" b="0" i="0" dirty="0">
                <a:solidFill>
                  <a:srgbClr val="000000"/>
                </a:solidFill>
                <a:effectLst/>
                <a:latin typeface="+mj-lt"/>
              </a:rPr>
              <a:t>Fermantasyon sonunda, silindir şekline getirilmiş hamur parçaları teflon pişirme kaplarında 60 dakika gelişmeye bırakılmış ve 220 °C’de 25 dakika döner tipte bir fırında pişirilmiştir. Fırından çıkartılan ekmekler oda sıcaklığında iki saat soğumaya bırakıldıktan sonra sonar analize tabi tutulmuştur.</a:t>
            </a:r>
          </a:p>
          <a:p>
            <a:r>
              <a:rPr lang="tr-TR" b="0" i="0" dirty="0">
                <a:solidFill>
                  <a:srgbClr val="000000"/>
                </a:solidFill>
                <a:effectLst/>
                <a:latin typeface="+mj-lt"/>
              </a:rPr>
              <a:t>Görüntü işleme için belirlenen bu iki dilimin bir tarayıcı aracılığı ile görüntüsü bilgisayara aktarılmıştır. Tarayıcının parlaklık ve kontrast parametreleri, tüm görüntüler için sıfıra ayarlanmıştır. Görüntüler, 300 </a:t>
            </a:r>
            <a:r>
              <a:rPr lang="tr-TR" b="0" i="0" dirty="0" err="1">
                <a:solidFill>
                  <a:srgbClr val="000000"/>
                </a:solidFill>
                <a:effectLst/>
                <a:latin typeface="+mj-lt"/>
              </a:rPr>
              <a:t>DPI’da</a:t>
            </a:r>
            <a:r>
              <a:rPr lang="tr-TR" b="0" i="0" dirty="0">
                <a:solidFill>
                  <a:srgbClr val="000000"/>
                </a:solidFill>
                <a:effectLst/>
                <a:latin typeface="+mj-lt"/>
              </a:rPr>
              <a:t> ve RGB renkli olarak</a:t>
            </a:r>
            <a:br>
              <a:rPr lang="tr-TR" dirty="0">
                <a:latin typeface="+mj-lt"/>
              </a:rPr>
            </a:br>
            <a:r>
              <a:rPr lang="tr-TR" b="0" i="0" dirty="0">
                <a:solidFill>
                  <a:srgbClr val="000000"/>
                </a:solidFill>
                <a:effectLst/>
                <a:latin typeface="+mj-lt"/>
              </a:rPr>
              <a:t>BMP formatında 3508*2552 piksel olarak bilgisayara kaydedilmiştir.</a:t>
            </a:r>
            <a:endParaRPr lang="tr-TR" dirty="0">
              <a:latin typeface="+mj-lt"/>
            </a:endParaRPr>
          </a:p>
        </p:txBody>
      </p:sp>
    </p:spTree>
    <p:extLst>
      <p:ext uri="{BB962C8B-B14F-4D97-AF65-F5344CB8AC3E}">
        <p14:creationId xmlns:p14="http://schemas.microsoft.com/office/powerpoint/2010/main" val="387236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9AEA6FD-8D3B-E954-EC3F-261CB063FEC5}"/>
              </a:ext>
            </a:extLst>
          </p:cNvPr>
          <p:cNvSpPr>
            <a:spLocks noGrp="1"/>
          </p:cNvSpPr>
          <p:nvPr>
            <p:ph idx="1"/>
          </p:nvPr>
        </p:nvSpPr>
        <p:spPr>
          <a:xfrm>
            <a:off x="838200" y="1671690"/>
            <a:ext cx="10515600" cy="4821185"/>
          </a:xfrm>
        </p:spPr>
        <p:txBody>
          <a:bodyPr>
            <a:normAutofit fontScale="85000" lnSpcReduction="20000"/>
          </a:bodyPr>
          <a:lstStyle/>
          <a:p>
            <a:r>
              <a:rPr lang="tr-TR" b="0" i="0" dirty="0">
                <a:solidFill>
                  <a:srgbClr val="000000"/>
                </a:solidFill>
                <a:effectLst/>
                <a:latin typeface="+mj-lt"/>
              </a:rPr>
              <a:t>Çalışmada 104 farklı ekmek görüntüsü kullanılmış ve bunların 8 tanesi kontrol grubunu oluşturmaktadır. Bu kontrol grubunu oluşturan ekmeklerin yapımında hiçbir katkı maddesi kullanılmamıştır. 32 tanesi ise DATEM katkı maddesinin farklı konsantrasyonundan, 32 tanesi </a:t>
            </a:r>
            <a:r>
              <a:rPr lang="tr-TR" b="0" i="0" dirty="0" err="1">
                <a:solidFill>
                  <a:srgbClr val="000000"/>
                </a:solidFill>
                <a:effectLst/>
                <a:latin typeface="+mj-lt"/>
              </a:rPr>
              <a:t>lipopan</a:t>
            </a:r>
            <a:r>
              <a:rPr lang="tr-TR" b="0" i="0" dirty="0">
                <a:solidFill>
                  <a:srgbClr val="000000"/>
                </a:solidFill>
                <a:effectLst/>
                <a:latin typeface="+mj-lt"/>
              </a:rPr>
              <a:t> FBG fosfolipaz enziminin konsantrasyonlarından ve</a:t>
            </a:r>
            <a:br>
              <a:rPr lang="tr-TR" dirty="0">
                <a:latin typeface="+mj-lt"/>
              </a:rPr>
            </a:br>
            <a:r>
              <a:rPr lang="tr-TR" b="0" i="0" dirty="0">
                <a:solidFill>
                  <a:srgbClr val="000000"/>
                </a:solidFill>
                <a:effectLst/>
                <a:latin typeface="+mj-lt"/>
              </a:rPr>
              <a:t>32 tanesi ise </a:t>
            </a:r>
            <a:r>
              <a:rPr lang="tr-TR" b="0" i="0" dirty="0" err="1">
                <a:solidFill>
                  <a:srgbClr val="000000"/>
                </a:solidFill>
                <a:effectLst/>
                <a:latin typeface="+mj-lt"/>
              </a:rPr>
              <a:t>grindamyl</a:t>
            </a:r>
            <a:r>
              <a:rPr lang="tr-TR" b="0" i="0" dirty="0">
                <a:solidFill>
                  <a:srgbClr val="000000"/>
                </a:solidFill>
                <a:effectLst/>
                <a:latin typeface="+mj-lt"/>
              </a:rPr>
              <a:t> </a:t>
            </a:r>
            <a:r>
              <a:rPr lang="tr-TR" b="0" i="0" dirty="0" err="1">
                <a:solidFill>
                  <a:srgbClr val="000000"/>
                </a:solidFill>
                <a:effectLst/>
                <a:latin typeface="+mj-lt"/>
              </a:rPr>
              <a:t>glikolipaz</a:t>
            </a:r>
            <a:r>
              <a:rPr lang="tr-TR" b="0" i="0" dirty="0">
                <a:solidFill>
                  <a:srgbClr val="000000"/>
                </a:solidFill>
                <a:effectLst/>
                <a:latin typeface="+mj-lt"/>
              </a:rPr>
              <a:t> enziminin konsantrasyonlarından oluşmaktadır.</a:t>
            </a:r>
          </a:p>
          <a:p>
            <a:r>
              <a:rPr lang="tr-TR" dirty="0">
                <a:latin typeface="+mj-lt"/>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a:t>
            </a:r>
          </a:p>
          <a:p>
            <a:r>
              <a:rPr lang="tr-TR" b="0" i="0" dirty="0">
                <a:solidFill>
                  <a:srgbClr val="000000"/>
                </a:solidFill>
                <a:effectLst/>
                <a:latin typeface="+mj-lt"/>
              </a:rPr>
              <a:t>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a:t>
            </a:r>
            <a:endParaRPr lang="tr-TR" dirty="0">
              <a:latin typeface="+mj-lt"/>
            </a:endParaRPr>
          </a:p>
        </p:txBody>
      </p:sp>
      <p:sp>
        <p:nvSpPr>
          <p:cNvPr id="6" name="Başlık 1">
            <a:extLst>
              <a:ext uri="{FF2B5EF4-FFF2-40B4-BE49-F238E27FC236}">
                <a16:creationId xmlns:a16="http://schemas.microsoft.com/office/drawing/2014/main" id="{337B56F2-532D-D3FA-EFEE-562059D6CF99}"/>
              </a:ext>
            </a:extLst>
          </p:cNvPr>
          <p:cNvSpPr>
            <a:spLocks noGrp="1"/>
          </p:cNvSpPr>
          <p:nvPr>
            <p:ph type="title"/>
          </p:nvPr>
        </p:nvSpPr>
        <p:spPr>
          <a:xfrm>
            <a:off x="838200" y="365125"/>
            <a:ext cx="10515600" cy="1325563"/>
          </a:xfrm>
        </p:spPr>
        <p:txBody>
          <a:bodyPr/>
          <a:lstStyle/>
          <a:p>
            <a:r>
              <a:rPr lang="tr-TR" dirty="0"/>
              <a:t>			 Histogram Germe</a:t>
            </a:r>
          </a:p>
        </p:txBody>
      </p:sp>
    </p:spTree>
    <p:extLst>
      <p:ext uri="{BB962C8B-B14F-4D97-AF65-F5344CB8AC3E}">
        <p14:creationId xmlns:p14="http://schemas.microsoft.com/office/powerpoint/2010/main" val="137497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ED7341D0-9C30-9744-508E-20E8A0A19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895" y="974054"/>
            <a:ext cx="3896738" cy="4909890"/>
          </a:xfrm>
          <a:prstGeom prst="rect">
            <a:avLst/>
          </a:prstGeom>
        </p:spPr>
      </p:pic>
      <p:pic>
        <p:nvPicPr>
          <p:cNvPr id="6" name="Resim 5">
            <a:extLst>
              <a:ext uri="{FF2B5EF4-FFF2-40B4-BE49-F238E27FC236}">
                <a16:creationId xmlns:a16="http://schemas.microsoft.com/office/drawing/2014/main" id="{A2D90184-FCF3-BE5D-D6E5-847872C83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369" y="451473"/>
            <a:ext cx="3665269" cy="5955051"/>
          </a:xfrm>
          <a:prstGeom prst="rect">
            <a:avLst/>
          </a:prstGeom>
        </p:spPr>
      </p:pic>
    </p:spTree>
    <p:extLst>
      <p:ext uri="{BB962C8B-B14F-4D97-AF65-F5344CB8AC3E}">
        <p14:creationId xmlns:p14="http://schemas.microsoft.com/office/powerpoint/2010/main" val="272009854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1978</Words>
  <Application>Microsoft Office PowerPoint</Application>
  <PresentationFormat>Geniş ekran</PresentationFormat>
  <Paragraphs>63</Paragraphs>
  <Slides>22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Arial</vt:lpstr>
      <vt:lpstr>Calibri</vt:lpstr>
      <vt:lpstr>Calibri Light</vt:lpstr>
      <vt:lpstr>Raleway</vt:lpstr>
      <vt:lpstr>Office Teması</vt:lpstr>
      <vt:lpstr>Görüntü işleme teknikleri kullanılarak ekmek doku analizi ve arayüz programının geliştirilmesi</vt:lpstr>
      <vt:lpstr>PowerPoint Sunusu</vt:lpstr>
      <vt:lpstr>PowerPoint Sunusu</vt:lpstr>
      <vt:lpstr>PowerPoint Sunusu</vt:lpstr>
      <vt:lpstr>PowerPoint Sunusu</vt:lpstr>
      <vt:lpstr>PowerPoint Sunusu</vt:lpstr>
      <vt:lpstr>PowerPoint Sunusu</vt:lpstr>
      <vt:lpstr>    Histogram Germe</vt:lpstr>
      <vt:lpstr>PowerPoint Sunusu</vt:lpstr>
      <vt:lpstr>PowerPoint Sunusu</vt:lpstr>
      <vt:lpstr>PowerPoint Sunusu</vt:lpstr>
      <vt:lpstr>    Histogram Eşit</vt:lpstr>
      <vt:lpstr>Gözeneklerin Otomatik Olarak Bölütlenmesi</vt:lpstr>
      <vt:lpstr>PowerPoint Sunusu</vt:lpstr>
      <vt:lpstr>  Bağlantılı Bileşen Ekleme Ve Gözenek Etiketleme</vt:lpstr>
      <vt:lpstr>Gözeneklerin Büyüklüklerine Göre Sınıflandırılması</vt:lpstr>
      <vt:lpstr>        ZSI Başarım İndeksinin Belirlenmesi</vt:lpstr>
      <vt:lpstr>PowerPoint Sunusu</vt:lpstr>
      <vt:lpstr>  Geliştirilen Arayüz Programı</vt:lpstr>
      <vt:lpstr>PowerPoint Sunusu</vt:lpstr>
      <vt:lpstr>   Sonuçlar Ve Tartışmalar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Batuhan Elbaş</dc:creator>
  <cp:lastModifiedBy>Batuhan Elbaş</cp:lastModifiedBy>
  <cp:revision>3</cp:revision>
  <dcterms:created xsi:type="dcterms:W3CDTF">2022-11-07T08:15:02Z</dcterms:created>
  <dcterms:modified xsi:type="dcterms:W3CDTF">2022-11-08T19:34:39Z</dcterms:modified>
</cp:coreProperties>
</file>