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2" autoAdjust="0"/>
  </p:normalViewPr>
  <p:slideViewPr>
    <p:cSldViewPr snapToGrid="0">
      <p:cViewPr varScale="1">
        <p:scale>
          <a:sx n="83" d="100"/>
          <a:sy n="83" d="100"/>
        </p:scale>
        <p:origin x="658" y="62"/>
      </p:cViewPr>
      <p:guideLst/>
    </p:cSldViewPr>
  </p:slideViewPr>
  <p:outlineViewPr>
    <p:cViewPr>
      <p:scale>
        <a:sx n="33" d="100"/>
        <a:sy n="33" d="100"/>
      </p:scale>
      <p:origin x="0" y="-57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111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6C2F990-3E2A-4D67-8219-421ECDEA3C8F}" type="datetimeFigureOut">
              <a:rPr lang="tr-TR" smtClean="0"/>
              <a:t>15.11.2022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226928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3470268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53172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74977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23143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3086890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1179760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77506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158575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C2F990-3E2A-4D67-8219-421ECDEA3C8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148532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6C2F990-3E2A-4D67-8219-421ECDEA3C8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2287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6C2F990-3E2A-4D67-8219-421ECDEA3C8F}" type="datetimeFigureOut">
              <a:rPr lang="tr-TR" smtClean="0"/>
              <a:t>15.11.2022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363059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6C2F990-3E2A-4D67-8219-421ECDEA3C8F}" type="datetimeFigureOut">
              <a:rPr lang="tr-TR" smtClean="0"/>
              <a:t>15.11.2022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33558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2F990-3E2A-4D67-8219-421ECDEA3C8F}" type="datetimeFigureOut">
              <a:rPr lang="tr-TR" smtClean="0"/>
              <a:t>15.11.2022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131846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6C2F990-3E2A-4D67-8219-421ECDEA3C8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369438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6C2F990-3E2A-4D67-8219-421ECDEA3C8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C250666-CC59-428B-B3ED-D0964EB178F4}" type="slidenum">
              <a:rPr lang="tr-TR" smtClean="0"/>
              <a:t>‹#›</a:t>
            </a:fld>
            <a:endParaRPr lang="tr-TR"/>
          </a:p>
        </p:txBody>
      </p:sp>
    </p:spTree>
    <p:extLst>
      <p:ext uri="{BB962C8B-B14F-4D97-AF65-F5344CB8AC3E}">
        <p14:creationId xmlns:p14="http://schemas.microsoft.com/office/powerpoint/2010/main" val="113252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6C2F990-3E2A-4D67-8219-421ECDEA3C8F}" type="datetimeFigureOut">
              <a:rPr lang="tr-TR" smtClean="0"/>
              <a:t>15.11.2022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C250666-CC59-428B-B3ED-D0964EB178F4}" type="slidenum">
              <a:rPr lang="tr-TR" smtClean="0"/>
              <a:t>‹#›</a:t>
            </a:fld>
            <a:endParaRPr lang="tr-TR"/>
          </a:p>
        </p:txBody>
      </p:sp>
    </p:spTree>
    <p:extLst>
      <p:ext uri="{BB962C8B-B14F-4D97-AF65-F5344CB8AC3E}">
        <p14:creationId xmlns:p14="http://schemas.microsoft.com/office/powerpoint/2010/main" val="24041154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FE714-4107-9FDB-D73A-17727BF07CA0}"/>
              </a:ext>
            </a:extLst>
          </p:cNvPr>
          <p:cNvSpPr>
            <a:spLocks noGrp="1"/>
          </p:cNvSpPr>
          <p:nvPr>
            <p:ph type="ctrTitle"/>
          </p:nvPr>
        </p:nvSpPr>
        <p:spPr/>
        <p:txBody>
          <a:bodyPr>
            <a:normAutofit fontScale="90000"/>
          </a:bodyPr>
          <a:lstStyle/>
          <a:p>
            <a:r>
              <a:rPr lang="tr-TR" dirty="0"/>
              <a:t>Görüntü İşleme Yöntemleri Kullanılarak Kiraz Meyvesinin Sınıflandırılması </a:t>
            </a:r>
          </a:p>
        </p:txBody>
      </p:sp>
      <p:sp>
        <p:nvSpPr>
          <p:cNvPr id="3" name="Alt Başlık 2">
            <a:extLst>
              <a:ext uri="{FF2B5EF4-FFF2-40B4-BE49-F238E27FC236}">
                <a16:creationId xmlns:a16="http://schemas.microsoft.com/office/drawing/2014/main" id="{0FBFB2D5-38E0-51FA-CF33-D3D4FF9F9591}"/>
              </a:ext>
            </a:extLst>
          </p:cNvPr>
          <p:cNvSpPr>
            <a:spLocks noGrp="1"/>
          </p:cNvSpPr>
          <p:nvPr>
            <p:ph type="subTitle" idx="1"/>
          </p:nvPr>
        </p:nvSpPr>
        <p:spPr/>
        <p:txBody>
          <a:bodyPr/>
          <a:lstStyle/>
          <a:p>
            <a:r>
              <a:rPr lang="tr-TR" dirty="0"/>
              <a:t>02205076009	BATUHAN ELBAŞ</a:t>
            </a:r>
          </a:p>
          <a:p>
            <a:r>
              <a:rPr lang="tr-TR" dirty="0"/>
              <a:t>3.SINIF 2.ÖĞRETİM</a:t>
            </a:r>
          </a:p>
        </p:txBody>
      </p:sp>
    </p:spTree>
    <p:extLst>
      <p:ext uri="{BB962C8B-B14F-4D97-AF65-F5344CB8AC3E}">
        <p14:creationId xmlns:p14="http://schemas.microsoft.com/office/powerpoint/2010/main" val="312856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FFA474-A2A7-669E-B5DD-146D2CE6EB09}"/>
              </a:ext>
            </a:extLst>
          </p:cNvPr>
          <p:cNvSpPr>
            <a:spLocks noGrp="1"/>
          </p:cNvSpPr>
          <p:nvPr>
            <p:ph type="title"/>
          </p:nvPr>
        </p:nvSpPr>
        <p:spPr>
          <a:xfrm>
            <a:off x="4794394" y="250920"/>
            <a:ext cx="1901970" cy="832813"/>
          </a:xfrm>
        </p:spPr>
        <p:txBody>
          <a:bodyPr/>
          <a:lstStyle/>
          <a:p>
            <a:r>
              <a:rPr lang="tr-TR" dirty="0"/>
              <a:t>sonuç</a:t>
            </a:r>
          </a:p>
        </p:txBody>
      </p:sp>
      <p:sp>
        <p:nvSpPr>
          <p:cNvPr id="3" name="İçerik Yer Tutucusu 2">
            <a:extLst>
              <a:ext uri="{FF2B5EF4-FFF2-40B4-BE49-F238E27FC236}">
                <a16:creationId xmlns:a16="http://schemas.microsoft.com/office/drawing/2014/main" id="{38C9648C-ED7E-874A-05E0-6F4728A63D09}"/>
              </a:ext>
            </a:extLst>
          </p:cNvPr>
          <p:cNvSpPr>
            <a:spLocks noGrp="1"/>
          </p:cNvSpPr>
          <p:nvPr>
            <p:ph idx="1"/>
          </p:nvPr>
        </p:nvSpPr>
        <p:spPr>
          <a:xfrm>
            <a:off x="527194" y="1083733"/>
            <a:ext cx="8534400" cy="3615267"/>
          </a:xfrm>
        </p:spPr>
        <p:txBody>
          <a:bodyPr>
            <a:normAutofit/>
          </a:bodyPr>
          <a:lstStyle/>
          <a:p>
            <a:r>
              <a:rPr lang="tr-TR" sz="1800" b="0" i="0" dirty="0">
                <a:solidFill>
                  <a:srgbClr val="000000"/>
                </a:solidFill>
                <a:effectLst/>
                <a:latin typeface="+mj-lt"/>
              </a:rPr>
              <a:t>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a:t>
            </a:r>
            <a:endParaRPr lang="tr-TR" sz="1800" dirty="0">
              <a:latin typeface="+mj-lt"/>
            </a:endParaRPr>
          </a:p>
        </p:txBody>
      </p:sp>
    </p:spTree>
    <p:extLst>
      <p:ext uri="{BB962C8B-B14F-4D97-AF65-F5344CB8AC3E}">
        <p14:creationId xmlns:p14="http://schemas.microsoft.com/office/powerpoint/2010/main" val="272483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545322-32B6-247D-7A23-873F931FC589}"/>
              </a:ext>
            </a:extLst>
          </p:cNvPr>
          <p:cNvSpPr>
            <a:spLocks noGrp="1"/>
          </p:cNvSpPr>
          <p:nvPr>
            <p:ph type="title"/>
          </p:nvPr>
        </p:nvSpPr>
        <p:spPr>
          <a:xfrm>
            <a:off x="4472247" y="52408"/>
            <a:ext cx="2036618" cy="513701"/>
          </a:xfrm>
        </p:spPr>
        <p:txBody>
          <a:bodyPr>
            <a:normAutofit fontScale="90000"/>
          </a:bodyPr>
          <a:lstStyle/>
          <a:p>
            <a:r>
              <a:rPr lang="tr-TR" dirty="0"/>
              <a:t>					ÖZET</a:t>
            </a:r>
          </a:p>
        </p:txBody>
      </p:sp>
      <p:sp>
        <p:nvSpPr>
          <p:cNvPr id="3" name="İçerik Yer Tutucusu 2">
            <a:extLst>
              <a:ext uri="{FF2B5EF4-FFF2-40B4-BE49-F238E27FC236}">
                <a16:creationId xmlns:a16="http://schemas.microsoft.com/office/drawing/2014/main" id="{311C8DEB-446E-9B66-6ABB-5B617618350A}"/>
              </a:ext>
            </a:extLst>
          </p:cNvPr>
          <p:cNvSpPr>
            <a:spLocks noGrp="1"/>
          </p:cNvSpPr>
          <p:nvPr>
            <p:ph idx="1"/>
          </p:nvPr>
        </p:nvSpPr>
        <p:spPr>
          <a:xfrm>
            <a:off x="1597890" y="914400"/>
            <a:ext cx="8466139" cy="3602182"/>
          </a:xfrm>
        </p:spPr>
        <p:txBody>
          <a:bodyPr>
            <a:noAutofit/>
          </a:bodyPr>
          <a:lstStyle/>
          <a:p>
            <a:endParaRPr lang="tr-TR" sz="1800" dirty="0">
              <a:latin typeface="+mj-lt"/>
            </a:endParaRPr>
          </a:p>
          <a:p>
            <a:endParaRPr lang="tr-TR" sz="1800" dirty="0">
              <a:latin typeface="+mj-lt"/>
            </a:endParaRPr>
          </a:p>
          <a:p>
            <a:endParaRPr lang="tr-TR" sz="1800" dirty="0">
              <a:latin typeface="+mj-lt"/>
            </a:endParaRPr>
          </a:p>
          <a:p>
            <a:endParaRPr lang="tr-TR" sz="1800" dirty="0">
              <a:latin typeface="+mj-lt"/>
            </a:endParaRPr>
          </a:p>
          <a:p>
            <a:endParaRPr lang="tr-TR" sz="1800" dirty="0">
              <a:latin typeface="+mj-lt"/>
            </a:endParaRPr>
          </a:p>
          <a:p>
            <a:r>
              <a:rPr lang="tr-TR" sz="1800" dirty="0">
                <a:latin typeface="+mj-lt"/>
              </a:rPr>
              <a:t>Dünyada 1500 civarında çeşidi olan kiraz gülgiller familyasındandır. Tatlı aromalı, sulu ve sert çekirdekli bir meyve türü olan kiraz, kalsiyum, çinko, potasyum, lif, C vitamini, demir, tiamin, riboflavin, </a:t>
            </a:r>
            <a:r>
              <a:rPr lang="tr-TR" sz="1800" dirty="0" err="1">
                <a:latin typeface="+mj-lt"/>
              </a:rPr>
              <a:t>niasin</a:t>
            </a:r>
            <a:r>
              <a:rPr lang="tr-TR" sz="1800" dirty="0">
                <a:latin typeface="+mj-lt"/>
              </a:rPr>
              <a:t>, magnezyum, E ve B6 vitaminleri bakımından zengindir. Dünyada en çok kiraz üreten ilk 6 ülke arasında Türkiye %35’lik pay ile birinci sıradadır.</a:t>
            </a:r>
            <a:r>
              <a:rPr lang="tr-TR" sz="1800" b="0" i="0" dirty="0">
                <a:solidFill>
                  <a:srgbClr val="000000"/>
                </a:solidFill>
                <a:effectLst/>
                <a:latin typeface="+mj-lt"/>
              </a:rPr>
              <a:t> Küreselleşen dünyada ürünlerin kalitesinin belirlenmesi ve tasnif edilmesi ticaretin en önemli unsurlarından biridir.</a:t>
            </a:r>
            <a:br>
              <a:rPr lang="tr-TR" sz="1800" dirty="0">
                <a:latin typeface="+mj-lt"/>
              </a:rPr>
            </a:br>
            <a:r>
              <a:rPr lang="tr-TR" sz="1800" b="0" i="0" dirty="0">
                <a:solidFill>
                  <a:srgbClr val="000000"/>
                </a:solidFill>
                <a:effectLst/>
                <a:latin typeface="+mj-lt"/>
              </a:rPr>
              <a:t>Sebze ve meyveleri kalite ve özelliklerine göre sınıflandırma işlemi genellikle işçiler tarafından el ve göz ile yapılmaktadır. Yapılan bu çalışmada görüntü işleme yöntemleri kullanılarak kiraz </a:t>
            </a:r>
            <a:r>
              <a:rPr lang="tr-TR" sz="1800" b="0" i="0" dirty="0" err="1">
                <a:solidFill>
                  <a:srgbClr val="000000"/>
                </a:solidFill>
                <a:effectLst/>
                <a:latin typeface="+mj-lt"/>
              </a:rPr>
              <a:t>meyvesininboyutlarına</a:t>
            </a:r>
            <a:r>
              <a:rPr lang="tr-TR" sz="1800" b="0" i="0" dirty="0">
                <a:solidFill>
                  <a:srgbClr val="000000"/>
                </a:solidFill>
                <a:effectLst/>
                <a:latin typeface="+mj-lt"/>
              </a:rPr>
              <a:t> göre sınıflandırılması amaçlanmıştır. Bu amaçla Matlab R2013a programı kullanılarak görüntüsü alınan meyveleri </a:t>
            </a:r>
            <a:r>
              <a:rPr lang="tr-TR" sz="1800" b="0" i="0" dirty="0" err="1">
                <a:solidFill>
                  <a:srgbClr val="000000"/>
                </a:solidFill>
                <a:effectLst/>
                <a:latin typeface="+mj-lt"/>
              </a:rPr>
              <a:t>küçükboy</a:t>
            </a:r>
            <a:r>
              <a:rPr lang="tr-TR" sz="1800" b="0" i="0" dirty="0">
                <a:solidFill>
                  <a:srgbClr val="000000"/>
                </a:solidFill>
                <a:effectLst/>
                <a:latin typeface="+mj-lt"/>
              </a:rPr>
              <a:t>, orta boy, büyük boy olarak sınıflandıracak bir çalışma gerçekleştirilmiştir. Yapılan çalışmada kirazlar üst üste gelmeden </a:t>
            </a:r>
            <a:r>
              <a:rPr lang="tr-TR" sz="1800" b="0" i="0" dirty="0" err="1">
                <a:solidFill>
                  <a:srgbClr val="000000"/>
                </a:solidFill>
                <a:effectLst/>
                <a:latin typeface="+mj-lt"/>
              </a:rPr>
              <a:t>ayrıkolarak</a:t>
            </a:r>
            <a:r>
              <a:rPr lang="tr-TR" sz="1800" b="0" i="0" dirty="0">
                <a:solidFill>
                  <a:srgbClr val="000000"/>
                </a:solidFill>
                <a:effectLst/>
                <a:latin typeface="+mj-lt"/>
              </a:rPr>
              <a:t> resimlenmiştir. Bu sayede sınıflandırma başarısı %100 olarak gerçekleşmiştir. Ancak kirazların üst üste gelmesi </a:t>
            </a:r>
            <a:r>
              <a:rPr lang="tr-TR" sz="1800" b="0" i="0" dirty="0" err="1">
                <a:solidFill>
                  <a:srgbClr val="000000"/>
                </a:solidFill>
                <a:effectLst/>
                <a:latin typeface="+mj-lt"/>
              </a:rPr>
              <a:t>durumundasınıflandırma</a:t>
            </a:r>
            <a:r>
              <a:rPr lang="tr-TR" sz="1800" b="0" i="0" dirty="0">
                <a:solidFill>
                  <a:srgbClr val="000000"/>
                </a:solidFill>
                <a:effectLst/>
                <a:latin typeface="+mj-lt"/>
              </a:rPr>
              <a:t> başarısının düşeceği değerlendirilmektedir. </a:t>
            </a:r>
            <a:endParaRPr lang="tr-TR" sz="1800" dirty="0">
              <a:latin typeface="+mj-lt"/>
            </a:endParaRPr>
          </a:p>
        </p:txBody>
      </p:sp>
    </p:spTree>
    <p:extLst>
      <p:ext uri="{BB962C8B-B14F-4D97-AF65-F5344CB8AC3E}">
        <p14:creationId xmlns:p14="http://schemas.microsoft.com/office/powerpoint/2010/main" val="247105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17063E-54A6-2F29-AD0C-0F0836FB17D2}"/>
              </a:ext>
            </a:extLst>
          </p:cNvPr>
          <p:cNvSpPr>
            <a:spLocks noGrp="1"/>
          </p:cNvSpPr>
          <p:nvPr>
            <p:ph type="title"/>
          </p:nvPr>
        </p:nvSpPr>
        <p:spPr>
          <a:xfrm>
            <a:off x="4705350" y="0"/>
            <a:ext cx="2284411" cy="772583"/>
          </a:xfrm>
        </p:spPr>
        <p:txBody>
          <a:bodyPr>
            <a:normAutofit fontScale="90000"/>
          </a:bodyPr>
          <a:lstStyle/>
          <a:p>
            <a:r>
              <a:rPr lang="tr-TR" dirty="0"/>
              <a:t>					Giriş</a:t>
            </a:r>
          </a:p>
        </p:txBody>
      </p:sp>
      <p:sp>
        <p:nvSpPr>
          <p:cNvPr id="3" name="İçerik Yer Tutucusu 2">
            <a:extLst>
              <a:ext uri="{FF2B5EF4-FFF2-40B4-BE49-F238E27FC236}">
                <a16:creationId xmlns:a16="http://schemas.microsoft.com/office/drawing/2014/main" id="{58D8823E-4C76-551A-4885-F9C3CC55A357}"/>
              </a:ext>
            </a:extLst>
          </p:cNvPr>
          <p:cNvSpPr>
            <a:spLocks noGrp="1"/>
          </p:cNvSpPr>
          <p:nvPr>
            <p:ph idx="1"/>
          </p:nvPr>
        </p:nvSpPr>
        <p:spPr>
          <a:xfrm>
            <a:off x="1924050" y="2408767"/>
            <a:ext cx="8144018" cy="2465917"/>
          </a:xfrm>
        </p:spPr>
        <p:txBody>
          <a:bodyPr>
            <a:noAutofit/>
          </a:bodyPr>
          <a:lstStyle/>
          <a:p>
            <a:r>
              <a:rPr lang="tr-TR" sz="1600" dirty="0">
                <a:latin typeface="+mj-lt"/>
              </a:rPr>
              <a:t>Kiraz, gülgiller familyasındandır. Dünyada 1500 civarında kiraz çeşidi vardır. Dünyada kiraz üretiminin yapıldığı önemli ülkelerin başında yaklaşık 500 bin ton üretimle Türkiye gelmektedir2012 yılı TÜİK verilerine göre Türkiye sert çekirdekli meyve üretiminde 480 bin ton üretim kapasitesi ile kiraz %20’ </a:t>
            </a:r>
            <a:r>
              <a:rPr lang="tr-TR" sz="1600" dirty="0" err="1">
                <a:latin typeface="+mj-lt"/>
              </a:rPr>
              <a:t>lik</a:t>
            </a:r>
            <a:r>
              <a:rPr lang="tr-TR" sz="1600" dirty="0">
                <a:latin typeface="+mj-lt"/>
              </a:rPr>
              <a:t> bir paya sahiptir. Dünyadaki kiraz üretiminin ise %20’</a:t>
            </a:r>
            <a:r>
              <a:rPr lang="tr-TR" sz="1600" b="0" i="0" dirty="0">
                <a:solidFill>
                  <a:srgbClr val="000000"/>
                </a:solidFill>
                <a:effectLst/>
                <a:latin typeface="+mj-lt"/>
              </a:rPr>
              <a:t>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a:t>
            </a:r>
            <a:r>
              <a:rPr lang="tr-TR" sz="1600" dirty="0">
                <a:latin typeface="+mj-lt"/>
              </a:rPr>
              <a:t> si Türkiye de gerçekleşmektedir.</a:t>
            </a:r>
            <a:r>
              <a:rPr lang="tr-TR" sz="1600" b="0" i="0" dirty="0">
                <a:solidFill>
                  <a:srgbClr val="000000"/>
                </a:solidFill>
                <a:effectLst/>
                <a:latin typeface="+mj-lt"/>
              </a:rPr>
              <a:t> Görüntü, gölge, ışık ve çevresel faktörlerden oluşan tümleşik bir ifadedir. Bazı görüntü işleme donanımlarında kullanılan bu ışık kaynakları UR, NIR, IR gibi </a:t>
            </a:r>
            <a:r>
              <a:rPr lang="tr-TR" sz="1600" b="0" i="0" dirty="0" err="1">
                <a:solidFill>
                  <a:srgbClr val="000000"/>
                </a:solidFill>
                <a:effectLst/>
                <a:latin typeface="+mj-lt"/>
              </a:rPr>
              <a:t>infarred</a:t>
            </a:r>
            <a:r>
              <a:rPr lang="tr-TR" sz="1600" b="0" i="0" dirty="0">
                <a:solidFill>
                  <a:srgbClr val="000000"/>
                </a:solidFill>
                <a:effectLst/>
                <a:latin typeface="+mj-lt"/>
              </a:rPr>
              <a:t> ve ultraviole ışınlardır . Görüntü işleme kısaca, kamera, tarayıcı vb. diğer cihazlar ile bilgisayar ortamına aktarılan görüntülerin belirli programlar aracılığı ile analiz edilmesidir.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endParaRPr lang="tr-TR" sz="1600" dirty="0">
              <a:latin typeface="+mj-lt"/>
            </a:endParaRPr>
          </a:p>
        </p:txBody>
      </p:sp>
    </p:spTree>
    <p:extLst>
      <p:ext uri="{BB962C8B-B14F-4D97-AF65-F5344CB8AC3E}">
        <p14:creationId xmlns:p14="http://schemas.microsoft.com/office/powerpoint/2010/main" val="264962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B30F20-14A9-24F9-4CE6-2241FD15FBFB}"/>
              </a:ext>
            </a:extLst>
          </p:cNvPr>
          <p:cNvSpPr>
            <a:spLocks noGrp="1"/>
          </p:cNvSpPr>
          <p:nvPr>
            <p:ph type="title"/>
          </p:nvPr>
        </p:nvSpPr>
        <p:spPr>
          <a:xfrm>
            <a:off x="2322512" y="191770"/>
            <a:ext cx="8534400" cy="1507067"/>
          </a:xfrm>
        </p:spPr>
        <p:txBody>
          <a:bodyPr/>
          <a:lstStyle/>
          <a:p>
            <a:r>
              <a:rPr lang="tr-TR" dirty="0"/>
              <a:t>			Materyal Metot</a:t>
            </a:r>
          </a:p>
        </p:txBody>
      </p:sp>
      <p:sp>
        <p:nvSpPr>
          <p:cNvPr id="3" name="İçerik Yer Tutucusu 2">
            <a:extLst>
              <a:ext uri="{FF2B5EF4-FFF2-40B4-BE49-F238E27FC236}">
                <a16:creationId xmlns:a16="http://schemas.microsoft.com/office/drawing/2014/main" id="{37CDAD67-DDA2-7408-BC52-A235AD161AA4}"/>
              </a:ext>
            </a:extLst>
          </p:cNvPr>
          <p:cNvSpPr>
            <a:spLocks noGrp="1"/>
          </p:cNvSpPr>
          <p:nvPr>
            <p:ph idx="1"/>
          </p:nvPr>
        </p:nvSpPr>
        <p:spPr>
          <a:xfrm>
            <a:off x="408998" y="1890713"/>
            <a:ext cx="3576782" cy="4351338"/>
          </a:xfrm>
        </p:spPr>
        <p:txBody>
          <a:bodyPr>
            <a:normAutofit fontScale="92500" lnSpcReduction="20000"/>
          </a:bodyPr>
          <a:lstStyle/>
          <a:p>
            <a:pPr marL="0" indent="0">
              <a:buNone/>
            </a:pPr>
            <a:r>
              <a:rPr lang="tr-TR" sz="1800" b="0" i="0" dirty="0">
                <a:solidFill>
                  <a:srgbClr val="000000"/>
                </a:solidFill>
                <a:effectLst/>
                <a:latin typeface="+mj-lt"/>
              </a:rPr>
              <a:t> Latince ismi 'Prunus </a:t>
            </a:r>
            <a:r>
              <a:rPr lang="tr-TR" sz="1800" b="0" i="0" dirty="0" err="1">
                <a:solidFill>
                  <a:srgbClr val="000000"/>
                </a:solidFill>
                <a:effectLst/>
                <a:latin typeface="+mj-lt"/>
              </a:rPr>
              <a:t>avium</a:t>
            </a:r>
            <a:r>
              <a:rPr lang="tr-TR" sz="1800" b="0" i="0" dirty="0">
                <a:solidFill>
                  <a:srgbClr val="000000"/>
                </a:solidFill>
                <a:effectLst/>
                <a:latin typeface="+mj-lt"/>
              </a:rPr>
              <a:t>' olan kiraz ağacı, Gülgiller (</a:t>
            </a:r>
            <a:r>
              <a:rPr lang="tr-TR" sz="1800" b="0" i="0" dirty="0" err="1">
                <a:solidFill>
                  <a:srgbClr val="000000"/>
                </a:solidFill>
                <a:effectLst/>
                <a:latin typeface="+mj-lt"/>
              </a:rPr>
              <a:t>Rosaceae</a:t>
            </a:r>
            <a:r>
              <a:rPr lang="tr-TR" sz="1800" b="0" i="0" dirty="0">
                <a:solidFill>
                  <a:srgbClr val="000000"/>
                </a:solidFill>
                <a:effectLst/>
                <a:latin typeface="+mj-lt"/>
              </a:rPr>
              <a:t>) familyasının bir üyesidir . Dünyada 1500 civarında çeşidi olan kiraz, tatlı aromalı, sulu ve sert çekirdekli bir meyve türüdür. Kiraz; kalsiyum, çinko, potasyum, karotenoidler, lif, ve C vitamini, demir, tiamin, riboflavin, </a:t>
            </a:r>
            <a:r>
              <a:rPr lang="tr-TR" sz="1800" b="0" i="0" dirty="0" err="1">
                <a:solidFill>
                  <a:srgbClr val="000000"/>
                </a:solidFill>
                <a:effectLst/>
                <a:latin typeface="+mj-lt"/>
              </a:rPr>
              <a:t>niasin</a:t>
            </a:r>
            <a:r>
              <a:rPr lang="tr-TR" sz="1800" b="0" i="0" dirty="0">
                <a:solidFill>
                  <a:srgbClr val="000000"/>
                </a:solidFill>
                <a:effectLst/>
                <a:latin typeface="+mj-lt"/>
              </a:rPr>
              <a:t>, magnezyum, E ve B6 vitaminleri bakımından zengin bir meyvedir .2014-2018 yılları arası kiraz üretimi incelendiğinde, beş yıllık üretim ortalaması 570 bin ton olan Türkiye’nin dünya liderliğini aldığı, ikinci sırada ise 333 bin ton üretim ile ABD’nin ülkemizi takip ettiği görülmektedir.</a:t>
            </a:r>
            <a:endParaRPr lang="tr-TR" sz="1800" dirty="0">
              <a:latin typeface="+mj-lt"/>
            </a:endParaRPr>
          </a:p>
        </p:txBody>
      </p:sp>
      <p:pic>
        <p:nvPicPr>
          <p:cNvPr id="5" name="Resim 4">
            <a:extLst>
              <a:ext uri="{FF2B5EF4-FFF2-40B4-BE49-F238E27FC236}">
                <a16:creationId xmlns:a16="http://schemas.microsoft.com/office/drawing/2014/main" id="{52C57D96-7FAE-7E8A-75D7-9EB29F48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655" y="2425208"/>
            <a:ext cx="7346118" cy="2733955"/>
          </a:xfrm>
          <a:prstGeom prst="rect">
            <a:avLst/>
          </a:prstGeom>
        </p:spPr>
      </p:pic>
    </p:spTree>
    <p:extLst>
      <p:ext uri="{BB962C8B-B14F-4D97-AF65-F5344CB8AC3E}">
        <p14:creationId xmlns:p14="http://schemas.microsoft.com/office/powerpoint/2010/main" val="358136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1DE90C-62AD-A398-EF95-E6AEEB64342F}"/>
              </a:ext>
            </a:extLst>
          </p:cNvPr>
          <p:cNvSpPr>
            <a:spLocks noGrp="1"/>
          </p:cNvSpPr>
          <p:nvPr>
            <p:ph type="title"/>
          </p:nvPr>
        </p:nvSpPr>
        <p:spPr>
          <a:xfrm>
            <a:off x="1828800" y="231032"/>
            <a:ext cx="8534400" cy="1507067"/>
          </a:xfrm>
        </p:spPr>
        <p:txBody>
          <a:bodyPr/>
          <a:lstStyle/>
          <a:p>
            <a:r>
              <a:rPr lang="tr-TR" dirty="0"/>
              <a:t>			    Görüntü İşleme</a:t>
            </a:r>
          </a:p>
        </p:txBody>
      </p:sp>
      <p:sp>
        <p:nvSpPr>
          <p:cNvPr id="3" name="İçerik Yer Tutucusu 2">
            <a:extLst>
              <a:ext uri="{FF2B5EF4-FFF2-40B4-BE49-F238E27FC236}">
                <a16:creationId xmlns:a16="http://schemas.microsoft.com/office/drawing/2014/main" id="{6C3D41D6-E0EB-3B67-903F-E252128071F0}"/>
              </a:ext>
            </a:extLst>
          </p:cNvPr>
          <p:cNvSpPr>
            <a:spLocks noGrp="1"/>
          </p:cNvSpPr>
          <p:nvPr>
            <p:ph idx="1"/>
          </p:nvPr>
        </p:nvSpPr>
        <p:spPr>
          <a:xfrm>
            <a:off x="1161473" y="1580586"/>
            <a:ext cx="4934527" cy="4351338"/>
          </a:xfrm>
        </p:spPr>
        <p:txBody>
          <a:bodyPr>
            <a:normAutofit fontScale="77500" lnSpcReduction="20000"/>
          </a:bodyPr>
          <a:lstStyle/>
          <a:p>
            <a:r>
              <a:rPr lang="tr-TR" sz="1800" dirty="0">
                <a:latin typeface="+mj-lt"/>
              </a:rPr>
              <a:t>Görüntü işleme, görüntüyü dijital form haline getirerek spesifik görüntü elde etmek yada yazılımsal olarak görüntü üzerinde istenilen sonucu elde etmek için kullanılan bir </a:t>
            </a:r>
            <a:r>
              <a:rPr lang="tr-TR" sz="1800" dirty="0" err="1">
                <a:latin typeface="+mj-lt"/>
              </a:rPr>
              <a:t>yöntemdirGünümüzde</a:t>
            </a:r>
            <a:r>
              <a:rPr lang="tr-TR" sz="1800" dirty="0">
                <a:latin typeface="+mj-lt"/>
              </a:rPr>
              <a:t> görüntü işleme tıp, askeri alanlar, güvenlik, yüz tanıma, duygu analizi, robotik, sınıflandırma gibi </a:t>
            </a:r>
            <a:r>
              <a:rPr lang="tr-TR" sz="1800" dirty="0" err="1">
                <a:latin typeface="+mj-lt"/>
              </a:rPr>
              <a:t>pekçok</a:t>
            </a:r>
            <a:r>
              <a:rPr lang="tr-TR" sz="1800" dirty="0">
                <a:latin typeface="+mj-lt"/>
              </a:rPr>
              <a:t> alanda kullanılmaktadır. Görüntü işlemeyi matrisler üzerinde yapılan işlemler bütünü şeklinde de tanımlayabiliriz. Resimler çeşitli renklerin bir araya geldiği karelerden oluşmaktadır. Halbuki </a:t>
            </a:r>
            <a:r>
              <a:rPr lang="tr-TR" sz="1800" dirty="0" err="1">
                <a:latin typeface="+mj-lt"/>
              </a:rPr>
              <a:t>resimi</a:t>
            </a:r>
            <a:r>
              <a:rPr lang="tr-TR" sz="1800" dirty="0">
                <a:latin typeface="+mj-lt"/>
              </a:rPr>
              <a:t> en küçük parçalarına böldüğümüzde </a:t>
            </a:r>
            <a:r>
              <a:rPr lang="tr-TR" sz="1800" dirty="0" err="1">
                <a:latin typeface="+mj-lt"/>
              </a:rPr>
              <a:t>pixsel</a:t>
            </a:r>
            <a:r>
              <a:rPr lang="tr-TR" sz="1800" dirty="0">
                <a:latin typeface="+mj-lt"/>
              </a:rPr>
              <a:t> adını verdiğimiz matrislerden oluştuğunu görmekteyiz. Görüntü işleme yöntemlerinde pikseli oluşturan matris hücrelerinin üzerinden işlemler yapılmaktadır. Yandaki Şekil 2’de görsel bir karakterin sayısallaştırılması gösterilmiştir.</a:t>
            </a:r>
            <a:r>
              <a:rPr lang="tr-TR" sz="1800" b="0" i="0" dirty="0">
                <a:solidFill>
                  <a:srgbClr val="000000"/>
                </a:solidFill>
                <a:effectLst/>
                <a:latin typeface="+mj-lt"/>
              </a:rPr>
              <a:t> </a:t>
            </a:r>
          </a:p>
          <a:p>
            <a:r>
              <a:rPr lang="tr-TR" sz="1800" b="0" i="0" dirty="0" err="1">
                <a:solidFill>
                  <a:srgbClr val="000000"/>
                </a:solidFill>
                <a:effectLst/>
                <a:latin typeface="+mj-lt"/>
              </a:rPr>
              <a:t>OpenCV</a:t>
            </a:r>
            <a:r>
              <a:rPr lang="tr-TR" sz="1800" b="0" i="0" dirty="0">
                <a:solidFill>
                  <a:srgbClr val="000000"/>
                </a:solidFill>
                <a:effectLst/>
                <a:latin typeface="+mj-lt"/>
              </a:rPr>
              <a:t> gibi popüler kütüphanelerin </a:t>
            </a:r>
            <a:r>
              <a:rPr lang="tr-TR" sz="1800" b="0" i="0" dirty="0" err="1">
                <a:solidFill>
                  <a:srgbClr val="000000"/>
                </a:solidFill>
                <a:effectLst/>
                <a:latin typeface="+mj-lt"/>
              </a:rPr>
              <a:t>yanısıra</a:t>
            </a:r>
            <a:r>
              <a:rPr lang="tr-TR" sz="1800" b="0" i="0" dirty="0">
                <a:solidFill>
                  <a:srgbClr val="000000"/>
                </a:solidFill>
                <a:effectLst/>
                <a:latin typeface="+mj-lt"/>
              </a:rPr>
              <a:t> MATLAB programlama </a:t>
            </a:r>
            <a:r>
              <a:rPr lang="tr-TR" sz="1800" b="0" i="0" dirty="0" err="1">
                <a:solidFill>
                  <a:srgbClr val="000000"/>
                </a:solidFill>
                <a:effectLst/>
                <a:latin typeface="+mj-lt"/>
              </a:rPr>
              <a:t>dilide</a:t>
            </a:r>
            <a:r>
              <a:rPr lang="tr-TR" sz="1800" b="0" i="0" dirty="0">
                <a:solidFill>
                  <a:srgbClr val="000000"/>
                </a:solidFill>
                <a:effectLst/>
                <a:latin typeface="+mj-lt"/>
              </a:rPr>
              <a:t> görüntü işlemede en çok kullanılan programlama dilleri arasındadır. MATLAB , 1985’de C.B </a:t>
            </a:r>
            <a:r>
              <a:rPr lang="tr-TR" sz="1800" b="0" i="0" dirty="0" err="1">
                <a:solidFill>
                  <a:srgbClr val="000000"/>
                </a:solidFill>
                <a:effectLst/>
                <a:latin typeface="+mj-lt"/>
              </a:rPr>
              <a:t>Moler</a:t>
            </a:r>
            <a:r>
              <a:rPr lang="tr-TR" sz="1800" b="0" i="0" dirty="0">
                <a:solidFill>
                  <a:srgbClr val="000000"/>
                </a:solidFill>
                <a:effectLst/>
                <a:latin typeface="+mj-lt"/>
              </a:rPr>
              <a:t> tarafından, özellikle matris temelli matematik ortamında kullanılmak üzere geliştirilmiş etkileşimli bir paket programlama dilidir.</a:t>
            </a:r>
            <a:endParaRPr lang="tr-TR" sz="1800" dirty="0">
              <a:latin typeface="+mj-lt"/>
            </a:endParaRPr>
          </a:p>
          <a:p>
            <a:endParaRPr lang="tr-TR" sz="1800" dirty="0">
              <a:latin typeface="+mj-lt"/>
            </a:endParaRPr>
          </a:p>
        </p:txBody>
      </p:sp>
      <p:pic>
        <p:nvPicPr>
          <p:cNvPr id="5" name="Resim 4">
            <a:extLst>
              <a:ext uri="{FF2B5EF4-FFF2-40B4-BE49-F238E27FC236}">
                <a16:creationId xmlns:a16="http://schemas.microsoft.com/office/drawing/2014/main" id="{467596FD-6962-AF69-F137-A4E2F1443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275" y="2487020"/>
            <a:ext cx="5222274" cy="2538471"/>
          </a:xfrm>
          <a:prstGeom prst="rect">
            <a:avLst/>
          </a:prstGeom>
        </p:spPr>
      </p:pic>
    </p:spTree>
    <p:extLst>
      <p:ext uri="{BB962C8B-B14F-4D97-AF65-F5344CB8AC3E}">
        <p14:creationId xmlns:p14="http://schemas.microsoft.com/office/powerpoint/2010/main" val="161372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09A20F-D523-243F-D759-B5A93FD5F6EF}"/>
              </a:ext>
            </a:extLst>
          </p:cNvPr>
          <p:cNvSpPr>
            <a:spLocks noGrp="1"/>
          </p:cNvSpPr>
          <p:nvPr>
            <p:ph type="title"/>
          </p:nvPr>
        </p:nvSpPr>
        <p:spPr>
          <a:xfrm>
            <a:off x="838200" y="88035"/>
            <a:ext cx="10515600" cy="1084984"/>
          </a:xfrm>
        </p:spPr>
        <p:txBody>
          <a:bodyPr/>
          <a:lstStyle/>
          <a:p>
            <a:r>
              <a:rPr lang="tr-TR" dirty="0"/>
              <a:t>				Uygulama</a:t>
            </a:r>
          </a:p>
        </p:txBody>
      </p:sp>
      <p:sp>
        <p:nvSpPr>
          <p:cNvPr id="3" name="İçerik Yer Tutucusu 2">
            <a:extLst>
              <a:ext uri="{FF2B5EF4-FFF2-40B4-BE49-F238E27FC236}">
                <a16:creationId xmlns:a16="http://schemas.microsoft.com/office/drawing/2014/main" id="{EB2775C9-3109-CC20-89C6-5A6F934D03C7}"/>
              </a:ext>
            </a:extLst>
          </p:cNvPr>
          <p:cNvSpPr>
            <a:spLocks noGrp="1"/>
          </p:cNvSpPr>
          <p:nvPr>
            <p:ph idx="1"/>
          </p:nvPr>
        </p:nvSpPr>
        <p:spPr>
          <a:xfrm>
            <a:off x="838200" y="1252970"/>
            <a:ext cx="11021291" cy="5258666"/>
          </a:xfrm>
        </p:spPr>
        <p:txBody>
          <a:bodyPr>
            <a:normAutofit/>
          </a:bodyPr>
          <a:lstStyle/>
          <a:p>
            <a:r>
              <a:rPr lang="tr-TR" sz="1800" dirty="0">
                <a:solidFill>
                  <a:srgbClr val="000000"/>
                </a:solidFill>
                <a:latin typeface="+mj-lt"/>
              </a:rPr>
              <a:t>Y</a:t>
            </a:r>
            <a:r>
              <a:rPr lang="tr-TR" sz="1800" b="0" i="0" dirty="0">
                <a:solidFill>
                  <a:srgbClr val="000000"/>
                </a:solidFill>
                <a:effectLst/>
                <a:latin typeface="+mj-lt"/>
              </a:rPr>
              <a:t>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a:t>
            </a:r>
            <a:r>
              <a:rPr lang="tr-TR" sz="1200" dirty="0">
                <a:latin typeface="+mj-lt"/>
              </a:rPr>
              <a:t>. </a:t>
            </a:r>
          </a:p>
          <a:p>
            <a:endParaRPr lang="tr-TR" sz="1200" dirty="0">
              <a:latin typeface="+mj-lt"/>
            </a:endParaRPr>
          </a:p>
          <a:p>
            <a:endParaRPr lang="tr-TR" sz="1200" dirty="0">
              <a:latin typeface="+mj-lt"/>
            </a:endParaRPr>
          </a:p>
          <a:p>
            <a:endParaRPr lang="tr-TR" sz="1200" dirty="0">
              <a:latin typeface="+mj-lt"/>
            </a:endParaRPr>
          </a:p>
          <a:p>
            <a:endParaRPr lang="tr-TR" sz="1200" dirty="0">
              <a:latin typeface="+mj-lt"/>
            </a:endParaRPr>
          </a:p>
          <a:p>
            <a:endParaRPr lang="tr-TR" sz="1200" dirty="0">
              <a:latin typeface="+mj-lt"/>
            </a:endParaRPr>
          </a:p>
          <a:p>
            <a:endParaRPr lang="tr-TR" sz="1800" dirty="0">
              <a:latin typeface="+mj-lt"/>
            </a:endParaRPr>
          </a:p>
          <a:p>
            <a:endParaRPr lang="tr-TR" sz="1800" dirty="0">
              <a:latin typeface="+mj-lt"/>
            </a:endParaRPr>
          </a:p>
          <a:p>
            <a:r>
              <a:rPr lang="tr-TR" sz="1800" dirty="0">
                <a:latin typeface="+mj-lt"/>
              </a:rPr>
              <a:t>Kiraz meyvesinin sınıflandırılması için gerekli</a:t>
            </a:r>
          </a:p>
          <a:p>
            <a:pPr marL="0" indent="0">
              <a:buNone/>
            </a:pPr>
            <a:r>
              <a:rPr lang="tr-TR" sz="1800" dirty="0">
                <a:latin typeface="+mj-lt"/>
              </a:rPr>
              <a:t> olan işlem adımları yandaki Şekil 3’de gösterilmiştir.</a:t>
            </a:r>
          </a:p>
        </p:txBody>
      </p:sp>
      <p:pic>
        <p:nvPicPr>
          <p:cNvPr id="5" name="Resim 4">
            <a:extLst>
              <a:ext uri="{FF2B5EF4-FFF2-40B4-BE49-F238E27FC236}">
                <a16:creationId xmlns:a16="http://schemas.microsoft.com/office/drawing/2014/main" id="{752002E6-0092-5602-8F6B-0D819E18B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0191"/>
            <a:ext cx="4789685" cy="1970560"/>
          </a:xfrm>
          <a:prstGeom prst="rect">
            <a:avLst/>
          </a:prstGeom>
        </p:spPr>
      </p:pic>
      <p:pic>
        <p:nvPicPr>
          <p:cNvPr id="7" name="Resim 6">
            <a:extLst>
              <a:ext uri="{FF2B5EF4-FFF2-40B4-BE49-F238E27FC236}">
                <a16:creationId xmlns:a16="http://schemas.microsoft.com/office/drawing/2014/main" id="{2AF01F75-1B8F-E48B-BE8D-E7BA591CB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207902"/>
            <a:ext cx="5501326" cy="2003612"/>
          </a:xfrm>
          <a:prstGeom prst="rect">
            <a:avLst/>
          </a:prstGeom>
        </p:spPr>
      </p:pic>
    </p:spTree>
    <p:extLst>
      <p:ext uri="{BB962C8B-B14F-4D97-AF65-F5344CB8AC3E}">
        <p14:creationId xmlns:p14="http://schemas.microsoft.com/office/powerpoint/2010/main" val="13388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73F7CA-F240-8C15-817F-6D071A3FC025}"/>
              </a:ext>
            </a:extLst>
          </p:cNvPr>
          <p:cNvSpPr>
            <a:spLocks noGrp="1"/>
          </p:cNvSpPr>
          <p:nvPr>
            <p:ph type="title"/>
          </p:nvPr>
        </p:nvSpPr>
        <p:spPr>
          <a:xfrm>
            <a:off x="755072" y="274889"/>
            <a:ext cx="10436287" cy="1222321"/>
          </a:xfrm>
        </p:spPr>
        <p:txBody>
          <a:bodyPr>
            <a:noAutofit/>
          </a:bodyPr>
          <a:lstStyle/>
          <a:p>
            <a:r>
              <a:rPr lang="tr-TR" sz="1600" dirty="0"/>
              <a:t>Yukarıdaki Şekil 3’deki işlem adımlarına göre sınıflandırma işleminin gerçekleşmesi için işlenmemiş resim programa yüklenmelidir. Aşağıdaki Şekil 4’te sınıflandırma için programa yüklenecek olan işlenmemiş resim gösterilmiştir.</a:t>
            </a:r>
          </a:p>
        </p:txBody>
      </p:sp>
      <p:pic>
        <p:nvPicPr>
          <p:cNvPr id="5" name="İçerik Yer Tutucusu 4">
            <a:extLst>
              <a:ext uri="{FF2B5EF4-FFF2-40B4-BE49-F238E27FC236}">
                <a16:creationId xmlns:a16="http://schemas.microsoft.com/office/drawing/2014/main" id="{DE27A827-0577-A620-1D3B-698EAA07C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358" y="1424176"/>
            <a:ext cx="3680298" cy="1993780"/>
          </a:xfrm>
        </p:spPr>
      </p:pic>
      <p:sp>
        <p:nvSpPr>
          <p:cNvPr id="10" name="İçerik Yer Tutucusu 2">
            <a:extLst>
              <a:ext uri="{FF2B5EF4-FFF2-40B4-BE49-F238E27FC236}">
                <a16:creationId xmlns:a16="http://schemas.microsoft.com/office/drawing/2014/main" id="{A975FDC0-047F-53D9-68CB-786B991CCFAA}"/>
              </a:ext>
            </a:extLst>
          </p:cNvPr>
          <p:cNvSpPr txBox="1">
            <a:spLocks/>
          </p:cNvSpPr>
          <p:nvPr/>
        </p:nvSpPr>
        <p:spPr>
          <a:xfrm>
            <a:off x="462569" y="1134911"/>
            <a:ext cx="11021291" cy="5258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600" dirty="0">
              <a:latin typeface="+mj-lt"/>
            </a:endParaRPr>
          </a:p>
          <a:p>
            <a:endParaRPr lang="tr-TR" sz="1600" dirty="0">
              <a:latin typeface="+mj-lt"/>
            </a:endParaRPr>
          </a:p>
          <a:p>
            <a:endParaRPr lang="tr-TR" sz="1600" dirty="0">
              <a:latin typeface="+mj-lt"/>
            </a:endParaRPr>
          </a:p>
          <a:p>
            <a:endParaRPr lang="tr-TR" sz="1600" dirty="0">
              <a:latin typeface="+mj-lt"/>
            </a:endParaRPr>
          </a:p>
          <a:p>
            <a:endParaRPr lang="tr-TR" sz="1600" dirty="0">
              <a:latin typeface="+mj-lt"/>
            </a:endParaRPr>
          </a:p>
          <a:p>
            <a:endParaRPr lang="tr-TR" sz="1600" dirty="0">
              <a:latin typeface="+mj-lt"/>
            </a:endParaRPr>
          </a:p>
          <a:p>
            <a:endParaRPr lang="tr-TR" sz="1600" dirty="0">
              <a:latin typeface="+mj-lt"/>
            </a:endParaRPr>
          </a:p>
          <a:p>
            <a:r>
              <a:rPr lang="tr-TR" sz="1600" dirty="0">
                <a:latin typeface="+mj-lt"/>
              </a:rPr>
              <a:t>İşlenmiş olarak sisteme yüklenen resim siyah- beyaz piksellere dönüştürülmektedir. Resmin siyah-beyaz piksellere yani </a:t>
            </a:r>
            <a:r>
              <a:rPr lang="tr-TR" sz="1600" dirty="0" err="1">
                <a:latin typeface="+mj-lt"/>
              </a:rPr>
              <a:t>binary</a:t>
            </a:r>
            <a:r>
              <a:rPr lang="tr-TR" sz="1600" dirty="0">
                <a:latin typeface="+mj-lt"/>
              </a:rPr>
              <a:t> moda dönüştürülmesi iki aşamada gerçekleşmektedir. İlk aşamada resmin arka planı beyaza kirazlar ise siyaha dönüştürülmektedir. İkinci aşamada ise </a:t>
            </a:r>
            <a:r>
              <a:rPr lang="tr-TR" sz="1600" dirty="0" err="1">
                <a:latin typeface="+mj-lt"/>
              </a:rPr>
              <a:t>binary</a:t>
            </a:r>
            <a:r>
              <a:rPr lang="tr-TR" sz="1600" dirty="0">
                <a:latin typeface="+mj-lt"/>
              </a:rPr>
              <a:t> moddaki resim Matlab </a:t>
            </a:r>
            <a:r>
              <a:rPr lang="tr-TR" sz="1600" dirty="0" err="1">
                <a:latin typeface="+mj-lt"/>
              </a:rPr>
              <a:t>bwboundaries</a:t>
            </a:r>
            <a:r>
              <a:rPr lang="tr-TR" sz="1600" dirty="0">
                <a:latin typeface="+mj-lt"/>
              </a:rPr>
              <a:t> komutu ile ters çevrilerek arka plan siyaha sınıflandırılacak olan kirazlar beyaza dönüştürülmektedir. Aşağıdaki Şekil 5’de resmin siyah-beyaz piksellere dönüştürülmüş hali gösterilmiştir</a:t>
            </a:r>
          </a:p>
        </p:txBody>
      </p:sp>
      <p:pic>
        <p:nvPicPr>
          <p:cNvPr id="12" name="Resim 11">
            <a:extLst>
              <a:ext uri="{FF2B5EF4-FFF2-40B4-BE49-F238E27FC236}">
                <a16:creationId xmlns:a16="http://schemas.microsoft.com/office/drawing/2014/main" id="{9371C6C6-2199-BAB1-098B-1A585A323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262" y="4752440"/>
            <a:ext cx="3242489" cy="1908473"/>
          </a:xfrm>
          <a:prstGeom prst="rect">
            <a:avLst/>
          </a:prstGeom>
        </p:spPr>
      </p:pic>
    </p:spTree>
    <p:extLst>
      <p:ext uri="{BB962C8B-B14F-4D97-AF65-F5344CB8AC3E}">
        <p14:creationId xmlns:p14="http://schemas.microsoft.com/office/powerpoint/2010/main" val="205831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8ED9599-FE20-70A7-86C4-6E09C2F4B21F}"/>
              </a:ext>
            </a:extLst>
          </p:cNvPr>
          <p:cNvSpPr>
            <a:spLocks noGrp="1"/>
          </p:cNvSpPr>
          <p:nvPr>
            <p:ph idx="1"/>
          </p:nvPr>
        </p:nvSpPr>
        <p:spPr>
          <a:xfrm>
            <a:off x="489888" y="1212274"/>
            <a:ext cx="11212224" cy="1684868"/>
          </a:xfrm>
        </p:spPr>
        <p:txBody>
          <a:bodyPr>
            <a:normAutofit/>
          </a:bodyPr>
          <a:lstStyle/>
          <a:p>
            <a:r>
              <a:rPr lang="tr-TR" sz="1600" dirty="0">
                <a:latin typeface="+mj-lt"/>
              </a:rPr>
              <a:t>Resim siyah-beyaz piksellere dönüştürülüp ters çevirme işlemi uygulandıktan sonra resimde bulunan belirli boyutun altındaki gürültü olarak tabir edilen nesneler Matlab </a:t>
            </a:r>
            <a:r>
              <a:rPr lang="tr-TR" sz="1600" dirty="0" err="1">
                <a:latin typeface="+mj-lt"/>
              </a:rPr>
              <a:t>bwareaopen</a:t>
            </a:r>
            <a:r>
              <a:rPr lang="tr-TR" sz="1600" dirty="0">
                <a:latin typeface="+mj-lt"/>
              </a:rPr>
              <a:t>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 </a:t>
            </a:r>
          </a:p>
        </p:txBody>
      </p:sp>
      <p:pic>
        <p:nvPicPr>
          <p:cNvPr id="5" name="Resim 4">
            <a:extLst>
              <a:ext uri="{FF2B5EF4-FFF2-40B4-BE49-F238E27FC236}">
                <a16:creationId xmlns:a16="http://schemas.microsoft.com/office/drawing/2014/main" id="{07DEBBE6-D68E-2BE6-B531-6A78346A0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673" y="3014445"/>
            <a:ext cx="4449573" cy="2631281"/>
          </a:xfrm>
          <a:prstGeom prst="rect">
            <a:avLst/>
          </a:prstGeom>
        </p:spPr>
      </p:pic>
    </p:spTree>
    <p:extLst>
      <p:ext uri="{BB962C8B-B14F-4D97-AF65-F5344CB8AC3E}">
        <p14:creationId xmlns:p14="http://schemas.microsoft.com/office/powerpoint/2010/main" val="338615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E0B0B3-FE6A-9166-E4FF-5EB05B3FE8B9}"/>
              </a:ext>
            </a:extLst>
          </p:cNvPr>
          <p:cNvSpPr>
            <a:spLocks noGrp="1"/>
          </p:cNvSpPr>
          <p:nvPr>
            <p:ph type="title"/>
          </p:nvPr>
        </p:nvSpPr>
        <p:spPr>
          <a:xfrm>
            <a:off x="3196142" y="173950"/>
            <a:ext cx="5799715" cy="1256147"/>
          </a:xfrm>
        </p:spPr>
        <p:txBody>
          <a:bodyPr/>
          <a:lstStyle/>
          <a:p>
            <a:r>
              <a:rPr lang="tr-TR" dirty="0"/>
              <a:t>Araştırma ve tartışma</a:t>
            </a:r>
          </a:p>
        </p:txBody>
      </p:sp>
      <p:sp>
        <p:nvSpPr>
          <p:cNvPr id="3" name="İçerik Yer Tutucusu 2">
            <a:extLst>
              <a:ext uri="{FF2B5EF4-FFF2-40B4-BE49-F238E27FC236}">
                <a16:creationId xmlns:a16="http://schemas.microsoft.com/office/drawing/2014/main" id="{721C1015-0879-E0D2-045B-1B715687EF2B}"/>
              </a:ext>
            </a:extLst>
          </p:cNvPr>
          <p:cNvSpPr>
            <a:spLocks noGrp="1"/>
          </p:cNvSpPr>
          <p:nvPr>
            <p:ph idx="1"/>
          </p:nvPr>
        </p:nvSpPr>
        <p:spPr>
          <a:xfrm>
            <a:off x="213158" y="543405"/>
            <a:ext cx="8534400" cy="3615267"/>
          </a:xfrm>
        </p:spPr>
        <p:txBody>
          <a:bodyPr>
            <a:normAutofit/>
          </a:bodyPr>
          <a:lstStyle/>
          <a:p>
            <a:r>
              <a:rPr lang="tr-TR" sz="1800" dirty="0">
                <a:latin typeface="+mj-lt"/>
              </a:rPr>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a:t>
            </a:r>
          </a:p>
        </p:txBody>
      </p:sp>
      <p:pic>
        <p:nvPicPr>
          <p:cNvPr id="5" name="Resim 4">
            <a:extLst>
              <a:ext uri="{FF2B5EF4-FFF2-40B4-BE49-F238E27FC236}">
                <a16:creationId xmlns:a16="http://schemas.microsoft.com/office/drawing/2014/main" id="{4A399981-8148-4F6B-991E-234AAF8B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008" y="3539255"/>
            <a:ext cx="4467550" cy="3003554"/>
          </a:xfrm>
          <a:prstGeom prst="rect">
            <a:avLst/>
          </a:prstGeom>
        </p:spPr>
      </p:pic>
      <p:sp>
        <p:nvSpPr>
          <p:cNvPr id="7" name="Metin kutusu 6">
            <a:extLst>
              <a:ext uri="{FF2B5EF4-FFF2-40B4-BE49-F238E27FC236}">
                <a16:creationId xmlns:a16="http://schemas.microsoft.com/office/drawing/2014/main" id="{C151F4C8-E6DD-99B8-F823-A5FE02BE65E6}"/>
              </a:ext>
            </a:extLst>
          </p:cNvPr>
          <p:cNvSpPr txBox="1"/>
          <p:nvPr/>
        </p:nvSpPr>
        <p:spPr>
          <a:xfrm>
            <a:off x="579582" y="3429000"/>
            <a:ext cx="3133436" cy="2862322"/>
          </a:xfrm>
          <a:prstGeom prst="rect">
            <a:avLst/>
          </a:prstGeom>
          <a:noFill/>
        </p:spPr>
        <p:txBody>
          <a:bodyPr wrap="square">
            <a:spAutoFit/>
          </a:bodyPr>
          <a:lstStyle/>
          <a:p>
            <a:r>
              <a:rPr lang="tr-TR" dirty="0">
                <a:latin typeface="+mj-lt"/>
              </a:rPr>
              <a:t>Yapılan çalışmada kirazlar üst üste gelmeden ayrık olarak resimlenmiştir. Bu sayede sınıflandırma başarısı %100 olarak gerçekleşmiştir. Ancak kirazların üst üste gelmesi durumunda sınıflandırma başarısının düşeceği değerlendirilmektedir. </a:t>
            </a:r>
          </a:p>
        </p:txBody>
      </p:sp>
    </p:spTree>
    <p:extLst>
      <p:ext uri="{BB962C8B-B14F-4D97-AF65-F5344CB8AC3E}">
        <p14:creationId xmlns:p14="http://schemas.microsoft.com/office/powerpoint/2010/main" val="2929506635"/>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TotalTime>
  <Words>1030</Words>
  <Application>Microsoft Office PowerPoint</Application>
  <PresentationFormat>Geniş ekran</PresentationFormat>
  <Paragraphs>43</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Dilim</vt:lpstr>
      <vt:lpstr>Görüntü İşleme Yöntemleri Kullanılarak Kiraz Meyvesinin Sınıflandırılması </vt:lpstr>
      <vt:lpstr>     ÖZET</vt:lpstr>
      <vt:lpstr>     Giriş</vt:lpstr>
      <vt:lpstr>   Materyal Metot</vt:lpstr>
      <vt:lpstr>       Görüntü İşleme</vt:lpstr>
      <vt:lpstr>    Uygulama</vt:lpstr>
      <vt:lpstr>Yukarıdaki Şekil 3’deki işlem adımlarına göre sınıflandırma işleminin gerçekleşmesi için işlenmemiş resim programa yüklenmelidir. Aşağıdaki Şekil 4’te sınıflandırma için programa yüklenecek olan işlenmemiş resim gösterilmiştir.</vt:lpstr>
      <vt:lpstr>PowerPoint Sunusu</vt:lpstr>
      <vt:lpstr>Araştırma ve tartışma</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 </dc:title>
  <dc:creator>Batuhan Elbaş</dc:creator>
  <cp:lastModifiedBy>Batuhan Elbaş</cp:lastModifiedBy>
  <cp:revision>1</cp:revision>
  <dcterms:created xsi:type="dcterms:W3CDTF">2022-11-15T08:42:53Z</dcterms:created>
  <dcterms:modified xsi:type="dcterms:W3CDTF">2022-11-15T09:29:58Z</dcterms:modified>
</cp:coreProperties>
</file>