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5/17/2023</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5590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5/17/2023</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016593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5/17/2023</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414138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5/17/2023</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82404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5/17/2023</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773181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5/17/2023</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406114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5/17/2023</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021227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5/17/2023</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841131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5/17/2023</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793108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5/17/2023</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406776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5/17/2023</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2545885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5/17/2023</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832037994"/>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lt Başlık 2">
            <a:extLst>
              <a:ext uri="{FF2B5EF4-FFF2-40B4-BE49-F238E27FC236}">
                <a16:creationId xmlns:a16="http://schemas.microsoft.com/office/drawing/2014/main" id="{E397A7F8-8FFA-19B0-13D3-4DB34D3BD294}"/>
              </a:ext>
            </a:extLst>
          </p:cNvPr>
          <p:cNvSpPr>
            <a:spLocks noGrp="1"/>
          </p:cNvSpPr>
          <p:nvPr>
            <p:ph type="subTitle" idx="1"/>
          </p:nvPr>
        </p:nvSpPr>
        <p:spPr>
          <a:xfrm>
            <a:off x="0" y="3691345"/>
            <a:ext cx="6242180" cy="1105270"/>
          </a:xfrm>
        </p:spPr>
        <p:txBody>
          <a:bodyPr vert="horz" lIns="91440" tIns="45720" rIns="91440" bIns="45720" rtlCol="0" anchor="b">
            <a:noAutofit/>
          </a:bodyPr>
          <a:lstStyle/>
          <a:p>
            <a:pPr>
              <a:lnSpc>
                <a:spcPct val="90000"/>
              </a:lnSpc>
            </a:pPr>
            <a:r>
              <a:rPr lang="tr-TR" noProof="1">
                <a:latin typeface="Arial" panose="020B0604020202020204" pitchFamily="34" charset="0"/>
                <a:cs typeface="Arial" panose="020B0604020202020204" pitchFamily="34" charset="0"/>
              </a:rPr>
              <a:t>Web uygulamasının yaptığı SQL sorgusuna müdahale edilerek veri tabanında bulunan verilere yetkisiz erişme SQL INJECTION denir. Bu güvenlik açığı, normalde görülmesi imkânsız verilerin görüntülenmesine izin verir.</a:t>
            </a:r>
            <a:br>
              <a:rPr lang="tr-TR" sz="2000" noProof="1">
                <a:latin typeface="Arial" panose="020B0604020202020204" pitchFamily="34" charset="0"/>
                <a:cs typeface="Arial" panose="020B0604020202020204" pitchFamily="34" charset="0"/>
              </a:rPr>
            </a:br>
            <a:br>
              <a:rPr lang="tr-TR" sz="2000" noProof="1">
                <a:latin typeface="Arial" panose="020B0604020202020204" pitchFamily="34" charset="0"/>
                <a:cs typeface="Arial" panose="020B0604020202020204" pitchFamily="34" charset="0"/>
              </a:rPr>
            </a:br>
            <a:br>
              <a:rPr lang="tr-TR" sz="2000" noProof="1">
                <a:latin typeface="Arial" panose="020B0604020202020204" pitchFamily="34" charset="0"/>
                <a:cs typeface="Arial" panose="020B0604020202020204" pitchFamily="34" charset="0"/>
              </a:rPr>
            </a:br>
            <a:r>
              <a:rPr lang="tr-TR" noProof="1">
                <a:latin typeface="Arial" panose="020B0604020202020204" pitchFamily="34" charset="0"/>
                <a:cs typeface="Arial" panose="020B0604020202020204" pitchFamily="34" charset="0"/>
              </a:rPr>
              <a:t>Bir müşteri sisteme girerken kendi kullanıcı adı ve şifresini vererek, giriş izni alır. Bu izin sadece kendi verilerini görmeye yetki verir. </a:t>
            </a:r>
            <a:r>
              <a:rPr lang="tr-TR" b="1" noProof="1">
                <a:latin typeface="Arial" panose="020B0604020202020204" pitchFamily="34" charset="0"/>
                <a:cs typeface="Arial" panose="020B0604020202020204" pitchFamily="34" charset="0"/>
              </a:rPr>
              <a:t>SQL injection</a:t>
            </a:r>
            <a:r>
              <a:rPr lang="tr-TR" noProof="1">
                <a:latin typeface="Arial" panose="020B0604020202020204" pitchFamily="34" charset="0"/>
                <a:cs typeface="Arial" panose="020B0604020202020204" pitchFamily="34" charset="0"/>
              </a:rPr>
              <a:t> yönteminde ise bir saldırgan bununla birlikte diğer kullanıcıların ve web uygulamasının diğer verilerine erişebilir. Buradaki </a:t>
            </a:r>
            <a:r>
              <a:rPr lang="tr-TR" b="1" noProof="1">
                <a:latin typeface="Arial" panose="020B0604020202020204" pitchFamily="34" charset="0"/>
                <a:cs typeface="Arial" panose="020B0604020202020204" pitchFamily="34" charset="0"/>
              </a:rPr>
              <a:t>SQL injection açığı</a:t>
            </a:r>
            <a:r>
              <a:rPr lang="tr-TR" noProof="1">
                <a:latin typeface="Arial" panose="020B0604020202020204" pitchFamily="34" charset="0"/>
                <a:cs typeface="Arial" panose="020B0604020202020204" pitchFamily="34" charset="0"/>
              </a:rPr>
              <a:t> ile saldırgan verileri transfer edebilir, değiştirebilir, silebilir. Yani eriştiği tüm verileri manipüle edebilir hale gelir.</a:t>
            </a:r>
            <a:endParaRPr lang="tr-TR" sz="2000" noProof="1">
              <a:latin typeface="Arial" panose="020B0604020202020204" pitchFamily="34" charset="0"/>
              <a:cs typeface="Arial" panose="020B0604020202020204" pitchFamily="34" charset="0"/>
            </a:endParaRPr>
          </a:p>
        </p:txBody>
      </p:sp>
      <p:pic>
        <p:nvPicPr>
          <p:cNvPr id="5" name="Resim 4" descr="metin, yazı tipi, logo, tasarım içeren bir resim&#10;&#10;Açıklama otomatik olarak oluşturuldu">
            <a:extLst>
              <a:ext uri="{FF2B5EF4-FFF2-40B4-BE49-F238E27FC236}">
                <a16:creationId xmlns:a16="http://schemas.microsoft.com/office/drawing/2014/main" id="{81838216-54FD-58B5-95D2-A1AF3BEAE6F1}"/>
              </a:ext>
            </a:extLst>
          </p:cNvPr>
          <p:cNvPicPr>
            <a:picLocks noChangeAspect="1"/>
          </p:cNvPicPr>
          <p:nvPr/>
        </p:nvPicPr>
        <p:blipFill rotWithShape="1">
          <a:blip r:embed="rId2">
            <a:extLst>
              <a:ext uri="{28A0092B-C50C-407E-A947-70E740481C1C}">
                <a14:useLocalDpi xmlns:a14="http://schemas.microsoft.com/office/drawing/2010/main" val="0"/>
              </a:ext>
            </a:extLst>
          </a:blip>
          <a:srcRect l="13357" r="16658" b="-1"/>
          <a:stretch/>
        </p:blipFill>
        <p:spPr>
          <a:xfrm>
            <a:off x="3504548" y="314850"/>
            <a:ext cx="8681010" cy="654314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37" name="Freeform: Shape 36">
            <a:extLst>
              <a:ext uri="{FF2B5EF4-FFF2-40B4-BE49-F238E27FC236}">
                <a16:creationId xmlns:a16="http://schemas.microsoft.com/office/drawing/2014/main" id="{02E0C409-730D-455F-AA8F-0646ABDB1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3"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etin kutusu 5">
            <a:extLst>
              <a:ext uri="{FF2B5EF4-FFF2-40B4-BE49-F238E27FC236}">
                <a16:creationId xmlns:a16="http://schemas.microsoft.com/office/drawing/2014/main" id="{829C9D31-72CF-9DD5-FEED-8FD5DB70ED8F}"/>
              </a:ext>
            </a:extLst>
          </p:cNvPr>
          <p:cNvSpPr txBox="1"/>
          <p:nvPr/>
        </p:nvSpPr>
        <p:spPr>
          <a:xfrm>
            <a:off x="3781887" y="314850"/>
            <a:ext cx="3576620" cy="400110"/>
          </a:xfrm>
          <a:prstGeom prst="rect">
            <a:avLst/>
          </a:prstGeom>
          <a:noFill/>
        </p:spPr>
        <p:txBody>
          <a:bodyPr wrap="none" rtlCol="0">
            <a:spAutoFit/>
          </a:bodyPr>
          <a:lstStyle/>
          <a:p>
            <a:pPr>
              <a:spcAft>
                <a:spcPts val="600"/>
              </a:spcAft>
            </a:pPr>
            <a:r>
              <a:rPr lang="tr-TR" sz="2000" b="1" dirty="0"/>
              <a:t>SQL INJECTION NEDİR?</a:t>
            </a:r>
          </a:p>
        </p:txBody>
      </p:sp>
    </p:spTree>
    <p:extLst>
      <p:ext uri="{BB962C8B-B14F-4D97-AF65-F5344CB8AC3E}">
        <p14:creationId xmlns:p14="http://schemas.microsoft.com/office/powerpoint/2010/main" val="96464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4F20867-41B0-484D-9DA7-0FC742D31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712B839-088B-4F97-96A4-6FAA8E3D1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3870" y="-2"/>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789BAF08-0AD0-4642-9767-4D53853C5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9527" y="0"/>
            <a:ext cx="6899617" cy="6858000"/>
          </a:xfrm>
          <a:custGeom>
            <a:avLst/>
            <a:gdLst>
              <a:gd name="connsiteX0" fmla="*/ 6010592 w 6899617"/>
              <a:gd name="connsiteY0" fmla="*/ 0 h 6858000"/>
              <a:gd name="connsiteX1" fmla="*/ 6036517 w 6899617"/>
              <a:gd name="connsiteY1" fmla="*/ 0 h 6858000"/>
              <a:gd name="connsiteX2" fmla="*/ 6899617 w 6899617"/>
              <a:gd name="connsiteY2" fmla="*/ 0 h 6858000"/>
              <a:gd name="connsiteX3" fmla="*/ 6899617 w 6899617"/>
              <a:gd name="connsiteY3" fmla="*/ 1529274 h 6858000"/>
              <a:gd name="connsiteX4" fmla="*/ 6899617 w 6899617"/>
              <a:gd name="connsiteY4" fmla="*/ 6858000 h 6858000"/>
              <a:gd name="connsiteX5" fmla="*/ 2229334 w 6899617"/>
              <a:gd name="connsiteY5" fmla="*/ 6858000 h 6858000"/>
              <a:gd name="connsiteX6" fmla="*/ 25925 w 6899617"/>
              <a:gd name="connsiteY6" fmla="*/ 6858000 h 6858000"/>
              <a:gd name="connsiteX7" fmla="*/ 0 w 6899617"/>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99617" h="6858000">
                <a:moveTo>
                  <a:pt x="6010592" y="0"/>
                </a:moveTo>
                <a:lnTo>
                  <a:pt x="6036517" y="0"/>
                </a:lnTo>
                <a:lnTo>
                  <a:pt x="6899617" y="0"/>
                </a:lnTo>
                <a:lnTo>
                  <a:pt x="6899617" y="1529274"/>
                </a:lnTo>
                <a:lnTo>
                  <a:pt x="6899617" y="6858000"/>
                </a:lnTo>
                <a:lnTo>
                  <a:pt x="2229334" y="6858000"/>
                </a:lnTo>
                <a:lnTo>
                  <a:pt x="25925" y="6858000"/>
                </a:lnTo>
                <a:lnTo>
                  <a:pt x="0" y="6858000"/>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36DBCD22-2B1F-A7C7-F797-7AD134A2BEE7}"/>
              </a:ext>
            </a:extLst>
          </p:cNvPr>
          <p:cNvSpPr>
            <a:spLocks noGrp="1"/>
          </p:cNvSpPr>
          <p:nvPr>
            <p:ph type="title"/>
          </p:nvPr>
        </p:nvSpPr>
        <p:spPr>
          <a:xfrm>
            <a:off x="2326382" y="275938"/>
            <a:ext cx="5946290" cy="517163"/>
          </a:xfrm>
        </p:spPr>
        <p:txBody>
          <a:bodyPr>
            <a:normAutofit/>
          </a:bodyPr>
          <a:lstStyle/>
          <a:p>
            <a:r>
              <a:rPr lang="tr-TR" sz="2000" dirty="0">
                <a:latin typeface="Arial" panose="020B0604020202020204" pitchFamily="34" charset="0"/>
                <a:cs typeface="Arial" panose="020B0604020202020204" pitchFamily="34" charset="0"/>
              </a:rPr>
              <a:t>SQL INJECTION NASIL ÇALIŞIR?</a:t>
            </a:r>
          </a:p>
        </p:txBody>
      </p:sp>
      <p:sp>
        <p:nvSpPr>
          <p:cNvPr id="9" name="Content Placeholder 8">
            <a:extLst>
              <a:ext uri="{FF2B5EF4-FFF2-40B4-BE49-F238E27FC236}">
                <a16:creationId xmlns:a16="http://schemas.microsoft.com/office/drawing/2014/main" id="{0135C160-7D11-766A-573C-B12D2068BF7F}"/>
              </a:ext>
            </a:extLst>
          </p:cNvPr>
          <p:cNvSpPr>
            <a:spLocks noGrp="1"/>
          </p:cNvSpPr>
          <p:nvPr>
            <p:ph idx="1"/>
          </p:nvPr>
        </p:nvSpPr>
        <p:spPr>
          <a:xfrm>
            <a:off x="299396" y="1369767"/>
            <a:ext cx="6323120" cy="3840172"/>
          </a:xfrm>
        </p:spPr>
        <p:txBody>
          <a:bodyPr>
            <a:normAutofit lnSpcReduction="10000"/>
          </a:bodyPr>
          <a:lstStyle/>
          <a:p>
            <a:pPr marL="0" indent="0">
              <a:buNone/>
            </a:pPr>
            <a:r>
              <a:rPr lang="tr-TR" sz="1800" noProof="1">
                <a:latin typeface="Arial" panose="020B0604020202020204" pitchFamily="34" charset="0"/>
                <a:cs typeface="Arial" panose="020B0604020202020204" pitchFamily="34" charset="0"/>
              </a:rPr>
              <a:t>Örnek; Kullanıcı adı ve şifre girdiğimiz bir uygulamada, kullanıcı adı örneğin admin şifreyi de 1234 olarak girdiğimizde SQL server’a sorgu göndermiş oluruz. örneğin Select *from users where username=‘admin’ and password=‘1234’ olarak sorgu göndermiş oluruz. Bu sorgu sonucunda kullanıcı adı ve şifre hatalı olduğu için sistem hata verecektir. Fakat biz bu sorguya veya yani or kullanırsak veya sorgusu her zaman ve sorgusunu ezeceği için bizim eklediğimiz şarta göre davranacaktır. Yani Select *from users where username=‘admin’ and password=‘1234’ or ‘1’=‘1’ şeklinde yazdığımızda sisteme erişim sağlayabileceğiz.</a:t>
            </a:r>
          </a:p>
        </p:txBody>
      </p:sp>
      <p:pic>
        <p:nvPicPr>
          <p:cNvPr id="5" name="İçerik Yer Tutucusu 4" descr="metin, yazı tipi, ekran görüntüsü, grafik içeren bir resim&#10;&#10;Açıklama otomatik olarak oluşturuldu">
            <a:extLst>
              <a:ext uri="{FF2B5EF4-FFF2-40B4-BE49-F238E27FC236}">
                <a16:creationId xmlns:a16="http://schemas.microsoft.com/office/drawing/2014/main" id="{05C2003A-07CF-9482-A0F8-0C7A9E52C2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31045" y="4054770"/>
            <a:ext cx="2817487" cy="1155169"/>
          </a:xfrm>
          <a:prstGeom prst="rect">
            <a:avLst/>
          </a:prstGeom>
        </p:spPr>
      </p:pic>
    </p:spTree>
    <p:extLst>
      <p:ext uri="{BB962C8B-B14F-4D97-AF65-F5344CB8AC3E}">
        <p14:creationId xmlns:p14="http://schemas.microsoft.com/office/powerpoint/2010/main" val="1743418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4972BD-24E8-CFC9-38D3-0ED219FE79D4}"/>
              </a:ext>
            </a:extLst>
          </p:cNvPr>
          <p:cNvSpPr>
            <a:spLocks noGrp="1"/>
          </p:cNvSpPr>
          <p:nvPr>
            <p:ph type="title"/>
          </p:nvPr>
        </p:nvSpPr>
        <p:spPr>
          <a:xfrm>
            <a:off x="577050" y="305442"/>
            <a:ext cx="10217426" cy="825691"/>
          </a:xfrm>
        </p:spPr>
        <p:txBody>
          <a:bodyPr>
            <a:normAutofit/>
          </a:bodyPr>
          <a:lstStyle/>
          <a:p>
            <a:r>
              <a:rPr lang="tr-TR" sz="2000" dirty="0"/>
              <a:t>SQL INJECTION HİKAYEMİZ</a:t>
            </a:r>
            <a:br>
              <a:rPr lang="tr-TR" sz="2000" dirty="0"/>
            </a:br>
            <a:r>
              <a:rPr lang="tr-TR" sz="1400" noProof="1"/>
              <a:t>Zararsız sql cümlelerin içerisine zararlı sql cümlelerini enjekte etmek:</a:t>
            </a:r>
            <a:endParaRPr lang="tr-TR" sz="1400" dirty="0"/>
          </a:p>
        </p:txBody>
      </p:sp>
      <p:sp>
        <p:nvSpPr>
          <p:cNvPr id="7" name="İçerik Yer Tutucusu 6">
            <a:extLst>
              <a:ext uri="{FF2B5EF4-FFF2-40B4-BE49-F238E27FC236}">
                <a16:creationId xmlns:a16="http://schemas.microsoft.com/office/drawing/2014/main" id="{3128A1C5-ACD3-B0A1-5CA8-852BEAF353EF}"/>
              </a:ext>
            </a:extLst>
          </p:cNvPr>
          <p:cNvSpPr>
            <a:spLocks noGrp="1"/>
          </p:cNvSpPr>
          <p:nvPr>
            <p:ph idx="1"/>
          </p:nvPr>
        </p:nvSpPr>
        <p:spPr>
          <a:xfrm>
            <a:off x="577050" y="1278384"/>
            <a:ext cx="10471950" cy="4620760"/>
          </a:xfrm>
        </p:spPr>
        <p:txBody>
          <a:bodyPr>
            <a:normAutofit/>
          </a:bodyPr>
          <a:lstStyle/>
          <a:p>
            <a:pPr marL="0" indent="0">
              <a:buNone/>
            </a:pPr>
            <a:r>
              <a:rPr lang="tr-TR" noProof="1"/>
              <a:t>seneryo:: şirketimize iso belgesi alıyoruz gelen kalite uzmanları dediler ki "ya herşeyiniz tamam ama keşke bir öneri formu da olsaydı şirketinizin çalışanlarından toplasaydınız" bunu hata olarak yazıyorlar. Ve "ya bunu biz gitmeden12 günde yaparsanız kusur yazmayız« diyor. olay genel müdüre genel müdür den IT ye gidiyor «hemen çabuk bir tane uygulama yazın ondan sonra insanlar da oradan öneriler girsinler çıktılarını alın dosyaya koyun.» diyor. tabi bu aşama okadar hızlı oluyor ki yazılımı yapanlar hiçbir yazılım kuralına uymuyorlar. peki nedir bunlar db ye uygulamayı SA ile bağlıyorlar, db yi oluştururken sa kullanıcısını açık bırakıyorlar, sql injection kontrolü yapmadılar yani yazılım içersindeki kodlar parametrik yapı gibi injection korumalı değil. Bu örnekte çok tehlikeli bir şey ile karşı karşıya kaldık. Özet le form uygulamamızda yemekler sıcak olsun yorumu geldi arka tarafta hr diye bir db miz var onun içerisinde suggestion diye bir tablomuz var yemekler sıcak olsun yorumumuz buraya kayıt oluyor</a:t>
            </a:r>
          </a:p>
        </p:txBody>
      </p:sp>
    </p:spTree>
    <p:extLst>
      <p:ext uri="{BB962C8B-B14F-4D97-AF65-F5344CB8AC3E}">
        <p14:creationId xmlns:p14="http://schemas.microsoft.com/office/powerpoint/2010/main" val="252006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C5B0D8-0FBF-D0A4-867B-44EF49C60C07}"/>
              </a:ext>
            </a:extLst>
          </p:cNvPr>
          <p:cNvSpPr>
            <a:spLocks noGrp="1"/>
          </p:cNvSpPr>
          <p:nvPr>
            <p:ph type="title"/>
          </p:nvPr>
        </p:nvSpPr>
        <p:spPr>
          <a:xfrm>
            <a:off x="1059026" y="0"/>
            <a:ext cx="9905999" cy="746449"/>
          </a:xfrm>
        </p:spPr>
        <p:txBody>
          <a:bodyPr>
            <a:normAutofit/>
          </a:bodyPr>
          <a:lstStyle/>
          <a:p>
            <a:r>
              <a:rPr lang="tr-TR" sz="2400" dirty="0">
                <a:latin typeface="Arial" panose="020B0604020202020204" pitchFamily="34" charset="0"/>
                <a:cs typeface="Arial" panose="020B0604020202020204" pitchFamily="34" charset="0"/>
              </a:rPr>
              <a:t>OLUŞTURULAN SORUNLU ÖNERİ FORMU</a:t>
            </a:r>
          </a:p>
        </p:txBody>
      </p:sp>
      <p:sp>
        <p:nvSpPr>
          <p:cNvPr id="7" name="Metin kutusu 6">
            <a:extLst>
              <a:ext uri="{FF2B5EF4-FFF2-40B4-BE49-F238E27FC236}">
                <a16:creationId xmlns:a16="http://schemas.microsoft.com/office/drawing/2014/main" id="{68DB8DE6-B33D-77E2-9219-8120D7234AAB}"/>
              </a:ext>
            </a:extLst>
          </p:cNvPr>
          <p:cNvSpPr txBox="1"/>
          <p:nvPr/>
        </p:nvSpPr>
        <p:spPr>
          <a:xfrm>
            <a:off x="6250732" y="616196"/>
            <a:ext cx="5582147" cy="1477328"/>
          </a:xfrm>
          <a:prstGeom prst="rect">
            <a:avLst/>
          </a:prstGeom>
          <a:noFill/>
        </p:spPr>
        <p:txBody>
          <a:bodyPr wrap="square" rtlCol="0">
            <a:spAutoFit/>
          </a:bodyPr>
          <a:lstStyle/>
          <a:p>
            <a:r>
              <a:rPr lang="tr-TR" dirty="0"/>
              <a:t>Yazılımcılarımızın yazdığı örnek Windows masaüstü uygulamamız bu şekilde. Sol altta ip bilgisi görülüyor bunu sunumumuzu yaparken yazılımın bağlanacağı </a:t>
            </a:r>
            <a:r>
              <a:rPr lang="tr-TR" dirty="0" err="1"/>
              <a:t>db</a:t>
            </a:r>
            <a:r>
              <a:rPr lang="tr-TR" dirty="0"/>
              <a:t> </a:t>
            </a:r>
            <a:r>
              <a:rPr lang="tr-TR" dirty="0" err="1"/>
              <a:t>yi</a:t>
            </a:r>
            <a:r>
              <a:rPr lang="tr-TR" dirty="0"/>
              <a:t> parametrik yapmak için ekledik bu sayede </a:t>
            </a:r>
            <a:r>
              <a:rPr lang="tr-TR" dirty="0" err="1"/>
              <a:t>con</a:t>
            </a:r>
            <a:r>
              <a:rPr lang="tr-TR" dirty="0"/>
              <a:t> </a:t>
            </a:r>
            <a:r>
              <a:rPr lang="tr-TR" dirty="0" err="1"/>
              <a:t>string</a:t>
            </a:r>
            <a:r>
              <a:rPr lang="tr-TR" dirty="0"/>
              <a:t> i değiştirmemiz gerekmiyor</a:t>
            </a:r>
          </a:p>
        </p:txBody>
      </p:sp>
      <p:sp>
        <p:nvSpPr>
          <p:cNvPr id="4" name="Metin kutusu 3">
            <a:extLst>
              <a:ext uri="{FF2B5EF4-FFF2-40B4-BE49-F238E27FC236}">
                <a16:creationId xmlns:a16="http://schemas.microsoft.com/office/drawing/2014/main" id="{296FE687-00E8-D93C-DFE7-17BCB2E26AAF}"/>
              </a:ext>
            </a:extLst>
          </p:cNvPr>
          <p:cNvSpPr txBox="1"/>
          <p:nvPr/>
        </p:nvSpPr>
        <p:spPr>
          <a:xfrm>
            <a:off x="6250732" y="2239545"/>
            <a:ext cx="5863108" cy="2031325"/>
          </a:xfrm>
          <a:prstGeom prst="rect">
            <a:avLst/>
          </a:prstGeom>
          <a:noFill/>
        </p:spPr>
        <p:txBody>
          <a:bodyPr wrap="square" rtlCol="0">
            <a:spAutoFit/>
          </a:bodyPr>
          <a:lstStyle/>
          <a:p>
            <a:r>
              <a:rPr lang="tr-TR" noProof="1"/>
              <a:t>kullanım mantığı; sistem, yorum olarak sadece test yazdığımızda 1. resimdeki sorguyu çalıştırıyor. Burada kırmızı ile işaretlediğim yerdeki ‘); biz eklersek yeni sorgumuz db ye 2. resimdeki gibi gidiyor ve sistem hata vermesin diye select 1 eklemeyi unutmuyoruz</a:t>
            </a:r>
          </a:p>
          <a:p>
            <a:endParaRPr lang="tr-TR" noProof="1"/>
          </a:p>
          <a:p>
            <a:endParaRPr lang="tr-TR" dirty="0"/>
          </a:p>
        </p:txBody>
      </p:sp>
      <p:pic>
        <p:nvPicPr>
          <p:cNvPr id="10" name="Resim 9">
            <a:extLst>
              <a:ext uri="{FF2B5EF4-FFF2-40B4-BE49-F238E27FC236}">
                <a16:creationId xmlns:a16="http://schemas.microsoft.com/office/drawing/2014/main" id="{8E12C78E-83C9-7FD0-70F4-6CA0E4C01688}"/>
              </a:ext>
            </a:extLst>
          </p:cNvPr>
          <p:cNvPicPr>
            <a:picLocks noChangeAspect="1"/>
          </p:cNvPicPr>
          <p:nvPr/>
        </p:nvPicPr>
        <p:blipFill>
          <a:blip r:embed="rId2"/>
          <a:stretch>
            <a:fillRect/>
          </a:stretch>
        </p:blipFill>
        <p:spPr>
          <a:xfrm>
            <a:off x="78160" y="656948"/>
            <a:ext cx="6017839" cy="4919041"/>
          </a:xfrm>
          <a:prstGeom prst="rect">
            <a:avLst/>
          </a:prstGeom>
        </p:spPr>
      </p:pic>
      <p:pic>
        <p:nvPicPr>
          <p:cNvPr id="11" name="Resim 10">
            <a:extLst>
              <a:ext uri="{FF2B5EF4-FFF2-40B4-BE49-F238E27FC236}">
                <a16:creationId xmlns:a16="http://schemas.microsoft.com/office/drawing/2014/main" id="{14BC44E3-F75D-2DCC-F231-8C613B826B57}"/>
              </a:ext>
            </a:extLst>
          </p:cNvPr>
          <p:cNvPicPr>
            <a:picLocks noChangeAspect="1"/>
          </p:cNvPicPr>
          <p:nvPr/>
        </p:nvPicPr>
        <p:blipFill>
          <a:blip r:embed="rId3"/>
          <a:stretch>
            <a:fillRect/>
          </a:stretch>
        </p:blipFill>
        <p:spPr>
          <a:xfrm>
            <a:off x="78160" y="5627209"/>
            <a:ext cx="11069595" cy="819264"/>
          </a:xfrm>
          <a:prstGeom prst="rect">
            <a:avLst/>
          </a:prstGeom>
        </p:spPr>
      </p:pic>
      <p:pic>
        <p:nvPicPr>
          <p:cNvPr id="12" name="Resim 11">
            <a:extLst>
              <a:ext uri="{FF2B5EF4-FFF2-40B4-BE49-F238E27FC236}">
                <a16:creationId xmlns:a16="http://schemas.microsoft.com/office/drawing/2014/main" id="{D4D1A0A1-C3F6-873A-F0FF-7FFAA7CDB908}"/>
              </a:ext>
            </a:extLst>
          </p:cNvPr>
          <p:cNvPicPr>
            <a:picLocks noChangeAspect="1"/>
          </p:cNvPicPr>
          <p:nvPr/>
        </p:nvPicPr>
        <p:blipFill>
          <a:blip r:embed="rId4"/>
          <a:stretch>
            <a:fillRect/>
          </a:stretch>
        </p:blipFill>
        <p:spPr>
          <a:xfrm>
            <a:off x="78160" y="6074946"/>
            <a:ext cx="11898385" cy="371527"/>
          </a:xfrm>
          <a:prstGeom prst="rect">
            <a:avLst/>
          </a:prstGeom>
        </p:spPr>
      </p:pic>
      <p:sp>
        <p:nvSpPr>
          <p:cNvPr id="13" name="Metin kutusu 12">
            <a:extLst>
              <a:ext uri="{FF2B5EF4-FFF2-40B4-BE49-F238E27FC236}">
                <a16:creationId xmlns:a16="http://schemas.microsoft.com/office/drawing/2014/main" id="{552BD488-339D-172F-83C0-A2CB0847C37E}"/>
              </a:ext>
            </a:extLst>
          </p:cNvPr>
          <p:cNvSpPr txBox="1"/>
          <p:nvPr/>
        </p:nvSpPr>
        <p:spPr>
          <a:xfrm>
            <a:off x="6230501" y="3782174"/>
            <a:ext cx="5602378" cy="923330"/>
          </a:xfrm>
          <a:prstGeom prst="rect">
            <a:avLst/>
          </a:prstGeom>
          <a:noFill/>
        </p:spPr>
        <p:txBody>
          <a:bodyPr wrap="square" rtlCol="0">
            <a:spAutoFit/>
          </a:bodyPr>
          <a:lstStyle/>
          <a:p>
            <a:r>
              <a:rPr lang="tr-TR" dirty="0"/>
              <a:t>Ve görüldüğü gibi aslında 6. kayıt ı eklememe rağmen hata almamak için yazdığım </a:t>
            </a:r>
            <a:r>
              <a:rPr lang="tr-TR" dirty="0" err="1"/>
              <a:t>select</a:t>
            </a:r>
            <a:r>
              <a:rPr lang="tr-TR" dirty="0"/>
              <a:t> 1 nedeniyle ıd:1 </a:t>
            </a:r>
            <a:r>
              <a:rPr lang="tr-TR" dirty="0" err="1"/>
              <a:t>mış</a:t>
            </a:r>
            <a:r>
              <a:rPr lang="tr-TR" dirty="0"/>
              <a:t> gibi mesaj dönmüş </a:t>
            </a:r>
          </a:p>
        </p:txBody>
      </p:sp>
      <p:sp>
        <p:nvSpPr>
          <p:cNvPr id="14" name="Metin kutusu 13">
            <a:extLst>
              <a:ext uri="{FF2B5EF4-FFF2-40B4-BE49-F238E27FC236}">
                <a16:creationId xmlns:a16="http://schemas.microsoft.com/office/drawing/2014/main" id="{5229BEBE-5E38-F53B-64CF-3510D58C5772}"/>
              </a:ext>
            </a:extLst>
          </p:cNvPr>
          <p:cNvSpPr txBox="1"/>
          <p:nvPr/>
        </p:nvSpPr>
        <p:spPr>
          <a:xfrm>
            <a:off x="6230501" y="4759917"/>
            <a:ext cx="4003019" cy="369332"/>
          </a:xfrm>
          <a:prstGeom prst="rect">
            <a:avLst/>
          </a:prstGeom>
          <a:noFill/>
        </p:spPr>
        <p:txBody>
          <a:bodyPr wrap="none" rtlCol="0">
            <a:spAutoFit/>
          </a:bodyPr>
          <a:lstStyle/>
          <a:p>
            <a:r>
              <a:rPr lang="tr-TR" dirty="0"/>
              <a:t>Bundan sonra her şey bizim elimizde.</a:t>
            </a:r>
          </a:p>
        </p:txBody>
      </p:sp>
      <p:sp>
        <p:nvSpPr>
          <p:cNvPr id="3" name="Metin kutusu 2">
            <a:extLst>
              <a:ext uri="{FF2B5EF4-FFF2-40B4-BE49-F238E27FC236}">
                <a16:creationId xmlns:a16="http://schemas.microsoft.com/office/drawing/2014/main" id="{F4AC150E-5A19-640B-CBDD-371F58D1D44D}"/>
              </a:ext>
            </a:extLst>
          </p:cNvPr>
          <p:cNvSpPr txBox="1"/>
          <p:nvPr/>
        </p:nvSpPr>
        <p:spPr>
          <a:xfrm>
            <a:off x="10833907" y="5666412"/>
            <a:ext cx="403435" cy="369332"/>
          </a:xfrm>
          <a:prstGeom prst="rect">
            <a:avLst/>
          </a:prstGeom>
          <a:noFill/>
        </p:spPr>
        <p:txBody>
          <a:bodyPr wrap="square" rtlCol="0">
            <a:spAutoFit/>
          </a:bodyPr>
          <a:lstStyle/>
          <a:p>
            <a:r>
              <a:rPr lang="tr-TR" b="1" dirty="0">
                <a:solidFill>
                  <a:srgbClr val="FF0000"/>
                </a:solidFill>
                <a:latin typeface="Times New Roman" panose="02020603050405020304" pitchFamily="18" charset="0"/>
                <a:cs typeface="Times New Roman" panose="02020603050405020304" pitchFamily="18" charset="0"/>
              </a:rPr>
              <a:t>1</a:t>
            </a:r>
          </a:p>
        </p:txBody>
      </p:sp>
      <p:sp>
        <p:nvSpPr>
          <p:cNvPr id="5" name="Metin kutusu 4">
            <a:extLst>
              <a:ext uri="{FF2B5EF4-FFF2-40B4-BE49-F238E27FC236}">
                <a16:creationId xmlns:a16="http://schemas.microsoft.com/office/drawing/2014/main" id="{24AF354A-8DEC-59B3-ED81-48A37B9F53F0}"/>
              </a:ext>
            </a:extLst>
          </p:cNvPr>
          <p:cNvSpPr txBox="1"/>
          <p:nvPr/>
        </p:nvSpPr>
        <p:spPr>
          <a:xfrm>
            <a:off x="11710405" y="6077141"/>
            <a:ext cx="403435" cy="369332"/>
          </a:xfrm>
          <a:prstGeom prst="rect">
            <a:avLst/>
          </a:prstGeom>
          <a:noFill/>
        </p:spPr>
        <p:txBody>
          <a:bodyPr wrap="square" rtlCol="0">
            <a:spAutoFit/>
          </a:bodyPr>
          <a:lstStyle/>
          <a:p>
            <a:r>
              <a:rPr lang="tr-TR" b="1" dirty="0">
                <a:solidFill>
                  <a:srgbClr val="FF0000"/>
                </a:solidFill>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3787988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C0E55F-2885-4DDB-6866-B3E3A3CE902B}"/>
              </a:ext>
            </a:extLst>
          </p:cNvPr>
          <p:cNvSpPr>
            <a:spLocks noGrp="1"/>
          </p:cNvSpPr>
          <p:nvPr>
            <p:ph type="title"/>
          </p:nvPr>
        </p:nvSpPr>
        <p:spPr>
          <a:xfrm>
            <a:off x="2998433" y="0"/>
            <a:ext cx="5763828" cy="532660"/>
          </a:xfrm>
        </p:spPr>
        <p:txBody>
          <a:bodyPr>
            <a:normAutofit/>
          </a:bodyPr>
          <a:lstStyle/>
          <a:p>
            <a:r>
              <a:rPr lang="tr-TR" sz="2400" dirty="0"/>
              <a:t>SQL INJECTION İLE DATABASE SİLME</a:t>
            </a:r>
          </a:p>
        </p:txBody>
      </p:sp>
      <p:pic>
        <p:nvPicPr>
          <p:cNvPr id="5" name="İçerik Yer Tutucusu 4" descr="metin, ekran görüntüsü, ekran, görüntüleme, yazılım içeren bir resim&#10;&#10;Açıklama otomatik olarak oluşturuldu">
            <a:extLst>
              <a:ext uri="{FF2B5EF4-FFF2-40B4-BE49-F238E27FC236}">
                <a16:creationId xmlns:a16="http://schemas.microsoft.com/office/drawing/2014/main" id="{F6425825-E977-9BF2-0FD7-0785B58667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69373"/>
            <a:ext cx="5596104" cy="3482730"/>
          </a:xfrm>
        </p:spPr>
      </p:pic>
      <p:sp>
        <p:nvSpPr>
          <p:cNvPr id="6" name="Metin kutusu 5">
            <a:extLst>
              <a:ext uri="{FF2B5EF4-FFF2-40B4-BE49-F238E27FC236}">
                <a16:creationId xmlns:a16="http://schemas.microsoft.com/office/drawing/2014/main" id="{4ABB3BF1-D03F-83A6-DBBA-53EFFB1A0296}"/>
              </a:ext>
            </a:extLst>
          </p:cNvPr>
          <p:cNvSpPr txBox="1"/>
          <p:nvPr/>
        </p:nvSpPr>
        <p:spPr>
          <a:xfrm>
            <a:off x="5661387" y="1409148"/>
            <a:ext cx="6201747" cy="1754326"/>
          </a:xfrm>
          <a:prstGeom prst="rect">
            <a:avLst/>
          </a:prstGeom>
          <a:noFill/>
        </p:spPr>
        <p:txBody>
          <a:bodyPr wrap="square" rtlCol="0">
            <a:spAutoFit/>
          </a:bodyPr>
          <a:lstStyle/>
          <a:p>
            <a:r>
              <a:rPr lang="tr-TR" noProof="1"/>
              <a:t>Uygulamadaki erişimimiz sayesinde databasede ilgili resimdeki sorguyu çalıştırarak istediğimiz database’yi silebiliyoruz.</a:t>
            </a:r>
          </a:p>
          <a:p>
            <a:br>
              <a:rPr lang="tr-TR" noProof="1"/>
            </a:br>
            <a:r>
              <a:rPr lang="tr-TR" noProof="1"/>
              <a:t>görüldüğü gibi sql e enjekte ederek çalıştırdığımız kısımda drop database bile yazabiliyoruz beraber uygulayalım.</a:t>
            </a:r>
          </a:p>
        </p:txBody>
      </p:sp>
      <p:sp>
        <p:nvSpPr>
          <p:cNvPr id="11" name="Metin kutusu 10">
            <a:extLst>
              <a:ext uri="{FF2B5EF4-FFF2-40B4-BE49-F238E27FC236}">
                <a16:creationId xmlns:a16="http://schemas.microsoft.com/office/drawing/2014/main" id="{921E4A0A-DBAE-21DB-0F10-9FEC75F0760C}"/>
              </a:ext>
            </a:extLst>
          </p:cNvPr>
          <p:cNvSpPr txBox="1"/>
          <p:nvPr/>
        </p:nvSpPr>
        <p:spPr>
          <a:xfrm>
            <a:off x="1278250" y="5805997"/>
            <a:ext cx="3440365" cy="369332"/>
          </a:xfrm>
          <a:prstGeom prst="rect">
            <a:avLst/>
          </a:prstGeom>
          <a:noFill/>
        </p:spPr>
        <p:txBody>
          <a:bodyPr wrap="none" rtlCol="0">
            <a:spAutoFit/>
          </a:bodyPr>
          <a:lstStyle/>
          <a:p>
            <a:r>
              <a:rPr lang="tr-TR" dirty="0"/>
              <a:t>Database ismini nasıl öğrendik?</a:t>
            </a:r>
          </a:p>
        </p:txBody>
      </p:sp>
    </p:spTree>
    <p:extLst>
      <p:ext uri="{BB962C8B-B14F-4D97-AF65-F5344CB8AC3E}">
        <p14:creationId xmlns:p14="http://schemas.microsoft.com/office/powerpoint/2010/main" val="1580362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1">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CF23DDA-0D09-4FE5-AE88-EBBE5E024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9E002DA1-77D8-7AE5-E661-953D16B89D0D}"/>
              </a:ext>
            </a:extLst>
          </p:cNvPr>
          <p:cNvSpPr>
            <a:spLocks noGrp="1"/>
          </p:cNvSpPr>
          <p:nvPr>
            <p:ph type="title"/>
          </p:nvPr>
        </p:nvSpPr>
        <p:spPr>
          <a:xfrm>
            <a:off x="5291090" y="949912"/>
            <a:ext cx="6900909" cy="5222281"/>
          </a:xfrm>
        </p:spPr>
        <p:txBody>
          <a:bodyPr anchor="t">
            <a:normAutofit/>
          </a:bodyPr>
          <a:lstStyle/>
          <a:p>
            <a:r>
              <a:rPr lang="tr-TR" sz="1800" noProof="1">
                <a:solidFill>
                  <a:srgbClr val="DBDEE1"/>
                </a:solidFill>
                <a:latin typeface="Arial" panose="020B0604020202020204" pitchFamily="34" charset="0"/>
                <a:cs typeface="Arial" panose="020B0604020202020204" pitchFamily="34" charset="0"/>
              </a:rPr>
              <a:t>Ş</a:t>
            </a:r>
            <a:r>
              <a:rPr lang="tr-TR" sz="1800" b="0" i="0" noProof="1">
                <a:solidFill>
                  <a:srgbClr val="DBDEE1"/>
                </a:solidFill>
                <a:effectLst/>
                <a:latin typeface="Arial" panose="020B0604020202020204" pitchFamily="34" charset="0"/>
                <a:cs typeface="Arial" panose="020B0604020202020204" pitchFamily="34" charset="0"/>
              </a:rPr>
              <a:t>ekilde db de sys admin rolünde hack kullanıcısı oluşturuyoruz, içeride artık hack isimli bir kullanıcım var, akla şu soru gelebilir sonuç itibari ile biz bir şirketteyiz ve her ne kadar ben bu programın açığını kullanarak içeriye bir kullanıcı açmış olsam da benim db</a:t>
            </a:r>
            <a:r>
              <a:rPr lang="tr-TR" sz="1800" noProof="1">
                <a:solidFill>
                  <a:srgbClr val="DBDEE1"/>
                </a:solidFill>
                <a:latin typeface="Arial" panose="020B0604020202020204" pitchFamily="34" charset="0"/>
                <a:cs typeface="Arial" panose="020B0604020202020204" pitchFamily="34" charset="0"/>
              </a:rPr>
              <a:t>’</a:t>
            </a:r>
            <a:r>
              <a:rPr lang="tr-TR" sz="1800" b="0" i="0" noProof="1">
                <a:solidFill>
                  <a:srgbClr val="DBDEE1"/>
                </a:solidFill>
                <a:effectLst/>
                <a:latin typeface="Arial" panose="020B0604020202020204" pitchFamily="34" charset="0"/>
                <a:cs typeface="Arial" panose="020B0604020202020204" pitchFamily="34" charset="0"/>
              </a:rPr>
              <a:t>ye erişmem için bir takım uygulamalara ihtiyacım var ki ben db</a:t>
            </a:r>
            <a:r>
              <a:rPr lang="tr-TR" sz="1800" noProof="1">
                <a:solidFill>
                  <a:srgbClr val="DBDEE1"/>
                </a:solidFill>
                <a:latin typeface="Arial" panose="020B0604020202020204" pitchFamily="34" charset="0"/>
                <a:cs typeface="Arial" panose="020B0604020202020204" pitchFamily="34" charset="0"/>
              </a:rPr>
              <a:t>’</a:t>
            </a:r>
            <a:r>
              <a:rPr lang="tr-TR" sz="1800" b="0" i="0" noProof="1">
                <a:solidFill>
                  <a:srgbClr val="DBDEE1"/>
                </a:solidFill>
                <a:effectLst/>
                <a:latin typeface="Arial" panose="020B0604020202020204" pitchFamily="34" charset="0"/>
                <a:cs typeface="Arial" panose="020B0604020202020204" pitchFamily="34" charset="0"/>
              </a:rPr>
              <a:t>ye bağlanıp bir şeyler çekip değiştirebileyim. Bu noktada ben zaten sınırlı bir kullanıcıyım ve bilgisayarıma yeni bir program kurma yetkim yok, daha doğrusu sistem yöneticisi kendini bu şekilde koruma altına almak adına kullanıcıya program kurma yetkisini kaldırmış. Bu doğru bir yaklaşım ama bizim için tam anlamıyla güvenlik değil çünkü bizim elimizde sql</a:t>
            </a:r>
            <a:r>
              <a:rPr lang="tr-TR" sz="1800" noProof="1">
                <a:solidFill>
                  <a:srgbClr val="DBDEE1"/>
                </a:solidFill>
                <a:latin typeface="Arial" panose="020B0604020202020204" pitchFamily="34" charset="0"/>
                <a:cs typeface="Arial" panose="020B0604020202020204" pitchFamily="34" charset="0"/>
              </a:rPr>
              <a:t>’</a:t>
            </a:r>
            <a:r>
              <a:rPr lang="tr-TR" sz="1800" b="0" i="0" noProof="1">
                <a:solidFill>
                  <a:srgbClr val="DBDEE1"/>
                </a:solidFill>
                <a:effectLst/>
                <a:latin typeface="Arial" panose="020B0604020202020204" pitchFamily="34" charset="0"/>
                <a:cs typeface="Arial" panose="020B0604020202020204" pitchFamily="34" charset="0"/>
              </a:rPr>
              <a:t>e bağlanabilecek ve istediği her şeyi yapabilecek başka bir araç var nedir o </a:t>
            </a:r>
            <a:r>
              <a:rPr lang="tr-TR" sz="1800" noProof="1">
                <a:solidFill>
                  <a:srgbClr val="DBDEE1"/>
                </a:solidFill>
                <a:latin typeface="Arial" panose="020B0604020202020204" pitchFamily="34" charset="0"/>
                <a:cs typeface="Arial" panose="020B0604020202020204" pitchFamily="34" charset="0"/>
              </a:rPr>
              <a:t>M</a:t>
            </a:r>
            <a:r>
              <a:rPr lang="tr-TR" sz="1800" b="0" i="0" noProof="1">
                <a:solidFill>
                  <a:srgbClr val="DBDEE1"/>
                </a:solidFill>
                <a:effectLst/>
                <a:latin typeface="Arial" panose="020B0604020202020204" pitchFamily="34" charset="0"/>
                <a:cs typeface="Arial" panose="020B0604020202020204" pitchFamily="34" charset="0"/>
              </a:rPr>
              <a:t>icrosoft </a:t>
            </a:r>
            <a:r>
              <a:rPr lang="tr-TR" sz="1800" noProof="1">
                <a:solidFill>
                  <a:srgbClr val="DBDEE1"/>
                </a:solidFill>
                <a:latin typeface="Arial" panose="020B0604020202020204" pitchFamily="34" charset="0"/>
                <a:cs typeface="Arial" panose="020B0604020202020204" pitchFamily="34" charset="0"/>
              </a:rPr>
              <a:t>E</a:t>
            </a:r>
            <a:r>
              <a:rPr lang="tr-TR" sz="1800" b="0" i="0" noProof="1">
                <a:solidFill>
                  <a:srgbClr val="DBDEE1"/>
                </a:solidFill>
                <a:effectLst/>
                <a:latin typeface="Arial" panose="020B0604020202020204" pitchFamily="34" charset="0"/>
                <a:cs typeface="Arial" panose="020B0604020202020204" pitchFamily="34" charset="0"/>
              </a:rPr>
              <a:t>xcel..</a:t>
            </a:r>
            <a:endParaRPr lang="tr-TR" sz="1800" noProof="1">
              <a:latin typeface="Arial" panose="020B0604020202020204" pitchFamily="34" charset="0"/>
              <a:cs typeface="Arial" panose="020B0604020202020204" pitchFamily="34" charset="0"/>
            </a:endParaRPr>
          </a:p>
        </p:txBody>
      </p:sp>
      <p:pic>
        <p:nvPicPr>
          <p:cNvPr id="5" name="İçerik Yer Tutucusu 4" descr="metin, ekran görüntüsü, ekran, görüntüleme, yazılım içeren bir resim&#10;&#10;Açıklama otomatik olarak oluşturuldu">
            <a:extLst>
              <a:ext uri="{FF2B5EF4-FFF2-40B4-BE49-F238E27FC236}">
                <a16:creationId xmlns:a16="http://schemas.microsoft.com/office/drawing/2014/main" id="{B6C3540E-13F1-EA9F-ED3B-15FF26BE0C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5" y="949912"/>
            <a:ext cx="5291091" cy="4597286"/>
          </a:xfrm>
          <a:prstGeom prst="rect">
            <a:avLst/>
          </a:prstGeom>
        </p:spPr>
      </p:pic>
      <p:cxnSp>
        <p:nvCxnSpPr>
          <p:cNvPr id="16" name="Straight Connector 15">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311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230B84-2A51-8AD1-FAD9-BC7B662D7984}"/>
              </a:ext>
            </a:extLst>
          </p:cNvPr>
          <p:cNvSpPr>
            <a:spLocks noGrp="1"/>
          </p:cNvSpPr>
          <p:nvPr>
            <p:ph type="title"/>
          </p:nvPr>
        </p:nvSpPr>
        <p:spPr>
          <a:xfrm>
            <a:off x="3895078" y="0"/>
            <a:ext cx="3278079" cy="635852"/>
          </a:xfrm>
        </p:spPr>
        <p:txBody>
          <a:bodyPr>
            <a:normAutofit/>
          </a:bodyPr>
          <a:lstStyle/>
          <a:p>
            <a:r>
              <a:rPr lang="tr-TR" sz="2000" dirty="0">
                <a:latin typeface="Arial" panose="020B0604020202020204" pitchFamily="34" charset="0"/>
                <a:cs typeface="Arial" panose="020B0604020202020204" pitchFamily="34" charset="0"/>
              </a:rPr>
              <a:t>Microsoft Excel ve SQL DB</a:t>
            </a:r>
          </a:p>
        </p:txBody>
      </p:sp>
      <p:pic>
        <p:nvPicPr>
          <p:cNvPr id="13" name="İçerik Yer Tutucusu 12" descr="metin, ekran görüntüsü, yazılım, sayı, numara içeren bir resim&#10;&#10;Açıklama otomatik olarak oluşturuldu">
            <a:extLst>
              <a:ext uri="{FF2B5EF4-FFF2-40B4-BE49-F238E27FC236}">
                <a16:creationId xmlns:a16="http://schemas.microsoft.com/office/drawing/2014/main" id="{865B17B5-3B1F-A1CB-CE8F-F916393B2C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96501"/>
            <a:ext cx="2789853" cy="2643019"/>
          </a:xfrm>
        </p:spPr>
      </p:pic>
      <p:pic>
        <p:nvPicPr>
          <p:cNvPr id="15" name="Resim 14" descr="metin, ekran görüntüsü, yazılım, sayı, numara içeren bir resim&#10;&#10;Açıklama otomatik olarak oluşturuldu">
            <a:extLst>
              <a:ext uri="{FF2B5EF4-FFF2-40B4-BE49-F238E27FC236}">
                <a16:creationId xmlns:a16="http://schemas.microsoft.com/office/drawing/2014/main" id="{DDE70BE1-9253-6801-8EA7-82ACAF8A15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29000"/>
            <a:ext cx="2789853" cy="2688644"/>
          </a:xfrm>
          <a:prstGeom prst="rect">
            <a:avLst/>
          </a:prstGeom>
        </p:spPr>
      </p:pic>
      <p:sp>
        <p:nvSpPr>
          <p:cNvPr id="16" name="Metin kutusu 15">
            <a:extLst>
              <a:ext uri="{FF2B5EF4-FFF2-40B4-BE49-F238E27FC236}">
                <a16:creationId xmlns:a16="http://schemas.microsoft.com/office/drawing/2014/main" id="{BCD119E6-5C01-E614-7782-C7D11AC53661}"/>
              </a:ext>
            </a:extLst>
          </p:cNvPr>
          <p:cNvSpPr txBox="1"/>
          <p:nvPr/>
        </p:nvSpPr>
        <p:spPr>
          <a:xfrm>
            <a:off x="3172951" y="871099"/>
            <a:ext cx="9019049" cy="4247317"/>
          </a:xfrm>
          <a:prstGeom prst="rect">
            <a:avLst/>
          </a:prstGeom>
          <a:noFill/>
        </p:spPr>
        <p:txBody>
          <a:bodyPr wrap="square" rtlCol="0">
            <a:spAutoFit/>
          </a:bodyPr>
          <a:lstStyle/>
          <a:p>
            <a:r>
              <a:rPr lang="tr-TR" noProof="1"/>
              <a:t>Excel içerisinde data(veri) diye bir sekme var ve buradaki çeşitli bağlantı yöntemleri ile oluşturduğumuz kullanıcıyı kullanarak db ye bağlanıyoruz ve görüldüğü gibi db de tablo içeriğini çekebiliyoruz</a:t>
            </a:r>
            <a:br>
              <a:rPr lang="tr-TR" noProof="1"/>
            </a:br>
            <a:endParaRPr lang="tr-TR" noProof="1"/>
          </a:p>
          <a:p>
            <a:endParaRPr lang="tr-TR" noProof="1"/>
          </a:p>
          <a:p>
            <a:endParaRPr lang="tr-TR" noProof="1"/>
          </a:p>
          <a:p>
            <a:endParaRPr lang="tr-TR" noProof="1"/>
          </a:p>
          <a:p>
            <a:endParaRPr lang="tr-TR" noProof="1"/>
          </a:p>
          <a:p>
            <a:endParaRPr lang="tr-TR" noProof="1"/>
          </a:p>
          <a:p>
            <a:br>
              <a:rPr lang="tr-TR" noProof="1"/>
            </a:br>
            <a:r>
              <a:rPr lang="tr-TR" noProof="1"/>
              <a:t>Adım adım inceleyecek olursak excel içerisinde bulunan veri sayfasından sql bağlantısı yapıyoruz bu bağlantıyı yaparken açtığımız kullanıcıyı kullanıyoruz </a:t>
            </a:r>
            <a:r>
              <a:rPr lang="tr-TR" u="sng" noProof="1">
                <a:solidFill>
                  <a:srgbClr val="FF0000"/>
                </a:solidFill>
              </a:rPr>
              <a:t>çünkü </a:t>
            </a:r>
            <a:r>
              <a:rPr lang="tr-TR" noProof="1"/>
              <a:t>SA kullanıcısının parolasını bilmiyoruz. Bu kullanıcıyı tam olarak bu nedenle oluşturduk. Bağlantı gerçekleştikten sonra istediğimiz database’in istediğimiz tablosunu Excel’imize çekerek verileri çalabiliriz</a:t>
            </a:r>
          </a:p>
        </p:txBody>
      </p:sp>
    </p:spTree>
    <p:extLst>
      <p:ext uri="{BB962C8B-B14F-4D97-AF65-F5344CB8AC3E}">
        <p14:creationId xmlns:p14="http://schemas.microsoft.com/office/powerpoint/2010/main" val="3356174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82A5D3-0A11-CAD6-A1B1-747D172A1617}"/>
              </a:ext>
            </a:extLst>
          </p:cNvPr>
          <p:cNvSpPr>
            <a:spLocks noGrp="1"/>
          </p:cNvSpPr>
          <p:nvPr>
            <p:ph type="title"/>
          </p:nvPr>
        </p:nvSpPr>
        <p:spPr/>
        <p:txBody>
          <a:bodyPr/>
          <a:lstStyle/>
          <a:p>
            <a:r>
              <a:rPr lang="tr-TR" dirty="0"/>
              <a:t>Teşekkürler</a:t>
            </a:r>
          </a:p>
        </p:txBody>
      </p:sp>
      <p:sp>
        <p:nvSpPr>
          <p:cNvPr id="4" name="Metin kutusu 3">
            <a:extLst>
              <a:ext uri="{FF2B5EF4-FFF2-40B4-BE49-F238E27FC236}">
                <a16:creationId xmlns:a16="http://schemas.microsoft.com/office/drawing/2014/main" id="{025592EF-1CA1-9B15-485E-15D3247C7B63}"/>
              </a:ext>
            </a:extLst>
          </p:cNvPr>
          <p:cNvSpPr txBox="1"/>
          <p:nvPr/>
        </p:nvSpPr>
        <p:spPr>
          <a:xfrm>
            <a:off x="630315" y="5061735"/>
            <a:ext cx="3008644" cy="923330"/>
          </a:xfrm>
          <a:prstGeom prst="rect">
            <a:avLst/>
          </a:prstGeom>
          <a:noFill/>
        </p:spPr>
        <p:txBody>
          <a:bodyPr wrap="none" rtlCol="0">
            <a:spAutoFit/>
          </a:bodyPr>
          <a:lstStyle/>
          <a:p>
            <a:r>
              <a:rPr lang="tr-TR" dirty="0">
                <a:latin typeface="Calibri" panose="020F0502020204030204" pitchFamily="34" charset="0"/>
                <a:cs typeface="Calibri" panose="020F0502020204030204" pitchFamily="34" charset="0"/>
              </a:rPr>
              <a:t>Batuhan Çelebi: 21010509021</a:t>
            </a:r>
          </a:p>
          <a:p>
            <a:r>
              <a:rPr lang="tr-TR" dirty="0">
                <a:latin typeface="Calibri" panose="020F0502020204030204" pitchFamily="34" charset="0"/>
                <a:cs typeface="Calibri" panose="020F0502020204030204" pitchFamily="34" charset="0"/>
              </a:rPr>
              <a:t>Kemal </a:t>
            </a:r>
            <a:r>
              <a:rPr lang="tr-TR">
                <a:latin typeface="Calibri" panose="020F0502020204030204" pitchFamily="34" charset="0"/>
                <a:cs typeface="Calibri" panose="020F0502020204030204" pitchFamily="34" charset="0"/>
              </a:rPr>
              <a:t>Kodal: 22010509001</a:t>
            </a:r>
            <a:endParaRPr lang="tr-TR" dirty="0">
              <a:latin typeface="Calibri" panose="020F0502020204030204" pitchFamily="34" charset="0"/>
              <a:cs typeface="Calibri" panose="020F0502020204030204" pitchFamily="34" charset="0"/>
            </a:endParaRPr>
          </a:p>
          <a:p>
            <a:r>
              <a:rPr lang="tr-TR" dirty="0">
                <a:latin typeface="Calibri" panose="020F0502020204030204" pitchFamily="34" charset="0"/>
                <a:cs typeface="Calibri" panose="020F0502020204030204" pitchFamily="34" charset="0"/>
              </a:rPr>
              <a:t>Yiğit Can AŞÇI: 21010509024</a:t>
            </a:r>
          </a:p>
        </p:txBody>
      </p:sp>
    </p:spTree>
    <p:extLst>
      <p:ext uri="{BB962C8B-B14F-4D97-AF65-F5344CB8AC3E}">
        <p14:creationId xmlns:p14="http://schemas.microsoft.com/office/powerpoint/2010/main" val="3356349752"/>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195</TotalTime>
  <Words>757</Words>
  <Application>Microsoft Office PowerPoint</Application>
  <PresentationFormat>Geniş ekran</PresentationFormat>
  <Paragraphs>30</Paragraphs>
  <Slides>8</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8</vt:i4>
      </vt:variant>
    </vt:vector>
  </HeadingPairs>
  <TitlesOfParts>
    <vt:vector size="13" baseType="lpstr">
      <vt:lpstr>Arial</vt:lpstr>
      <vt:lpstr>Calibri</vt:lpstr>
      <vt:lpstr>Times New Roman</vt:lpstr>
      <vt:lpstr>Walbaum Display</vt:lpstr>
      <vt:lpstr>RegattaVTI</vt:lpstr>
      <vt:lpstr>PowerPoint Sunusu</vt:lpstr>
      <vt:lpstr>SQL INJECTION NASIL ÇALIŞIR?</vt:lpstr>
      <vt:lpstr>SQL INJECTION HİKAYEMİZ Zararsız sql cümlelerin içerisine zararlı sql cümlelerini enjekte etmek:</vt:lpstr>
      <vt:lpstr>OLUŞTURULAN SORUNLU ÖNERİ FORMU</vt:lpstr>
      <vt:lpstr>SQL INJECTION İLE DATABASE SİLME</vt:lpstr>
      <vt:lpstr>Şekilde db de sys admin rolünde hack kullanıcısı oluşturuyoruz, içeride artık hack isimli bir kullanıcım var, akla şu soru gelebilir sonuç itibari ile biz bir şirketteyiz ve her ne kadar ben bu programın açığını kullanarak içeriye bir kullanıcı açmış olsam da benim db’ye erişmem için bir takım uygulamalara ihtiyacım var ki ben db’ye bağlanıp bir şeyler çekip değiştirebileyim. Bu noktada ben zaten sınırlı bir kullanıcıyım ve bilgisayarıma yeni bir program kurma yetkim yok, daha doğrusu sistem yöneticisi kendini bu şekilde koruma altına almak adına kullanıcıya program kurma yetkisini kaldırmış. Bu doğru bir yaklaşım ama bizim için tam anlamıyla güvenlik değil çünkü bizim elimizde sql’e bağlanabilecek ve istediği her şeyi yapabilecek başka bir araç var nedir o Microsoft Excel..</vt:lpstr>
      <vt:lpstr>Microsoft Excel ve SQL DB</vt:lpstr>
      <vt:lpstr>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Yiğit Can AŞÇI</dc:creator>
  <cp:lastModifiedBy>batuhan çelebi</cp:lastModifiedBy>
  <cp:revision>22</cp:revision>
  <dcterms:created xsi:type="dcterms:W3CDTF">2023-05-16T19:41:01Z</dcterms:created>
  <dcterms:modified xsi:type="dcterms:W3CDTF">2023-05-17T18:28:09Z</dcterms:modified>
</cp:coreProperties>
</file>