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Rafale" charset="1" panose="00000500000000000000"/>
      <p:regular r:id="rId15"/>
    </p:embeddedFont>
    <p:embeddedFont>
      <p:font typeface="Abril Fatface" charset="1" panose="020005030000000200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 Id="rId4" Target="../media/image16.jpe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4F1ED"/>
        </a:solidFill>
      </p:bgPr>
    </p:bg>
    <p:spTree>
      <p:nvGrpSpPr>
        <p:cNvPr id="1" name=""/>
        <p:cNvGrpSpPr/>
        <p:nvPr/>
      </p:nvGrpSpPr>
      <p:grpSpPr>
        <a:xfrm>
          <a:off x="0" y="0"/>
          <a:ext cx="0" cy="0"/>
          <a:chOff x="0" y="0"/>
          <a:chExt cx="0" cy="0"/>
        </a:xfrm>
      </p:grpSpPr>
      <p:sp>
        <p:nvSpPr>
          <p:cNvPr name="TextBox 2" id="2"/>
          <p:cNvSpPr txBox="true"/>
          <p:nvPr/>
        </p:nvSpPr>
        <p:spPr>
          <a:xfrm rot="0">
            <a:off x="1028700" y="3600450"/>
            <a:ext cx="16230600" cy="1543050"/>
          </a:xfrm>
          <a:prstGeom prst="rect">
            <a:avLst/>
          </a:prstGeom>
        </p:spPr>
        <p:txBody>
          <a:bodyPr anchor="t" rtlCol="false" tIns="0" lIns="0" bIns="0" rIns="0">
            <a:spAutoFit/>
          </a:bodyPr>
          <a:lstStyle/>
          <a:p>
            <a:pPr algn="ctr">
              <a:lnSpc>
                <a:spcPts val="12599"/>
              </a:lnSpc>
            </a:pPr>
            <a:r>
              <a:rPr lang="en-US" sz="9000">
                <a:solidFill>
                  <a:srgbClr val="710202"/>
                </a:solidFill>
                <a:latin typeface="Rafale"/>
                <a:ea typeface="Rafale"/>
                <a:cs typeface="Rafale"/>
                <a:sym typeface="Rafale"/>
              </a:rPr>
              <a:t>TriVenture</a:t>
            </a:r>
          </a:p>
        </p:txBody>
      </p:sp>
      <p:sp>
        <p:nvSpPr>
          <p:cNvPr name="AutoShape 3" id="3"/>
          <p:cNvSpPr/>
          <p:nvPr/>
        </p:nvSpPr>
        <p:spPr>
          <a:xfrm rot="0">
            <a:off x="0" y="5138738"/>
            <a:ext cx="18288000" cy="0"/>
          </a:xfrm>
          <a:prstGeom prst="line">
            <a:avLst/>
          </a:prstGeom>
          <a:ln cap="flat" w="9525">
            <a:solidFill>
              <a:srgbClr val="710202"/>
            </a:solidFill>
            <a:prstDash val="solid"/>
            <a:headEnd type="none" len="sm" w="sm"/>
            <a:tailEnd type="none" len="sm" w="sm"/>
          </a:ln>
        </p:spPr>
      </p:sp>
      <p:sp>
        <p:nvSpPr>
          <p:cNvPr name="TextBox 4" id="4"/>
          <p:cNvSpPr txBox="true"/>
          <p:nvPr/>
        </p:nvSpPr>
        <p:spPr>
          <a:xfrm rot="-10800000">
            <a:off x="1028700" y="5313362"/>
            <a:ext cx="16230600" cy="1543050"/>
          </a:xfrm>
          <a:prstGeom prst="rect">
            <a:avLst/>
          </a:prstGeom>
        </p:spPr>
        <p:txBody>
          <a:bodyPr anchor="t" rtlCol="false" tIns="0" lIns="0" bIns="0" rIns="0">
            <a:spAutoFit/>
          </a:bodyPr>
          <a:lstStyle/>
          <a:p>
            <a:pPr algn="ctr">
              <a:lnSpc>
                <a:spcPts val="12599"/>
              </a:lnSpc>
            </a:pPr>
            <a:r>
              <a:rPr lang="en-US" sz="9000">
                <a:solidFill>
                  <a:srgbClr val="710202">
                    <a:alpha val="14902"/>
                  </a:srgbClr>
                </a:solidFill>
                <a:latin typeface="Rafale"/>
                <a:ea typeface="Rafale"/>
                <a:cs typeface="Rafale"/>
                <a:sym typeface="Rafale"/>
              </a:rPr>
              <a:t>triventure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1ED"/>
        </a:solidFill>
      </p:bgPr>
    </p:bg>
    <p:spTree>
      <p:nvGrpSpPr>
        <p:cNvPr id="1" name=""/>
        <p:cNvGrpSpPr/>
        <p:nvPr/>
      </p:nvGrpSpPr>
      <p:grpSpPr>
        <a:xfrm>
          <a:off x="0" y="0"/>
          <a:ext cx="0" cy="0"/>
          <a:chOff x="0" y="0"/>
          <a:chExt cx="0" cy="0"/>
        </a:xfrm>
      </p:grpSpPr>
      <p:sp>
        <p:nvSpPr>
          <p:cNvPr name="AutoShape 2" id="2"/>
          <p:cNvSpPr/>
          <p:nvPr/>
        </p:nvSpPr>
        <p:spPr>
          <a:xfrm rot="0">
            <a:off x="0" y="1843974"/>
            <a:ext cx="18288000" cy="0"/>
          </a:xfrm>
          <a:prstGeom prst="line">
            <a:avLst/>
          </a:prstGeom>
          <a:ln cap="flat" w="9525">
            <a:solidFill>
              <a:srgbClr val="710202"/>
            </a:solidFill>
            <a:prstDash val="solid"/>
            <a:headEnd type="none" len="sm" w="sm"/>
            <a:tailEnd type="none" len="sm" w="sm"/>
          </a:ln>
        </p:spPr>
      </p:sp>
      <p:sp>
        <p:nvSpPr>
          <p:cNvPr name="AutoShape 3" id="3"/>
          <p:cNvSpPr/>
          <p:nvPr/>
        </p:nvSpPr>
        <p:spPr>
          <a:xfrm rot="0">
            <a:off x="2323721" y="9258300"/>
            <a:ext cx="15964279" cy="0"/>
          </a:xfrm>
          <a:prstGeom prst="line">
            <a:avLst/>
          </a:prstGeom>
          <a:ln cap="flat" w="9525">
            <a:solidFill>
              <a:srgbClr val="710202"/>
            </a:solidFill>
            <a:prstDash val="solid"/>
            <a:headEnd type="none" len="sm" w="sm"/>
            <a:tailEnd type="none" len="sm" w="sm"/>
          </a:ln>
        </p:spPr>
      </p:sp>
      <p:sp>
        <p:nvSpPr>
          <p:cNvPr name="Freeform 4" id="4"/>
          <p:cNvSpPr/>
          <p:nvPr/>
        </p:nvSpPr>
        <p:spPr>
          <a:xfrm flipH="false" flipV="false" rot="0">
            <a:off x="11304252" y="2303972"/>
            <a:ext cx="6394275" cy="6346318"/>
          </a:xfrm>
          <a:custGeom>
            <a:avLst/>
            <a:gdLst/>
            <a:ahLst/>
            <a:cxnLst/>
            <a:rect r="r" b="b" t="t" l="l"/>
            <a:pathLst>
              <a:path h="6346318" w="6394275">
                <a:moveTo>
                  <a:pt x="0" y="0"/>
                </a:moveTo>
                <a:lnTo>
                  <a:pt x="6394275" y="0"/>
                </a:lnTo>
                <a:lnTo>
                  <a:pt x="6394275" y="6346319"/>
                </a:lnTo>
                <a:lnTo>
                  <a:pt x="0" y="6346319"/>
                </a:lnTo>
                <a:lnTo>
                  <a:pt x="0" y="0"/>
                </a:lnTo>
                <a:close/>
              </a:path>
            </a:pathLst>
          </a:custGeom>
          <a:blipFill>
            <a:blip r:embed="rId2"/>
            <a:stretch>
              <a:fillRect l="0" t="0" r="0" b="0"/>
            </a:stretch>
          </a:blipFill>
        </p:spPr>
      </p:sp>
      <p:sp>
        <p:nvSpPr>
          <p:cNvPr name="TextBox 5" id="5"/>
          <p:cNvSpPr txBox="true"/>
          <p:nvPr/>
        </p:nvSpPr>
        <p:spPr>
          <a:xfrm rot="0">
            <a:off x="1028700" y="2227772"/>
            <a:ext cx="9113038" cy="6107958"/>
          </a:xfrm>
          <a:prstGeom prst="rect">
            <a:avLst/>
          </a:prstGeom>
        </p:spPr>
        <p:txBody>
          <a:bodyPr anchor="t" rtlCol="false" tIns="0" lIns="0" bIns="0" rIns="0">
            <a:spAutoFit/>
          </a:bodyPr>
          <a:lstStyle/>
          <a:p>
            <a:pPr algn="just">
              <a:lnSpc>
                <a:spcPts val="4590"/>
              </a:lnSpc>
            </a:pPr>
            <a:r>
              <a:rPr lang="en-US" sz="3279">
                <a:solidFill>
                  <a:srgbClr val="710202"/>
                </a:solidFill>
                <a:latin typeface="Rafale"/>
                <a:ea typeface="Rafale"/>
                <a:cs typeface="Rafale"/>
                <a:sym typeface="Rafale"/>
              </a:rPr>
              <a:t>Merhaba, </a:t>
            </a:r>
          </a:p>
          <a:p>
            <a:pPr algn="just">
              <a:lnSpc>
                <a:spcPts val="3919"/>
              </a:lnSpc>
            </a:pPr>
            <a:r>
              <a:rPr lang="en-US" sz="2799">
                <a:solidFill>
                  <a:srgbClr val="710202"/>
                </a:solidFill>
                <a:latin typeface="Rafale"/>
                <a:ea typeface="Rafale"/>
                <a:cs typeface="Rafale"/>
                <a:sym typeface="Rafale"/>
              </a:rPr>
              <a:t>     Bizler Bodrum Anadolu Lisesi mezunlarıyız. Bu sene okulumuzdan mezun olduk. Üç arkadaş olarak okulumuzda FRC (FIRST Robotics Compatition) takımı kurarken tanıştık. FRC sürecinde çok güzel bir uyum sağladık ve takımımızla birlikte bir ödül kazandık. Ayrıca ilk senemizde Amerika da yarışmaya gittik.  Bu sürecin sonucunda birlikte eğlenerek bir şeyleri başarabileceğimizi gördük. Takımımıza şuanda Mentorlük yapıyoruz. Extra olarak farklı projeler ve gönüllülükler peşinde koşuşturuyoruz bu yüzden üniversite planlarımızı 1 sene ileriye almaya karar verdik.</a:t>
            </a:r>
          </a:p>
          <a:p>
            <a:pPr algn="just">
              <a:lnSpc>
                <a:spcPts val="4590"/>
              </a:lnSpc>
            </a:pPr>
          </a:p>
        </p:txBody>
      </p:sp>
      <p:sp>
        <p:nvSpPr>
          <p:cNvPr name="TextBox 6" id="6"/>
          <p:cNvSpPr txBox="true"/>
          <p:nvPr/>
        </p:nvSpPr>
        <p:spPr>
          <a:xfrm rot="0">
            <a:off x="1028700" y="914400"/>
            <a:ext cx="16230600" cy="929574"/>
          </a:xfrm>
          <a:prstGeom prst="rect">
            <a:avLst/>
          </a:prstGeom>
        </p:spPr>
        <p:txBody>
          <a:bodyPr anchor="t" rtlCol="false" tIns="0" lIns="0" bIns="0" rIns="0">
            <a:spAutoFit/>
          </a:bodyPr>
          <a:lstStyle/>
          <a:p>
            <a:pPr algn="l">
              <a:lnSpc>
                <a:spcPts val="7563"/>
              </a:lnSpc>
            </a:pPr>
            <a:r>
              <a:rPr lang="en-US" sz="5402">
                <a:solidFill>
                  <a:srgbClr val="710202"/>
                </a:solidFill>
                <a:latin typeface="Rafale"/>
                <a:ea typeface="Rafale"/>
                <a:cs typeface="Rafale"/>
                <a:sym typeface="Rafale"/>
              </a:rPr>
              <a:t> BIZ KIMIZ ?</a:t>
            </a:r>
          </a:p>
        </p:txBody>
      </p:sp>
      <p:sp>
        <p:nvSpPr>
          <p:cNvPr name="TextBox 7" id="7"/>
          <p:cNvSpPr txBox="true"/>
          <p:nvPr/>
        </p:nvSpPr>
        <p:spPr>
          <a:xfrm rot="0">
            <a:off x="330453" y="8488366"/>
            <a:ext cx="1396494" cy="1377944"/>
          </a:xfrm>
          <a:prstGeom prst="rect">
            <a:avLst/>
          </a:prstGeom>
        </p:spPr>
        <p:txBody>
          <a:bodyPr anchor="t" rtlCol="false" tIns="0" lIns="0" bIns="0" rIns="0">
            <a:spAutoFit/>
          </a:bodyPr>
          <a:lstStyle/>
          <a:p>
            <a:pPr algn="ctr">
              <a:lnSpc>
                <a:spcPts val="11200"/>
              </a:lnSpc>
            </a:pPr>
            <a:r>
              <a:rPr lang="en-US" sz="8000">
                <a:solidFill>
                  <a:srgbClr val="710202"/>
                </a:solidFill>
                <a:latin typeface="Rafale"/>
                <a:ea typeface="Rafale"/>
                <a:cs typeface="Rafale"/>
                <a:sym typeface="Rafale"/>
              </a:rPr>
              <a:t>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1ED"/>
        </a:solidFill>
      </p:bgPr>
    </p:bg>
    <p:spTree>
      <p:nvGrpSpPr>
        <p:cNvPr id="1" name=""/>
        <p:cNvGrpSpPr/>
        <p:nvPr/>
      </p:nvGrpSpPr>
      <p:grpSpPr>
        <a:xfrm>
          <a:off x="0" y="0"/>
          <a:ext cx="0" cy="0"/>
          <a:chOff x="0" y="0"/>
          <a:chExt cx="0" cy="0"/>
        </a:xfrm>
      </p:grpSpPr>
      <p:sp>
        <p:nvSpPr>
          <p:cNvPr name="AutoShape 2" id="2"/>
          <p:cNvSpPr/>
          <p:nvPr/>
        </p:nvSpPr>
        <p:spPr>
          <a:xfrm rot="0">
            <a:off x="2323721" y="9248775"/>
            <a:ext cx="15964279" cy="0"/>
          </a:xfrm>
          <a:prstGeom prst="line">
            <a:avLst/>
          </a:prstGeom>
          <a:ln cap="flat" w="9525">
            <a:solidFill>
              <a:srgbClr val="710202"/>
            </a:solidFill>
            <a:prstDash val="solid"/>
            <a:headEnd type="none" len="sm" w="sm"/>
            <a:tailEnd type="none" len="sm" w="sm"/>
          </a:ln>
        </p:spPr>
      </p:sp>
      <p:sp>
        <p:nvSpPr>
          <p:cNvPr name="AutoShape 3" id="3"/>
          <p:cNvSpPr/>
          <p:nvPr/>
        </p:nvSpPr>
        <p:spPr>
          <a:xfrm>
            <a:off x="28575" y="1858262"/>
            <a:ext cx="18288000" cy="0"/>
          </a:xfrm>
          <a:prstGeom prst="line">
            <a:avLst/>
          </a:prstGeom>
          <a:ln cap="flat" w="9525">
            <a:solidFill>
              <a:srgbClr val="710202"/>
            </a:solidFill>
            <a:prstDash val="solid"/>
            <a:headEnd type="none" len="sm" w="sm"/>
            <a:tailEnd type="none" len="sm" w="sm"/>
          </a:ln>
        </p:spPr>
      </p:sp>
      <p:sp>
        <p:nvSpPr>
          <p:cNvPr name="Freeform 4" id="4"/>
          <p:cNvSpPr/>
          <p:nvPr/>
        </p:nvSpPr>
        <p:spPr>
          <a:xfrm flipH="false" flipV="false" rot="0">
            <a:off x="482853" y="2680304"/>
            <a:ext cx="7078134" cy="5308600"/>
          </a:xfrm>
          <a:custGeom>
            <a:avLst/>
            <a:gdLst/>
            <a:ahLst/>
            <a:cxnLst/>
            <a:rect r="r" b="b" t="t" l="l"/>
            <a:pathLst>
              <a:path h="5308600" w="7078134">
                <a:moveTo>
                  <a:pt x="0" y="0"/>
                </a:moveTo>
                <a:lnTo>
                  <a:pt x="7078134" y="0"/>
                </a:lnTo>
                <a:lnTo>
                  <a:pt x="7078134" y="5308600"/>
                </a:lnTo>
                <a:lnTo>
                  <a:pt x="0" y="5308600"/>
                </a:lnTo>
                <a:lnTo>
                  <a:pt x="0" y="0"/>
                </a:lnTo>
                <a:close/>
              </a:path>
            </a:pathLst>
          </a:custGeom>
          <a:blipFill>
            <a:blip r:embed="rId2"/>
            <a:stretch>
              <a:fillRect l="0" t="0" r="0" b="0"/>
            </a:stretch>
          </a:blipFill>
        </p:spPr>
      </p:sp>
      <p:sp>
        <p:nvSpPr>
          <p:cNvPr name="TextBox 5" id="5"/>
          <p:cNvSpPr txBox="true"/>
          <p:nvPr/>
        </p:nvSpPr>
        <p:spPr>
          <a:xfrm rot="0">
            <a:off x="6823868" y="928633"/>
            <a:ext cx="10464007" cy="929629"/>
          </a:xfrm>
          <a:prstGeom prst="rect">
            <a:avLst/>
          </a:prstGeom>
        </p:spPr>
        <p:txBody>
          <a:bodyPr anchor="t" rtlCol="false" tIns="0" lIns="0" bIns="0" rIns="0">
            <a:spAutoFit/>
          </a:bodyPr>
          <a:lstStyle/>
          <a:p>
            <a:pPr algn="r">
              <a:lnSpc>
                <a:spcPts val="7560"/>
              </a:lnSpc>
            </a:pPr>
            <a:r>
              <a:rPr lang="en-US" sz="5400">
                <a:solidFill>
                  <a:srgbClr val="710202"/>
                </a:solidFill>
                <a:latin typeface="Rafale"/>
                <a:ea typeface="Rafale"/>
                <a:cs typeface="Rafale"/>
                <a:sym typeface="Rafale"/>
              </a:rPr>
              <a:t>MISYONUMUZ</a:t>
            </a:r>
          </a:p>
        </p:txBody>
      </p:sp>
      <p:sp>
        <p:nvSpPr>
          <p:cNvPr name="TextBox 6" id="6"/>
          <p:cNvSpPr txBox="true"/>
          <p:nvPr/>
        </p:nvSpPr>
        <p:spPr>
          <a:xfrm rot="0">
            <a:off x="8146262" y="2613629"/>
            <a:ext cx="9113038" cy="6434455"/>
          </a:xfrm>
          <a:prstGeom prst="rect">
            <a:avLst/>
          </a:prstGeom>
        </p:spPr>
        <p:txBody>
          <a:bodyPr anchor="t" rtlCol="false" tIns="0" lIns="0" bIns="0" rIns="0">
            <a:spAutoFit/>
          </a:bodyPr>
          <a:lstStyle/>
          <a:p>
            <a:pPr algn="just">
              <a:lnSpc>
                <a:spcPts val="3919"/>
              </a:lnSpc>
            </a:pPr>
            <a:r>
              <a:rPr lang="en-US" sz="2799">
                <a:solidFill>
                  <a:srgbClr val="710202"/>
                </a:solidFill>
                <a:latin typeface="Rafale"/>
                <a:ea typeface="Rafale"/>
                <a:cs typeface="Rafale"/>
                <a:sym typeface="Rafale"/>
              </a:rPr>
              <a:t>FRC sürecinde takım olarak çalışmanın gücünü ve birlikte başardığımızda neleri mümkün kılabileceğimizi deneyimledik. Şimdi aynı ekip ruhu ile</a:t>
            </a:r>
            <a:r>
              <a:rPr lang="en-US" sz="2799">
                <a:solidFill>
                  <a:srgbClr val="710202"/>
                </a:solidFill>
                <a:latin typeface="Rafale"/>
                <a:ea typeface="Rafale"/>
                <a:cs typeface="Rafale"/>
                <a:sym typeface="Rafale"/>
              </a:rPr>
              <a:t>, İYTİMS adlı çevre odaklı projemizle Birleşik Arap Emirlikleri’nin düzenlediği uluslararası bir yarışmaya katılıyoruz.  Geçtiğimiz haftalarda  akran zorbalığını ve ırkçılığı konu alan bir kısa film çektik ve bu film ile Birleşmiş Milletler tarafından düzenlenen bir yarışmaya başvurduk.</a:t>
            </a:r>
          </a:p>
          <a:p>
            <a:pPr algn="just">
              <a:lnSpc>
                <a:spcPts val="3919"/>
              </a:lnSpc>
            </a:pPr>
            <a:r>
              <a:rPr lang="en-US" sz="2799">
                <a:solidFill>
                  <a:srgbClr val="710202"/>
                </a:solidFill>
                <a:latin typeface="Rafale"/>
                <a:ea typeface="Rafale"/>
                <a:cs typeface="Rafale"/>
                <a:sym typeface="Rafale"/>
              </a:rPr>
              <a:t>Amacımız sadece projeler üretmek değil; çevre, teknoloji ve topluma faydalı projeler üretmek. Bilimsel düşünceyle hareket eden, çözüm odaklı ve sürdürülebilirlik bilinci yüksek bir temel oturtmak istiyoruz.</a:t>
            </a:r>
          </a:p>
          <a:p>
            <a:pPr algn="just">
              <a:lnSpc>
                <a:spcPts val="3919"/>
              </a:lnSpc>
            </a:pPr>
          </a:p>
        </p:txBody>
      </p:sp>
      <p:sp>
        <p:nvSpPr>
          <p:cNvPr name="TextBox 7" id="7"/>
          <p:cNvSpPr txBox="true"/>
          <p:nvPr/>
        </p:nvSpPr>
        <p:spPr>
          <a:xfrm rot="0">
            <a:off x="482853" y="8488366"/>
            <a:ext cx="1396494" cy="1377944"/>
          </a:xfrm>
          <a:prstGeom prst="rect">
            <a:avLst/>
          </a:prstGeom>
        </p:spPr>
        <p:txBody>
          <a:bodyPr anchor="t" rtlCol="false" tIns="0" lIns="0" bIns="0" rIns="0">
            <a:spAutoFit/>
          </a:bodyPr>
          <a:lstStyle/>
          <a:p>
            <a:pPr algn="ctr">
              <a:lnSpc>
                <a:spcPts val="11200"/>
              </a:lnSpc>
            </a:pPr>
            <a:r>
              <a:rPr lang="en-US" sz="8000">
                <a:solidFill>
                  <a:srgbClr val="710202"/>
                </a:solidFill>
                <a:latin typeface="Rafale"/>
                <a:ea typeface="Rafale"/>
                <a:cs typeface="Rafale"/>
                <a:sym typeface="Rafale"/>
              </a:rPr>
              <a:t>02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1ED"/>
        </a:solidFill>
      </p:bgPr>
    </p:bg>
    <p:spTree>
      <p:nvGrpSpPr>
        <p:cNvPr id="1" name=""/>
        <p:cNvGrpSpPr/>
        <p:nvPr/>
      </p:nvGrpSpPr>
      <p:grpSpPr>
        <a:xfrm>
          <a:off x="0" y="0"/>
          <a:ext cx="0" cy="0"/>
          <a:chOff x="0" y="0"/>
          <a:chExt cx="0" cy="0"/>
        </a:xfrm>
      </p:grpSpPr>
      <p:sp>
        <p:nvSpPr>
          <p:cNvPr name="AutoShape 2" id="2"/>
          <p:cNvSpPr/>
          <p:nvPr/>
        </p:nvSpPr>
        <p:spPr>
          <a:xfrm rot="0">
            <a:off x="2323721" y="9248775"/>
            <a:ext cx="15964279" cy="0"/>
          </a:xfrm>
          <a:prstGeom prst="line">
            <a:avLst/>
          </a:prstGeom>
          <a:ln cap="flat" w="9525">
            <a:solidFill>
              <a:srgbClr val="710202"/>
            </a:solidFill>
            <a:prstDash val="solid"/>
            <a:headEnd type="none" len="sm" w="sm"/>
            <a:tailEnd type="none" len="sm" w="sm"/>
          </a:ln>
        </p:spPr>
      </p:sp>
      <p:sp>
        <p:nvSpPr>
          <p:cNvPr name="AutoShape 3" id="3"/>
          <p:cNvSpPr/>
          <p:nvPr/>
        </p:nvSpPr>
        <p:spPr>
          <a:xfrm rot="0">
            <a:off x="0" y="1853499"/>
            <a:ext cx="18288000" cy="0"/>
          </a:xfrm>
          <a:prstGeom prst="line">
            <a:avLst/>
          </a:prstGeom>
          <a:ln cap="flat" w="9525">
            <a:solidFill>
              <a:srgbClr val="710202"/>
            </a:solidFill>
            <a:prstDash val="solid"/>
            <a:headEnd type="none" len="sm" w="sm"/>
            <a:tailEnd type="none" len="sm" w="sm"/>
          </a:ln>
        </p:spPr>
      </p:sp>
      <p:sp>
        <p:nvSpPr>
          <p:cNvPr name="Freeform 4" id="4"/>
          <p:cNvSpPr/>
          <p:nvPr/>
        </p:nvSpPr>
        <p:spPr>
          <a:xfrm flipH="false" flipV="false" rot="0">
            <a:off x="12027297" y="2925364"/>
            <a:ext cx="5905872" cy="3819136"/>
          </a:xfrm>
          <a:custGeom>
            <a:avLst/>
            <a:gdLst/>
            <a:ahLst/>
            <a:cxnLst/>
            <a:rect r="r" b="b" t="t" l="l"/>
            <a:pathLst>
              <a:path h="3819136" w="5905872">
                <a:moveTo>
                  <a:pt x="0" y="0"/>
                </a:moveTo>
                <a:lnTo>
                  <a:pt x="5905872" y="0"/>
                </a:lnTo>
                <a:lnTo>
                  <a:pt x="5905872" y="3819136"/>
                </a:lnTo>
                <a:lnTo>
                  <a:pt x="0" y="3819136"/>
                </a:lnTo>
                <a:lnTo>
                  <a:pt x="0" y="0"/>
                </a:lnTo>
                <a:close/>
              </a:path>
            </a:pathLst>
          </a:custGeom>
          <a:blipFill>
            <a:blip r:embed="rId2"/>
            <a:stretch>
              <a:fillRect l="-1852" t="-2045" r="-2910" b="-1636"/>
            </a:stretch>
          </a:blipFill>
        </p:spPr>
      </p:sp>
      <p:sp>
        <p:nvSpPr>
          <p:cNvPr name="TextBox 5" id="5"/>
          <p:cNvSpPr txBox="true"/>
          <p:nvPr/>
        </p:nvSpPr>
        <p:spPr>
          <a:xfrm rot="0">
            <a:off x="482853" y="8488366"/>
            <a:ext cx="1396494" cy="1377944"/>
          </a:xfrm>
          <a:prstGeom prst="rect">
            <a:avLst/>
          </a:prstGeom>
        </p:spPr>
        <p:txBody>
          <a:bodyPr anchor="t" rtlCol="false" tIns="0" lIns="0" bIns="0" rIns="0">
            <a:spAutoFit/>
          </a:bodyPr>
          <a:lstStyle/>
          <a:p>
            <a:pPr algn="ctr">
              <a:lnSpc>
                <a:spcPts val="11200"/>
              </a:lnSpc>
            </a:pPr>
            <a:r>
              <a:rPr lang="en-US" sz="8000">
                <a:solidFill>
                  <a:srgbClr val="710202"/>
                </a:solidFill>
                <a:latin typeface="Rafale"/>
                <a:ea typeface="Rafale"/>
                <a:cs typeface="Rafale"/>
                <a:sym typeface="Rafale"/>
              </a:rPr>
              <a:t>03</a:t>
            </a:r>
          </a:p>
        </p:txBody>
      </p:sp>
      <p:sp>
        <p:nvSpPr>
          <p:cNvPr name="TextBox 6" id="6"/>
          <p:cNvSpPr txBox="true"/>
          <p:nvPr/>
        </p:nvSpPr>
        <p:spPr>
          <a:xfrm rot="0">
            <a:off x="6795293" y="914400"/>
            <a:ext cx="10464007" cy="929629"/>
          </a:xfrm>
          <a:prstGeom prst="rect">
            <a:avLst/>
          </a:prstGeom>
        </p:spPr>
        <p:txBody>
          <a:bodyPr anchor="t" rtlCol="false" tIns="0" lIns="0" bIns="0" rIns="0">
            <a:spAutoFit/>
          </a:bodyPr>
          <a:lstStyle/>
          <a:p>
            <a:pPr algn="r">
              <a:lnSpc>
                <a:spcPts val="7560"/>
              </a:lnSpc>
            </a:pPr>
            <a:r>
              <a:rPr lang="en-US" sz="5400">
                <a:solidFill>
                  <a:srgbClr val="710202"/>
                </a:solidFill>
                <a:latin typeface="Rafale"/>
                <a:ea typeface="Rafale"/>
                <a:cs typeface="Rafale"/>
                <a:sym typeface="Rafale"/>
              </a:rPr>
              <a:t>HEDEFLERIMIZ</a:t>
            </a:r>
          </a:p>
        </p:txBody>
      </p:sp>
      <p:sp>
        <p:nvSpPr>
          <p:cNvPr name="TextBox 7" id="7"/>
          <p:cNvSpPr txBox="true"/>
          <p:nvPr/>
        </p:nvSpPr>
        <p:spPr>
          <a:xfrm rot="0">
            <a:off x="1181100" y="2625414"/>
            <a:ext cx="9745185" cy="5287199"/>
          </a:xfrm>
          <a:prstGeom prst="rect">
            <a:avLst/>
          </a:prstGeom>
        </p:spPr>
        <p:txBody>
          <a:bodyPr anchor="t" rtlCol="false" tIns="0" lIns="0" bIns="0" rIns="0">
            <a:spAutoFit/>
          </a:bodyPr>
          <a:lstStyle/>
          <a:p>
            <a:pPr algn="just">
              <a:lnSpc>
                <a:spcPts val="4191"/>
              </a:lnSpc>
            </a:pPr>
            <a:r>
              <a:rPr lang="en-US" sz="2994">
                <a:solidFill>
                  <a:srgbClr val="710202"/>
                </a:solidFill>
                <a:latin typeface="Rafale"/>
                <a:ea typeface="Rafale"/>
                <a:cs typeface="Rafale"/>
                <a:sym typeface="Rafale"/>
              </a:rPr>
              <a:t>Biz stem ile 12. sınıfta FRC sayesinde tanıştık. O güne kadar bunlardan haberimiz yoktu ve biraz geç haberimiz olmuştu. Ama buna rağmen şu anda çetişli projelerle ve yarışmalarla ilgileniyoruz. Geç başlamız olmamıza rağmen bu yoldan ilerlemek , iyi eğitim alabileceğimiz ve bize vizyon katabilecek üniversitelerde okumak istiyoruz. Bu yüzden hedefimizi Ivy league okullarına çevirdik. Bu süreçte bizim geç haberimiz olsada bizim gibi gençlerin bu konularda bilinçlenmesi için elimizden geleni yapıyoruz ve yapmaya devam edeceğiz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1ED"/>
        </a:solidFill>
      </p:bgPr>
    </p:bg>
    <p:spTree>
      <p:nvGrpSpPr>
        <p:cNvPr id="1" name=""/>
        <p:cNvGrpSpPr/>
        <p:nvPr/>
      </p:nvGrpSpPr>
      <p:grpSpPr>
        <a:xfrm>
          <a:off x="0" y="0"/>
          <a:ext cx="0" cy="0"/>
          <a:chOff x="0" y="0"/>
          <a:chExt cx="0" cy="0"/>
        </a:xfrm>
      </p:grpSpPr>
      <p:sp>
        <p:nvSpPr>
          <p:cNvPr name="TextBox 2" id="2"/>
          <p:cNvSpPr txBox="true"/>
          <p:nvPr/>
        </p:nvSpPr>
        <p:spPr>
          <a:xfrm rot="0">
            <a:off x="7470778" y="928633"/>
            <a:ext cx="10464007" cy="929629"/>
          </a:xfrm>
          <a:prstGeom prst="rect">
            <a:avLst/>
          </a:prstGeom>
        </p:spPr>
        <p:txBody>
          <a:bodyPr anchor="t" rtlCol="false" tIns="0" lIns="0" bIns="0" rIns="0">
            <a:spAutoFit/>
          </a:bodyPr>
          <a:lstStyle/>
          <a:p>
            <a:pPr algn="r">
              <a:lnSpc>
                <a:spcPts val="7560"/>
              </a:lnSpc>
            </a:pPr>
            <a:r>
              <a:rPr lang="en-US" sz="5400">
                <a:solidFill>
                  <a:srgbClr val="710202"/>
                </a:solidFill>
                <a:latin typeface="Rafale"/>
                <a:ea typeface="Rafale"/>
                <a:cs typeface="Rafale"/>
                <a:sym typeface="Rafale"/>
              </a:rPr>
              <a:t>AKADEMIK HEDEFLER</a:t>
            </a:r>
          </a:p>
        </p:txBody>
      </p:sp>
      <p:sp>
        <p:nvSpPr>
          <p:cNvPr name="AutoShape 3" id="3"/>
          <p:cNvSpPr/>
          <p:nvPr/>
        </p:nvSpPr>
        <p:spPr>
          <a:xfrm rot="0">
            <a:off x="2323721" y="9248775"/>
            <a:ext cx="15964279" cy="0"/>
          </a:xfrm>
          <a:prstGeom prst="line">
            <a:avLst/>
          </a:prstGeom>
          <a:ln cap="flat" w="9525">
            <a:solidFill>
              <a:srgbClr val="710202"/>
            </a:solidFill>
            <a:prstDash val="solid"/>
            <a:headEnd type="none" len="sm" w="sm"/>
            <a:tailEnd type="none" len="sm" w="sm"/>
          </a:ln>
        </p:spPr>
      </p:sp>
      <p:sp>
        <p:nvSpPr>
          <p:cNvPr name="AutoShape 4" id="4"/>
          <p:cNvSpPr/>
          <p:nvPr/>
        </p:nvSpPr>
        <p:spPr>
          <a:xfrm rot="0">
            <a:off x="0" y="1853499"/>
            <a:ext cx="18288000" cy="0"/>
          </a:xfrm>
          <a:prstGeom prst="line">
            <a:avLst/>
          </a:prstGeom>
          <a:ln cap="flat" w="9525">
            <a:solidFill>
              <a:srgbClr val="710202"/>
            </a:solidFill>
            <a:prstDash val="solid"/>
            <a:headEnd type="none" len="sm" w="sm"/>
            <a:tailEnd type="none" len="sm" w="sm"/>
          </a:ln>
        </p:spPr>
      </p:sp>
      <p:sp>
        <p:nvSpPr>
          <p:cNvPr name="Freeform 5" id="5"/>
          <p:cNvSpPr/>
          <p:nvPr/>
        </p:nvSpPr>
        <p:spPr>
          <a:xfrm flipH="false" flipV="false" rot="0">
            <a:off x="136428" y="2288747"/>
            <a:ext cx="2187293" cy="2169066"/>
          </a:xfrm>
          <a:custGeom>
            <a:avLst/>
            <a:gdLst/>
            <a:ahLst/>
            <a:cxnLst/>
            <a:rect r="r" b="b" t="t" l="l"/>
            <a:pathLst>
              <a:path h="2169066" w="2187293">
                <a:moveTo>
                  <a:pt x="0" y="0"/>
                </a:moveTo>
                <a:lnTo>
                  <a:pt x="2187293" y="0"/>
                </a:lnTo>
                <a:lnTo>
                  <a:pt x="2187293" y="2169066"/>
                </a:lnTo>
                <a:lnTo>
                  <a:pt x="0" y="2169066"/>
                </a:lnTo>
                <a:lnTo>
                  <a:pt x="0" y="0"/>
                </a:lnTo>
                <a:close/>
              </a:path>
            </a:pathLst>
          </a:custGeom>
          <a:blipFill>
            <a:blip r:embed="rId2"/>
            <a:stretch>
              <a:fillRect l="0" t="0" r="0" b="0"/>
            </a:stretch>
          </a:blipFill>
        </p:spPr>
      </p:sp>
      <p:sp>
        <p:nvSpPr>
          <p:cNvPr name="Freeform 6" id="6"/>
          <p:cNvSpPr/>
          <p:nvPr/>
        </p:nvSpPr>
        <p:spPr>
          <a:xfrm flipH="false" flipV="false" rot="0">
            <a:off x="2637989" y="2515767"/>
            <a:ext cx="3529102" cy="1442521"/>
          </a:xfrm>
          <a:custGeom>
            <a:avLst/>
            <a:gdLst/>
            <a:ahLst/>
            <a:cxnLst/>
            <a:rect r="r" b="b" t="t" l="l"/>
            <a:pathLst>
              <a:path h="1442521" w="3529102">
                <a:moveTo>
                  <a:pt x="0" y="0"/>
                </a:moveTo>
                <a:lnTo>
                  <a:pt x="3529102" y="0"/>
                </a:lnTo>
                <a:lnTo>
                  <a:pt x="3529102" y="1442521"/>
                </a:lnTo>
                <a:lnTo>
                  <a:pt x="0" y="1442521"/>
                </a:lnTo>
                <a:lnTo>
                  <a:pt x="0" y="0"/>
                </a:lnTo>
                <a:close/>
              </a:path>
            </a:pathLst>
          </a:custGeom>
          <a:blipFill>
            <a:blip r:embed="rId3"/>
            <a:stretch>
              <a:fillRect l="0" t="0" r="0" b="0"/>
            </a:stretch>
          </a:blipFill>
        </p:spPr>
      </p:sp>
      <p:sp>
        <p:nvSpPr>
          <p:cNvPr name="Freeform 7" id="7"/>
          <p:cNvSpPr/>
          <p:nvPr/>
        </p:nvSpPr>
        <p:spPr>
          <a:xfrm flipH="false" flipV="false" rot="0">
            <a:off x="1230075" y="4883535"/>
            <a:ext cx="3172466" cy="2561766"/>
          </a:xfrm>
          <a:custGeom>
            <a:avLst/>
            <a:gdLst/>
            <a:ahLst/>
            <a:cxnLst/>
            <a:rect r="r" b="b" t="t" l="l"/>
            <a:pathLst>
              <a:path h="2561766" w="3172466">
                <a:moveTo>
                  <a:pt x="0" y="0"/>
                </a:moveTo>
                <a:lnTo>
                  <a:pt x="3172465" y="0"/>
                </a:lnTo>
                <a:lnTo>
                  <a:pt x="3172465" y="2561766"/>
                </a:lnTo>
                <a:lnTo>
                  <a:pt x="0" y="2561766"/>
                </a:lnTo>
                <a:lnTo>
                  <a:pt x="0" y="0"/>
                </a:lnTo>
                <a:close/>
              </a:path>
            </a:pathLst>
          </a:custGeom>
          <a:blipFill>
            <a:blip r:embed="rId4"/>
            <a:stretch>
              <a:fillRect l="0" t="0" r="0" b="0"/>
            </a:stretch>
          </a:blipFill>
        </p:spPr>
      </p:sp>
      <p:sp>
        <p:nvSpPr>
          <p:cNvPr name="TextBox 8" id="8"/>
          <p:cNvSpPr txBox="true"/>
          <p:nvPr/>
        </p:nvSpPr>
        <p:spPr>
          <a:xfrm rot="0">
            <a:off x="8223246" y="2604104"/>
            <a:ext cx="9036054" cy="5137111"/>
          </a:xfrm>
          <a:prstGeom prst="rect">
            <a:avLst/>
          </a:prstGeom>
        </p:spPr>
        <p:txBody>
          <a:bodyPr anchor="t" rtlCol="false" tIns="0" lIns="0" bIns="0" rIns="0">
            <a:spAutoFit/>
          </a:bodyPr>
          <a:lstStyle/>
          <a:p>
            <a:pPr algn="just">
              <a:lnSpc>
                <a:spcPts val="4552"/>
              </a:lnSpc>
            </a:pPr>
            <a:r>
              <a:rPr lang="en-US" sz="3251">
                <a:solidFill>
                  <a:srgbClr val="710202"/>
                </a:solidFill>
                <a:latin typeface="Rafale"/>
                <a:ea typeface="Rafale"/>
                <a:cs typeface="Rafale"/>
                <a:sym typeface="Rafale"/>
              </a:rPr>
              <a:t>Yurt dışı üniversite sürecini ne yazık ki geç öğrendik. Ancak bu zorluk bizi daha da motive etti.   Hızlı bir şekilde hedeflediğimiz üniversitelerin akademik şartlarını araştırdık ve uzun , zorlu serüvenimize atıldık. Akademik olarak hedeflerimiz AP, SAT ve IELTS gibi uluslararası geçerliliğe sahip sınavlardan yüksek skorlar alarak hedeflediğimiz üniversitelere hem akademik yeterliliğimizi hem de azmimizi kanıtlamak.</a:t>
            </a:r>
          </a:p>
        </p:txBody>
      </p:sp>
      <p:sp>
        <p:nvSpPr>
          <p:cNvPr name="TextBox 9" id="9"/>
          <p:cNvSpPr txBox="true"/>
          <p:nvPr/>
        </p:nvSpPr>
        <p:spPr>
          <a:xfrm rot="0">
            <a:off x="482853" y="8488366"/>
            <a:ext cx="1396494" cy="1377944"/>
          </a:xfrm>
          <a:prstGeom prst="rect">
            <a:avLst/>
          </a:prstGeom>
        </p:spPr>
        <p:txBody>
          <a:bodyPr anchor="t" rtlCol="false" tIns="0" lIns="0" bIns="0" rIns="0">
            <a:spAutoFit/>
          </a:bodyPr>
          <a:lstStyle/>
          <a:p>
            <a:pPr algn="ctr">
              <a:lnSpc>
                <a:spcPts val="11200"/>
              </a:lnSpc>
            </a:pPr>
            <a:r>
              <a:rPr lang="en-US" sz="8000">
                <a:solidFill>
                  <a:srgbClr val="710202"/>
                </a:solidFill>
                <a:latin typeface="Rafale"/>
                <a:ea typeface="Rafale"/>
                <a:cs typeface="Rafale"/>
                <a:sym typeface="Rafale"/>
              </a:rPr>
              <a:t>04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1ED"/>
        </a:solidFill>
      </p:bgPr>
    </p:bg>
    <p:spTree>
      <p:nvGrpSpPr>
        <p:cNvPr id="1" name=""/>
        <p:cNvGrpSpPr/>
        <p:nvPr/>
      </p:nvGrpSpPr>
      <p:grpSpPr>
        <a:xfrm>
          <a:off x="0" y="0"/>
          <a:ext cx="0" cy="0"/>
          <a:chOff x="0" y="0"/>
          <a:chExt cx="0" cy="0"/>
        </a:xfrm>
      </p:grpSpPr>
      <p:sp>
        <p:nvSpPr>
          <p:cNvPr name="AutoShape 2" id="2"/>
          <p:cNvSpPr/>
          <p:nvPr/>
        </p:nvSpPr>
        <p:spPr>
          <a:xfrm rot="0">
            <a:off x="2323721" y="9239250"/>
            <a:ext cx="15964279" cy="0"/>
          </a:xfrm>
          <a:prstGeom prst="line">
            <a:avLst/>
          </a:prstGeom>
          <a:ln cap="flat" w="9525">
            <a:solidFill>
              <a:srgbClr val="710202"/>
            </a:solidFill>
            <a:prstDash val="solid"/>
            <a:headEnd type="none" len="sm" w="sm"/>
            <a:tailEnd type="none" len="sm" w="sm"/>
          </a:ln>
        </p:spPr>
      </p:sp>
      <p:sp>
        <p:nvSpPr>
          <p:cNvPr name="AutoShape 3" id="3"/>
          <p:cNvSpPr/>
          <p:nvPr/>
        </p:nvSpPr>
        <p:spPr>
          <a:xfrm rot="0">
            <a:off x="152400" y="2005899"/>
            <a:ext cx="18288000" cy="0"/>
          </a:xfrm>
          <a:prstGeom prst="line">
            <a:avLst/>
          </a:prstGeom>
          <a:ln cap="flat" w="9525">
            <a:solidFill>
              <a:srgbClr val="710202"/>
            </a:solidFill>
            <a:prstDash val="solid"/>
            <a:headEnd type="none" len="sm" w="sm"/>
            <a:tailEnd type="none" len="sm" w="sm"/>
          </a:ln>
        </p:spPr>
      </p:sp>
      <p:sp>
        <p:nvSpPr>
          <p:cNvPr name="Freeform 4" id="4"/>
          <p:cNvSpPr/>
          <p:nvPr/>
        </p:nvSpPr>
        <p:spPr>
          <a:xfrm flipH="false" flipV="false" rot="0">
            <a:off x="1181100" y="2187095"/>
            <a:ext cx="2594553" cy="2956405"/>
          </a:xfrm>
          <a:custGeom>
            <a:avLst/>
            <a:gdLst/>
            <a:ahLst/>
            <a:cxnLst/>
            <a:rect r="r" b="b" t="t" l="l"/>
            <a:pathLst>
              <a:path h="2956405" w="2594553">
                <a:moveTo>
                  <a:pt x="0" y="0"/>
                </a:moveTo>
                <a:lnTo>
                  <a:pt x="2594553" y="0"/>
                </a:lnTo>
                <a:lnTo>
                  <a:pt x="2594553" y="2956405"/>
                </a:lnTo>
                <a:lnTo>
                  <a:pt x="0" y="2956405"/>
                </a:lnTo>
                <a:lnTo>
                  <a:pt x="0" y="0"/>
                </a:lnTo>
                <a:close/>
              </a:path>
            </a:pathLst>
          </a:custGeom>
          <a:blipFill>
            <a:blip r:embed="rId2"/>
            <a:stretch>
              <a:fillRect l="0" t="0" r="0" b="0"/>
            </a:stretch>
          </a:blipFill>
        </p:spPr>
      </p:sp>
      <p:sp>
        <p:nvSpPr>
          <p:cNvPr name="TextBox 5" id="5"/>
          <p:cNvSpPr txBox="true"/>
          <p:nvPr/>
        </p:nvSpPr>
        <p:spPr>
          <a:xfrm rot="0">
            <a:off x="482853" y="8488366"/>
            <a:ext cx="1396494" cy="1377944"/>
          </a:xfrm>
          <a:prstGeom prst="rect">
            <a:avLst/>
          </a:prstGeom>
        </p:spPr>
        <p:txBody>
          <a:bodyPr anchor="t" rtlCol="false" tIns="0" lIns="0" bIns="0" rIns="0">
            <a:spAutoFit/>
          </a:bodyPr>
          <a:lstStyle/>
          <a:p>
            <a:pPr algn="ctr">
              <a:lnSpc>
                <a:spcPts val="11200"/>
              </a:lnSpc>
            </a:pPr>
            <a:r>
              <a:rPr lang="en-US" sz="8000">
                <a:solidFill>
                  <a:srgbClr val="710202"/>
                </a:solidFill>
                <a:latin typeface="Rafale"/>
                <a:ea typeface="Rafale"/>
                <a:cs typeface="Rafale"/>
                <a:sym typeface="Rafale"/>
              </a:rPr>
              <a:t>05</a:t>
            </a:r>
          </a:p>
        </p:txBody>
      </p:sp>
      <p:sp>
        <p:nvSpPr>
          <p:cNvPr name="TextBox 6" id="6"/>
          <p:cNvSpPr txBox="true"/>
          <p:nvPr/>
        </p:nvSpPr>
        <p:spPr>
          <a:xfrm rot="0">
            <a:off x="1028700" y="914400"/>
            <a:ext cx="15649266" cy="929629"/>
          </a:xfrm>
          <a:prstGeom prst="rect">
            <a:avLst/>
          </a:prstGeom>
        </p:spPr>
        <p:txBody>
          <a:bodyPr anchor="t" rtlCol="false" tIns="0" lIns="0" bIns="0" rIns="0">
            <a:spAutoFit/>
          </a:bodyPr>
          <a:lstStyle/>
          <a:p>
            <a:pPr algn="r">
              <a:lnSpc>
                <a:spcPts val="7560"/>
              </a:lnSpc>
            </a:pPr>
            <a:r>
              <a:rPr lang="en-US" sz="5400">
                <a:solidFill>
                  <a:srgbClr val="710202"/>
                </a:solidFill>
                <a:latin typeface="Rafale"/>
                <a:ea typeface="Rafale"/>
                <a:cs typeface="Rafale"/>
                <a:sym typeface="Rafale"/>
              </a:rPr>
              <a:t>PROJELERIMIZ</a:t>
            </a:r>
          </a:p>
        </p:txBody>
      </p:sp>
      <p:sp>
        <p:nvSpPr>
          <p:cNvPr name="TextBox 7" id="7"/>
          <p:cNvSpPr txBox="true"/>
          <p:nvPr/>
        </p:nvSpPr>
        <p:spPr>
          <a:xfrm rot="0">
            <a:off x="6271856" y="2467943"/>
            <a:ext cx="147733" cy="1519556"/>
          </a:xfrm>
          <a:prstGeom prst="rect">
            <a:avLst/>
          </a:prstGeom>
        </p:spPr>
        <p:txBody>
          <a:bodyPr anchor="t" rtlCol="false" tIns="0" lIns="0" bIns="0" rIns="0">
            <a:spAutoFit/>
          </a:bodyPr>
          <a:lstStyle/>
          <a:p>
            <a:pPr algn="just">
              <a:lnSpc>
                <a:spcPts val="12319"/>
              </a:lnSpc>
            </a:pPr>
            <a:r>
              <a:rPr lang="en-US" sz="8799">
                <a:solidFill>
                  <a:srgbClr val="710202"/>
                </a:solidFill>
                <a:latin typeface="Rafale"/>
                <a:ea typeface="Rafale"/>
                <a:cs typeface="Rafale"/>
                <a:sym typeface="Rafale"/>
              </a:rPr>
              <a:t>İ</a:t>
            </a:r>
          </a:p>
        </p:txBody>
      </p:sp>
      <p:sp>
        <p:nvSpPr>
          <p:cNvPr name="TextBox 8" id="8"/>
          <p:cNvSpPr txBox="true"/>
          <p:nvPr/>
        </p:nvSpPr>
        <p:spPr>
          <a:xfrm rot="0">
            <a:off x="6567977" y="2582243"/>
            <a:ext cx="9113038" cy="6434455"/>
          </a:xfrm>
          <a:prstGeom prst="rect">
            <a:avLst/>
          </a:prstGeom>
        </p:spPr>
        <p:txBody>
          <a:bodyPr anchor="t" rtlCol="false" tIns="0" lIns="0" bIns="0" rIns="0">
            <a:spAutoFit/>
          </a:bodyPr>
          <a:lstStyle/>
          <a:p>
            <a:pPr algn="just">
              <a:lnSpc>
                <a:spcPts val="3919"/>
              </a:lnSpc>
            </a:pPr>
            <a:r>
              <a:rPr lang="en-US" sz="2799">
                <a:solidFill>
                  <a:srgbClr val="710202"/>
                </a:solidFill>
                <a:latin typeface="Rafale"/>
                <a:ea typeface="Rafale"/>
                <a:cs typeface="Rafale"/>
                <a:sym typeface="Rafale"/>
              </a:rPr>
              <a:t>nsansız Yangın Tespiti ve İlk Müdahale Sistemi (İYTİMS) projemizle Zayed Sürdürülebilirlik Ödülüne başvurduk. Başvurduğumuz küresel lise kategorisinde her bölgeden (asya, avrupa vb.) bir lise seçiliyor ve projeyi gerçekleştirmesi için 150 bin dolar destek sağlanıyor. Projemiz bölgemizdeki yangın riskini ortadan kaldırmayı hedefliyor. İlk başta 400 hektarlık bir alanda uygulamaya başlayacağız ve dronelar ile yangın riskini azaltacağız. 7/24 kesintisiz tarama ve müdahale imkanı yangın riskini azaltmaktaki en önemli unsurlarımız. Tüm süreç otonom olacak ve tamamen güneş enerjisiyle çalışacak. Hedefimiz ilerleyen süreçte önce türkiyede sonra tüm dünyadaki yüksek yangın riski olan yerlerde projemizi uygulamak.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1ED"/>
        </a:solidFill>
      </p:bgPr>
    </p:bg>
    <p:spTree>
      <p:nvGrpSpPr>
        <p:cNvPr id="1" name=""/>
        <p:cNvGrpSpPr/>
        <p:nvPr/>
      </p:nvGrpSpPr>
      <p:grpSpPr>
        <a:xfrm>
          <a:off x="0" y="0"/>
          <a:ext cx="0" cy="0"/>
          <a:chOff x="0" y="0"/>
          <a:chExt cx="0" cy="0"/>
        </a:xfrm>
      </p:grpSpPr>
      <p:sp>
        <p:nvSpPr>
          <p:cNvPr name="AutoShape 2" id="2"/>
          <p:cNvSpPr/>
          <p:nvPr/>
        </p:nvSpPr>
        <p:spPr>
          <a:xfrm rot="0">
            <a:off x="2323721" y="9239250"/>
            <a:ext cx="15964279" cy="0"/>
          </a:xfrm>
          <a:prstGeom prst="line">
            <a:avLst/>
          </a:prstGeom>
          <a:ln cap="flat" w="9525">
            <a:solidFill>
              <a:srgbClr val="710202"/>
            </a:solidFill>
            <a:prstDash val="solid"/>
            <a:headEnd type="none" len="sm" w="sm"/>
            <a:tailEnd type="none" len="sm" w="sm"/>
          </a:ln>
        </p:spPr>
      </p:sp>
      <p:sp>
        <p:nvSpPr>
          <p:cNvPr name="AutoShape 3" id="3"/>
          <p:cNvSpPr/>
          <p:nvPr/>
        </p:nvSpPr>
        <p:spPr>
          <a:xfrm rot="0">
            <a:off x="152400" y="2005899"/>
            <a:ext cx="18288000" cy="0"/>
          </a:xfrm>
          <a:prstGeom prst="line">
            <a:avLst/>
          </a:prstGeom>
          <a:ln cap="flat" w="9525">
            <a:solidFill>
              <a:srgbClr val="710202"/>
            </a:solidFill>
            <a:prstDash val="solid"/>
            <a:headEnd type="none" len="sm" w="sm"/>
            <a:tailEnd type="none" len="sm" w="sm"/>
          </a:ln>
        </p:spPr>
      </p:sp>
      <p:sp>
        <p:nvSpPr>
          <p:cNvPr name="Freeform 4" id="4"/>
          <p:cNvSpPr/>
          <p:nvPr/>
        </p:nvSpPr>
        <p:spPr>
          <a:xfrm flipH="false" flipV="false" rot="0">
            <a:off x="324811" y="2177349"/>
            <a:ext cx="4402120" cy="6603179"/>
          </a:xfrm>
          <a:custGeom>
            <a:avLst/>
            <a:gdLst/>
            <a:ahLst/>
            <a:cxnLst/>
            <a:rect r="r" b="b" t="t" l="l"/>
            <a:pathLst>
              <a:path h="6603179" w="4402120">
                <a:moveTo>
                  <a:pt x="0" y="0"/>
                </a:moveTo>
                <a:lnTo>
                  <a:pt x="4402119" y="0"/>
                </a:lnTo>
                <a:lnTo>
                  <a:pt x="4402119" y="6603180"/>
                </a:lnTo>
                <a:lnTo>
                  <a:pt x="0" y="6603180"/>
                </a:lnTo>
                <a:lnTo>
                  <a:pt x="0" y="0"/>
                </a:lnTo>
                <a:close/>
              </a:path>
            </a:pathLst>
          </a:custGeom>
          <a:blipFill>
            <a:blip r:embed="rId2"/>
            <a:stretch>
              <a:fillRect l="0" t="0" r="0" b="0"/>
            </a:stretch>
          </a:blipFill>
        </p:spPr>
      </p:sp>
      <p:sp>
        <p:nvSpPr>
          <p:cNvPr name="TextBox 5" id="5"/>
          <p:cNvSpPr txBox="true"/>
          <p:nvPr/>
        </p:nvSpPr>
        <p:spPr>
          <a:xfrm rot="0">
            <a:off x="482853" y="8488366"/>
            <a:ext cx="1396494" cy="1377944"/>
          </a:xfrm>
          <a:prstGeom prst="rect">
            <a:avLst/>
          </a:prstGeom>
        </p:spPr>
        <p:txBody>
          <a:bodyPr anchor="t" rtlCol="false" tIns="0" lIns="0" bIns="0" rIns="0">
            <a:spAutoFit/>
          </a:bodyPr>
          <a:lstStyle/>
          <a:p>
            <a:pPr algn="ctr">
              <a:lnSpc>
                <a:spcPts val="11200"/>
              </a:lnSpc>
            </a:pPr>
            <a:r>
              <a:rPr lang="en-US" sz="8000">
                <a:solidFill>
                  <a:srgbClr val="710202"/>
                </a:solidFill>
                <a:latin typeface="Rafale"/>
                <a:ea typeface="Rafale"/>
                <a:cs typeface="Rafale"/>
                <a:sym typeface="Rafale"/>
              </a:rPr>
              <a:t>06</a:t>
            </a:r>
          </a:p>
        </p:txBody>
      </p:sp>
      <p:sp>
        <p:nvSpPr>
          <p:cNvPr name="TextBox 6" id="6"/>
          <p:cNvSpPr txBox="true"/>
          <p:nvPr/>
        </p:nvSpPr>
        <p:spPr>
          <a:xfrm rot="0">
            <a:off x="1028700" y="914400"/>
            <a:ext cx="15649266" cy="929629"/>
          </a:xfrm>
          <a:prstGeom prst="rect">
            <a:avLst/>
          </a:prstGeom>
        </p:spPr>
        <p:txBody>
          <a:bodyPr anchor="t" rtlCol="false" tIns="0" lIns="0" bIns="0" rIns="0">
            <a:spAutoFit/>
          </a:bodyPr>
          <a:lstStyle/>
          <a:p>
            <a:pPr algn="r">
              <a:lnSpc>
                <a:spcPts val="7560"/>
              </a:lnSpc>
            </a:pPr>
            <a:r>
              <a:rPr lang="en-US" sz="5400">
                <a:solidFill>
                  <a:srgbClr val="710202"/>
                </a:solidFill>
                <a:latin typeface="Rafale"/>
                <a:ea typeface="Rafale"/>
                <a:cs typeface="Rafale"/>
                <a:sym typeface="Rafale"/>
              </a:rPr>
              <a:t>PROJELERIMIZ</a:t>
            </a:r>
          </a:p>
        </p:txBody>
      </p:sp>
      <p:sp>
        <p:nvSpPr>
          <p:cNvPr name="TextBox 7" id="7"/>
          <p:cNvSpPr txBox="true"/>
          <p:nvPr/>
        </p:nvSpPr>
        <p:spPr>
          <a:xfrm rot="0">
            <a:off x="4864720" y="2110674"/>
            <a:ext cx="13322708" cy="8085719"/>
          </a:xfrm>
          <a:prstGeom prst="rect">
            <a:avLst/>
          </a:prstGeom>
        </p:spPr>
        <p:txBody>
          <a:bodyPr anchor="t" rtlCol="false" tIns="0" lIns="0" bIns="0" rIns="0">
            <a:spAutoFit/>
          </a:bodyPr>
          <a:lstStyle/>
          <a:p>
            <a:pPr algn="just">
              <a:lnSpc>
                <a:spcPts val="3919"/>
              </a:lnSpc>
            </a:pPr>
            <a:r>
              <a:rPr lang="en-US" sz="2799">
                <a:solidFill>
                  <a:srgbClr val="710202"/>
                </a:solidFill>
                <a:latin typeface="Rafale"/>
                <a:ea typeface="Rafale"/>
                <a:cs typeface="Rafale"/>
                <a:sym typeface="Rafale"/>
              </a:rPr>
              <a:t>Üçümüzde film çekip  gördüklerimizi, toplumdaki eşitsizlikleri ve ırkçılığı herkese ulaştırmak istiyorduk. Bir gün birleşmiş milletlerin gençler için kısa film yarışması yaptığını ve kazanan filmleri yayınlayıp büyük bir kitleye tanıttığını duyduk ve gördüğümüz şeyleri herkese aktarmak için bir fırsatımız oldu. Bizde neden olmasın dedik ve çekmeye başladık. Bu süreçte birçok şey öğrendik, insanları yönetmek, senaryo yazmak, film editlemek gibi. Birde bu süreci kameramız olmamasına rağmen sıfır bütçeyle yapmayı başardık ve filmimizi birleşmiş milletlere yolladık. Tabi sadece BM yle sınırlı kalmayıp dünya genelindeki 50 den fazla film festivalinede yolladık. </a:t>
            </a:r>
          </a:p>
          <a:p>
            <a:pPr algn="just">
              <a:lnSpc>
                <a:spcPts val="3919"/>
              </a:lnSpc>
            </a:pPr>
            <a:r>
              <a:rPr lang="en-US" sz="2799">
                <a:solidFill>
                  <a:srgbClr val="710202"/>
                </a:solidFill>
                <a:latin typeface="Rafale"/>
                <a:ea typeface="Rafale"/>
                <a:cs typeface="Rafale"/>
                <a:sym typeface="Rafale"/>
              </a:rPr>
              <a:t>Film Özeti:</a:t>
            </a:r>
          </a:p>
          <a:p>
            <a:pPr algn="just">
              <a:lnSpc>
                <a:spcPts val="3919"/>
              </a:lnSpc>
            </a:pPr>
            <a:r>
              <a:rPr lang="en-US" sz="2799">
                <a:solidFill>
                  <a:srgbClr val="710202"/>
                </a:solidFill>
                <a:latin typeface="Rafale"/>
                <a:ea typeface="Rafale"/>
                <a:cs typeface="Rafale"/>
                <a:sym typeface="Rafale"/>
              </a:rPr>
              <a:t>Film, Filistinli bir çocuk olan Ali'nin Türkiye'de kendisini üstün bir ırk olarak gören bir sınıfa nakil olmasıyla başlar. Hikaye ilerledikçe Ali'nin kişisel dönüşümüne ve davranışlarındaki kademeli değişikliklere tanık oluruz. Film, ırkçılığın ve ayrımcılığın yalnızca zararlı değil aynı zamanda tehlikeli derecede bulaşıcı olduğunu ortaya koyuyor.</a:t>
            </a:r>
          </a:p>
          <a:p>
            <a:pPr algn="just">
              <a:lnSpc>
                <a:spcPts val="4590"/>
              </a:lnSpc>
            </a:pPr>
          </a:p>
          <a:p>
            <a:pPr algn="just">
              <a:lnSpc>
                <a:spcPts val="459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1ED"/>
        </a:solidFill>
      </p:bgPr>
    </p:bg>
    <p:spTree>
      <p:nvGrpSpPr>
        <p:cNvPr id="1" name=""/>
        <p:cNvGrpSpPr/>
        <p:nvPr/>
      </p:nvGrpSpPr>
      <p:grpSpPr>
        <a:xfrm>
          <a:off x="0" y="0"/>
          <a:ext cx="0" cy="0"/>
          <a:chOff x="0" y="0"/>
          <a:chExt cx="0" cy="0"/>
        </a:xfrm>
      </p:grpSpPr>
      <p:sp>
        <p:nvSpPr>
          <p:cNvPr name="AutoShape 2" id="2"/>
          <p:cNvSpPr/>
          <p:nvPr/>
        </p:nvSpPr>
        <p:spPr>
          <a:xfrm rot="0">
            <a:off x="2323721" y="9239250"/>
            <a:ext cx="15964279" cy="0"/>
          </a:xfrm>
          <a:prstGeom prst="line">
            <a:avLst/>
          </a:prstGeom>
          <a:ln cap="flat" w="9525">
            <a:solidFill>
              <a:srgbClr val="710202"/>
            </a:solidFill>
            <a:prstDash val="solid"/>
            <a:headEnd type="none" len="sm" w="sm"/>
            <a:tailEnd type="none" len="sm" w="sm"/>
          </a:ln>
        </p:spPr>
      </p:sp>
      <p:sp>
        <p:nvSpPr>
          <p:cNvPr name="AutoShape 3" id="3"/>
          <p:cNvSpPr/>
          <p:nvPr/>
        </p:nvSpPr>
        <p:spPr>
          <a:xfrm rot="0">
            <a:off x="152400" y="2005899"/>
            <a:ext cx="18288000" cy="0"/>
          </a:xfrm>
          <a:prstGeom prst="line">
            <a:avLst/>
          </a:prstGeom>
          <a:ln cap="flat" w="9525">
            <a:solidFill>
              <a:srgbClr val="710202"/>
            </a:solidFill>
            <a:prstDash val="solid"/>
            <a:headEnd type="none" len="sm" w="sm"/>
            <a:tailEnd type="none" len="sm" w="sm"/>
          </a:ln>
        </p:spPr>
      </p:sp>
      <p:sp>
        <p:nvSpPr>
          <p:cNvPr name="Freeform 4" id="4"/>
          <p:cNvSpPr/>
          <p:nvPr/>
        </p:nvSpPr>
        <p:spPr>
          <a:xfrm flipH="false" flipV="false" rot="0">
            <a:off x="13163698" y="7738428"/>
            <a:ext cx="5124302" cy="1505264"/>
          </a:xfrm>
          <a:custGeom>
            <a:avLst/>
            <a:gdLst/>
            <a:ahLst/>
            <a:cxnLst/>
            <a:rect r="r" b="b" t="t" l="l"/>
            <a:pathLst>
              <a:path h="1505264" w="5124302">
                <a:moveTo>
                  <a:pt x="0" y="0"/>
                </a:moveTo>
                <a:lnTo>
                  <a:pt x="5124302" y="0"/>
                </a:lnTo>
                <a:lnTo>
                  <a:pt x="5124302" y="1505264"/>
                </a:lnTo>
                <a:lnTo>
                  <a:pt x="0" y="1505264"/>
                </a:lnTo>
                <a:lnTo>
                  <a:pt x="0" y="0"/>
                </a:lnTo>
                <a:close/>
              </a:path>
            </a:pathLst>
          </a:custGeom>
          <a:blipFill>
            <a:blip r:embed="rId2"/>
            <a:stretch>
              <a:fillRect l="0" t="0" r="0" b="0"/>
            </a:stretch>
          </a:blipFill>
        </p:spPr>
      </p:sp>
      <p:sp>
        <p:nvSpPr>
          <p:cNvPr name="Freeform 5" id="5"/>
          <p:cNvSpPr/>
          <p:nvPr/>
        </p:nvSpPr>
        <p:spPr>
          <a:xfrm flipH="false" flipV="false" rot="0">
            <a:off x="11367219" y="1844029"/>
            <a:ext cx="5128782" cy="3904286"/>
          </a:xfrm>
          <a:custGeom>
            <a:avLst/>
            <a:gdLst/>
            <a:ahLst/>
            <a:cxnLst/>
            <a:rect r="r" b="b" t="t" l="l"/>
            <a:pathLst>
              <a:path h="3904286" w="5128782">
                <a:moveTo>
                  <a:pt x="0" y="0"/>
                </a:moveTo>
                <a:lnTo>
                  <a:pt x="5128782" y="0"/>
                </a:lnTo>
                <a:lnTo>
                  <a:pt x="5128782" y="3904286"/>
                </a:lnTo>
                <a:lnTo>
                  <a:pt x="0" y="3904286"/>
                </a:lnTo>
                <a:lnTo>
                  <a:pt x="0" y="0"/>
                </a:lnTo>
                <a:close/>
              </a:path>
            </a:pathLst>
          </a:custGeom>
          <a:blipFill>
            <a:blip r:embed="rId3"/>
            <a:stretch>
              <a:fillRect l="0" t="0" r="0" b="0"/>
            </a:stretch>
          </a:blipFill>
        </p:spPr>
      </p:sp>
      <p:sp>
        <p:nvSpPr>
          <p:cNvPr name="Freeform 6" id="6"/>
          <p:cNvSpPr/>
          <p:nvPr/>
        </p:nvSpPr>
        <p:spPr>
          <a:xfrm flipH="false" flipV="false" rot="0">
            <a:off x="15725849" y="5882984"/>
            <a:ext cx="1855445" cy="1855445"/>
          </a:xfrm>
          <a:custGeom>
            <a:avLst/>
            <a:gdLst/>
            <a:ahLst/>
            <a:cxnLst/>
            <a:rect r="r" b="b" t="t" l="l"/>
            <a:pathLst>
              <a:path h="1855445" w="1855445">
                <a:moveTo>
                  <a:pt x="0" y="0"/>
                </a:moveTo>
                <a:lnTo>
                  <a:pt x="1855445" y="0"/>
                </a:lnTo>
                <a:lnTo>
                  <a:pt x="1855445" y="1855444"/>
                </a:lnTo>
                <a:lnTo>
                  <a:pt x="0" y="1855444"/>
                </a:lnTo>
                <a:lnTo>
                  <a:pt x="0" y="0"/>
                </a:lnTo>
                <a:close/>
              </a:path>
            </a:pathLst>
          </a:custGeom>
          <a:blipFill>
            <a:blip r:embed="rId4"/>
            <a:stretch>
              <a:fillRect l="0" t="0" r="0" b="0"/>
            </a:stretch>
          </a:blipFill>
        </p:spPr>
      </p:sp>
      <p:sp>
        <p:nvSpPr>
          <p:cNvPr name="Freeform 7" id="7"/>
          <p:cNvSpPr/>
          <p:nvPr/>
        </p:nvSpPr>
        <p:spPr>
          <a:xfrm flipH="false" flipV="false" rot="0">
            <a:off x="13163698" y="5969428"/>
            <a:ext cx="2448636" cy="1547888"/>
          </a:xfrm>
          <a:custGeom>
            <a:avLst/>
            <a:gdLst/>
            <a:ahLst/>
            <a:cxnLst/>
            <a:rect r="r" b="b" t="t" l="l"/>
            <a:pathLst>
              <a:path h="1547888" w="2448636">
                <a:moveTo>
                  <a:pt x="0" y="0"/>
                </a:moveTo>
                <a:lnTo>
                  <a:pt x="2448637" y="0"/>
                </a:lnTo>
                <a:lnTo>
                  <a:pt x="2448637" y="1547887"/>
                </a:lnTo>
                <a:lnTo>
                  <a:pt x="0" y="1547887"/>
                </a:lnTo>
                <a:lnTo>
                  <a:pt x="0" y="0"/>
                </a:lnTo>
                <a:close/>
              </a:path>
            </a:pathLst>
          </a:custGeom>
          <a:blipFill>
            <a:blip r:embed="rId5"/>
            <a:stretch>
              <a:fillRect l="0" t="0" r="0" b="0"/>
            </a:stretch>
          </a:blipFill>
        </p:spPr>
      </p:sp>
      <p:sp>
        <p:nvSpPr>
          <p:cNvPr name="Freeform 8" id="8"/>
          <p:cNvSpPr/>
          <p:nvPr/>
        </p:nvSpPr>
        <p:spPr>
          <a:xfrm flipH="false" flipV="false" rot="0">
            <a:off x="15083037" y="2776598"/>
            <a:ext cx="3141069" cy="1212526"/>
          </a:xfrm>
          <a:custGeom>
            <a:avLst/>
            <a:gdLst/>
            <a:ahLst/>
            <a:cxnLst/>
            <a:rect r="r" b="b" t="t" l="l"/>
            <a:pathLst>
              <a:path h="1212526" w="3141069">
                <a:moveTo>
                  <a:pt x="0" y="0"/>
                </a:moveTo>
                <a:lnTo>
                  <a:pt x="3141069" y="0"/>
                </a:lnTo>
                <a:lnTo>
                  <a:pt x="3141069" y="1212526"/>
                </a:lnTo>
                <a:lnTo>
                  <a:pt x="0" y="1212526"/>
                </a:lnTo>
                <a:lnTo>
                  <a:pt x="0" y="0"/>
                </a:lnTo>
                <a:close/>
              </a:path>
            </a:pathLst>
          </a:custGeom>
          <a:blipFill>
            <a:blip r:embed="rId6"/>
            <a:stretch>
              <a:fillRect l="0" t="0" r="0" b="0"/>
            </a:stretch>
          </a:blipFill>
        </p:spPr>
      </p:sp>
      <p:sp>
        <p:nvSpPr>
          <p:cNvPr name="TextBox 9" id="9"/>
          <p:cNvSpPr txBox="true"/>
          <p:nvPr/>
        </p:nvSpPr>
        <p:spPr>
          <a:xfrm rot="0">
            <a:off x="482853" y="8488366"/>
            <a:ext cx="1396494" cy="1377944"/>
          </a:xfrm>
          <a:prstGeom prst="rect">
            <a:avLst/>
          </a:prstGeom>
        </p:spPr>
        <p:txBody>
          <a:bodyPr anchor="t" rtlCol="false" tIns="0" lIns="0" bIns="0" rIns="0">
            <a:spAutoFit/>
          </a:bodyPr>
          <a:lstStyle/>
          <a:p>
            <a:pPr algn="ctr">
              <a:lnSpc>
                <a:spcPts val="11200"/>
              </a:lnSpc>
            </a:pPr>
            <a:r>
              <a:rPr lang="en-US" sz="8000">
                <a:solidFill>
                  <a:srgbClr val="710202"/>
                </a:solidFill>
                <a:latin typeface="Rafale"/>
                <a:ea typeface="Rafale"/>
                <a:cs typeface="Rafale"/>
                <a:sym typeface="Rafale"/>
              </a:rPr>
              <a:t>07</a:t>
            </a:r>
          </a:p>
        </p:txBody>
      </p:sp>
      <p:sp>
        <p:nvSpPr>
          <p:cNvPr name="TextBox 10" id="10"/>
          <p:cNvSpPr txBox="true"/>
          <p:nvPr/>
        </p:nvSpPr>
        <p:spPr>
          <a:xfrm rot="0">
            <a:off x="1028700" y="914400"/>
            <a:ext cx="16230600" cy="929629"/>
          </a:xfrm>
          <a:prstGeom prst="rect">
            <a:avLst/>
          </a:prstGeom>
        </p:spPr>
        <p:txBody>
          <a:bodyPr anchor="t" rtlCol="false" tIns="0" lIns="0" bIns="0" rIns="0">
            <a:spAutoFit/>
          </a:bodyPr>
          <a:lstStyle/>
          <a:p>
            <a:pPr algn="l">
              <a:lnSpc>
                <a:spcPts val="7560"/>
              </a:lnSpc>
            </a:pPr>
            <a:r>
              <a:rPr lang="en-US" sz="5400">
                <a:solidFill>
                  <a:srgbClr val="710202"/>
                </a:solidFill>
                <a:latin typeface="Rafale"/>
                <a:ea typeface="Rafale"/>
                <a:cs typeface="Rafale"/>
                <a:sym typeface="Rafale"/>
              </a:rPr>
              <a:t>YAPACAĞIMIZ PROJELER VE GÖNÜLLÜLÜKLER</a:t>
            </a:r>
          </a:p>
        </p:txBody>
      </p:sp>
      <p:sp>
        <p:nvSpPr>
          <p:cNvPr name="TextBox 11" id="11"/>
          <p:cNvSpPr txBox="true"/>
          <p:nvPr/>
        </p:nvSpPr>
        <p:spPr>
          <a:xfrm rot="0">
            <a:off x="1028700" y="2393179"/>
            <a:ext cx="11228981" cy="5803158"/>
          </a:xfrm>
          <a:prstGeom prst="rect">
            <a:avLst/>
          </a:prstGeom>
        </p:spPr>
        <p:txBody>
          <a:bodyPr anchor="t" rtlCol="false" tIns="0" lIns="0" bIns="0" rIns="0">
            <a:spAutoFit/>
          </a:bodyPr>
          <a:lstStyle/>
          <a:p>
            <a:pPr algn="just" marL="707985" indent="-353992" lvl="1">
              <a:lnSpc>
                <a:spcPts val="4590"/>
              </a:lnSpc>
              <a:buFont typeface="Arial"/>
              <a:buChar char="•"/>
            </a:pPr>
            <a:r>
              <a:rPr lang="en-US" sz="3279">
                <a:solidFill>
                  <a:srgbClr val="710202"/>
                </a:solidFill>
                <a:latin typeface="Rafale"/>
                <a:ea typeface="Rafale"/>
                <a:cs typeface="Rafale"/>
                <a:sym typeface="Rafale"/>
              </a:rPr>
              <a:t>Bölgemizdeki bir ortaokula FLL takımı açacağız bu sayede ortaokul çocuklarını STEM ile erkenden buluşturacağız</a:t>
            </a:r>
          </a:p>
          <a:p>
            <a:pPr algn="just" marL="707985" indent="-353992" lvl="1">
              <a:lnSpc>
                <a:spcPts val="4590"/>
              </a:lnSpc>
              <a:buFont typeface="Arial"/>
              <a:buChar char="•"/>
            </a:pPr>
            <a:r>
              <a:rPr lang="en-US" sz="3279">
                <a:solidFill>
                  <a:srgbClr val="710202"/>
                </a:solidFill>
                <a:latin typeface="Rafale"/>
                <a:ea typeface="Rafale"/>
                <a:cs typeface="Rafale"/>
                <a:sym typeface="Rafale"/>
              </a:rPr>
              <a:t>Kasım ayında AİESEC ile Sri Lanka da 1,5 ay uluslararası gönüllülük yapacağız. </a:t>
            </a:r>
          </a:p>
          <a:p>
            <a:pPr algn="just" marL="707985" indent="-353992" lvl="1">
              <a:lnSpc>
                <a:spcPts val="4590"/>
              </a:lnSpc>
              <a:buFont typeface="Arial"/>
              <a:buChar char="•"/>
            </a:pPr>
            <a:r>
              <a:rPr lang="en-US" sz="3279">
                <a:solidFill>
                  <a:srgbClr val="710202"/>
                </a:solidFill>
                <a:latin typeface="Rafale"/>
                <a:ea typeface="Rafale"/>
                <a:cs typeface="Rafale"/>
                <a:sym typeface="Rafale"/>
              </a:rPr>
              <a:t>Kısa film çekmeyi çok sevdik ve STEM konulu kısa bir film ile Breakthrough yarışmasına katılacağız </a:t>
            </a:r>
          </a:p>
          <a:p>
            <a:pPr algn="just" marL="707985" indent="-353992" lvl="1">
              <a:lnSpc>
                <a:spcPts val="4590"/>
              </a:lnSpc>
              <a:buFont typeface="Arial"/>
              <a:buChar char="•"/>
            </a:pPr>
            <a:r>
              <a:rPr lang="en-US" sz="3279">
                <a:solidFill>
                  <a:srgbClr val="710202"/>
                </a:solidFill>
                <a:latin typeface="Rafale"/>
                <a:ea typeface="Rafale"/>
                <a:cs typeface="Rafale"/>
                <a:sym typeface="Rafale"/>
              </a:rPr>
              <a:t>Bölgemizde STEM’i yaymak için Nasa Space Apps ile bölgesel yarışma düzenleyeceğiz.</a:t>
            </a:r>
          </a:p>
          <a:p>
            <a:pPr algn="just">
              <a:lnSpc>
                <a:spcPts val="4590"/>
              </a:lnSpc>
            </a:pPr>
          </a:p>
          <a:p>
            <a:pPr algn="just">
              <a:lnSpc>
                <a:spcPts val="459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1ED"/>
        </a:solidFill>
      </p:bgPr>
    </p:bg>
    <p:spTree>
      <p:nvGrpSpPr>
        <p:cNvPr id="1" name=""/>
        <p:cNvGrpSpPr/>
        <p:nvPr/>
      </p:nvGrpSpPr>
      <p:grpSpPr>
        <a:xfrm>
          <a:off x="0" y="0"/>
          <a:ext cx="0" cy="0"/>
          <a:chOff x="0" y="0"/>
          <a:chExt cx="0" cy="0"/>
        </a:xfrm>
      </p:grpSpPr>
      <p:sp>
        <p:nvSpPr>
          <p:cNvPr name="AutoShape 2" id="2"/>
          <p:cNvSpPr/>
          <p:nvPr/>
        </p:nvSpPr>
        <p:spPr>
          <a:xfrm>
            <a:off x="3257550" y="1848792"/>
            <a:ext cx="11772900" cy="0"/>
          </a:xfrm>
          <a:prstGeom prst="line">
            <a:avLst/>
          </a:prstGeom>
          <a:ln cap="flat" w="9525">
            <a:solidFill>
              <a:srgbClr val="710202"/>
            </a:solidFill>
            <a:prstDash val="solid"/>
            <a:headEnd type="none" len="sm" w="sm"/>
            <a:tailEnd type="none" len="sm" w="sm"/>
          </a:ln>
        </p:spPr>
      </p:sp>
      <p:sp>
        <p:nvSpPr>
          <p:cNvPr name="AutoShape 3" id="3"/>
          <p:cNvSpPr/>
          <p:nvPr/>
        </p:nvSpPr>
        <p:spPr>
          <a:xfrm rot="0">
            <a:off x="2323721" y="9258300"/>
            <a:ext cx="15964279" cy="0"/>
          </a:xfrm>
          <a:prstGeom prst="line">
            <a:avLst/>
          </a:prstGeom>
          <a:ln cap="flat" w="9525">
            <a:solidFill>
              <a:srgbClr val="710202"/>
            </a:solidFill>
            <a:prstDash val="solid"/>
            <a:headEnd type="none" len="sm" w="sm"/>
            <a:tailEnd type="none" len="sm" w="sm"/>
          </a:ln>
        </p:spPr>
      </p:sp>
      <p:grpSp>
        <p:nvGrpSpPr>
          <p:cNvPr name="Group 4" id="4"/>
          <p:cNvGrpSpPr/>
          <p:nvPr/>
        </p:nvGrpSpPr>
        <p:grpSpPr>
          <a:xfrm rot="0">
            <a:off x="1028700" y="2057400"/>
            <a:ext cx="3086100" cy="3086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10202"/>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7745638" y="2057400"/>
            <a:ext cx="3086100" cy="30861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10202"/>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4586632" y="2057400"/>
            <a:ext cx="3086100" cy="30861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10202"/>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028700" y="2058094"/>
            <a:ext cx="3085406" cy="308540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grpSp>
        <p:nvGrpSpPr>
          <p:cNvPr name="Group 15" id="15"/>
          <p:cNvGrpSpPr/>
          <p:nvPr/>
        </p:nvGrpSpPr>
        <p:grpSpPr>
          <a:xfrm rot="0">
            <a:off x="7746781" y="2058094"/>
            <a:ext cx="3085406" cy="308540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0" r="0" b="0"/>
              </a:stretch>
            </a:blipFill>
          </p:spPr>
        </p:sp>
      </p:grpSp>
      <p:grpSp>
        <p:nvGrpSpPr>
          <p:cNvPr name="Group 17" id="17"/>
          <p:cNvGrpSpPr/>
          <p:nvPr/>
        </p:nvGrpSpPr>
        <p:grpSpPr>
          <a:xfrm rot="0">
            <a:off x="14587326" y="2058094"/>
            <a:ext cx="3085406" cy="308540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p:spPr>
        </p:sp>
      </p:grpSp>
      <p:sp>
        <p:nvSpPr>
          <p:cNvPr name="Freeform 19" id="19"/>
          <p:cNvSpPr/>
          <p:nvPr/>
        </p:nvSpPr>
        <p:spPr>
          <a:xfrm flipH="false" flipV="false" rot="0">
            <a:off x="7343261" y="1848792"/>
            <a:ext cx="804754" cy="804754"/>
          </a:xfrm>
          <a:custGeom>
            <a:avLst/>
            <a:gdLst/>
            <a:ahLst/>
            <a:cxnLst/>
            <a:rect r="r" b="b" t="t" l="l"/>
            <a:pathLst>
              <a:path h="804754" w="804754">
                <a:moveTo>
                  <a:pt x="0" y="0"/>
                </a:moveTo>
                <a:lnTo>
                  <a:pt x="804754" y="0"/>
                </a:lnTo>
                <a:lnTo>
                  <a:pt x="804754" y="804753"/>
                </a:lnTo>
                <a:lnTo>
                  <a:pt x="0" y="8047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0" id="20"/>
          <p:cNvSpPr txBox="true"/>
          <p:nvPr/>
        </p:nvSpPr>
        <p:spPr>
          <a:xfrm rot="0">
            <a:off x="7891354" y="914400"/>
            <a:ext cx="2794668" cy="929629"/>
          </a:xfrm>
          <a:prstGeom prst="rect">
            <a:avLst/>
          </a:prstGeom>
        </p:spPr>
        <p:txBody>
          <a:bodyPr anchor="t" rtlCol="false" tIns="0" lIns="0" bIns="0" rIns="0">
            <a:spAutoFit/>
          </a:bodyPr>
          <a:lstStyle/>
          <a:p>
            <a:pPr algn="l">
              <a:lnSpc>
                <a:spcPts val="7560"/>
              </a:lnSpc>
            </a:pPr>
            <a:r>
              <a:rPr lang="en-US" sz="5400">
                <a:solidFill>
                  <a:srgbClr val="710202"/>
                </a:solidFill>
                <a:latin typeface="Rafale"/>
                <a:ea typeface="Rafale"/>
                <a:cs typeface="Rafale"/>
                <a:sym typeface="Rafale"/>
              </a:rPr>
              <a:t>İLETİŞİM</a:t>
            </a:r>
          </a:p>
        </p:txBody>
      </p:sp>
      <p:sp>
        <p:nvSpPr>
          <p:cNvPr name="TextBox 21" id="21"/>
          <p:cNvSpPr txBox="true"/>
          <p:nvPr/>
        </p:nvSpPr>
        <p:spPr>
          <a:xfrm rot="0">
            <a:off x="482853" y="8469316"/>
            <a:ext cx="1396494" cy="1377944"/>
          </a:xfrm>
          <a:prstGeom prst="rect">
            <a:avLst/>
          </a:prstGeom>
        </p:spPr>
        <p:txBody>
          <a:bodyPr anchor="t" rtlCol="false" tIns="0" lIns="0" bIns="0" rIns="0">
            <a:spAutoFit/>
          </a:bodyPr>
          <a:lstStyle/>
          <a:p>
            <a:pPr algn="ctr">
              <a:lnSpc>
                <a:spcPts val="11200"/>
              </a:lnSpc>
            </a:pPr>
            <a:r>
              <a:rPr lang="en-US" sz="8000">
                <a:solidFill>
                  <a:srgbClr val="710202"/>
                </a:solidFill>
                <a:latin typeface="Rafale"/>
                <a:ea typeface="Rafale"/>
                <a:cs typeface="Rafale"/>
                <a:sym typeface="Rafale"/>
              </a:rPr>
              <a:t>08</a:t>
            </a:r>
          </a:p>
        </p:txBody>
      </p:sp>
      <p:sp>
        <p:nvSpPr>
          <p:cNvPr name="TextBox 22" id="22"/>
          <p:cNvSpPr txBox="true"/>
          <p:nvPr/>
        </p:nvSpPr>
        <p:spPr>
          <a:xfrm rot="0">
            <a:off x="849651" y="5498216"/>
            <a:ext cx="3264456" cy="481330"/>
          </a:xfrm>
          <a:prstGeom prst="rect">
            <a:avLst/>
          </a:prstGeom>
        </p:spPr>
        <p:txBody>
          <a:bodyPr anchor="t" rtlCol="false" tIns="0" lIns="0" bIns="0" rIns="0">
            <a:spAutoFit/>
          </a:bodyPr>
          <a:lstStyle/>
          <a:p>
            <a:pPr algn="ctr">
              <a:lnSpc>
                <a:spcPts val="3919"/>
              </a:lnSpc>
            </a:pPr>
            <a:r>
              <a:rPr lang="en-US" sz="2799">
                <a:solidFill>
                  <a:srgbClr val="710202"/>
                </a:solidFill>
                <a:latin typeface="Abril Fatface"/>
                <a:ea typeface="Abril Fatface"/>
                <a:cs typeface="Abril Fatface"/>
                <a:sym typeface="Abril Fatface"/>
              </a:rPr>
              <a:t> tel : 0539 600 96 19</a:t>
            </a:r>
          </a:p>
        </p:txBody>
      </p:sp>
      <p:sp>
        <p:nvSpPr>
          <p:cNvPr name="TextBox 23" id="23"/>
          <p:cNvSpPr txBox="true"/>
          <p:nvPr/>
        </p:nvSpPr>
        <p:spPr>
          <a:xfrm rot="0">
            <a:off x="327999" y="6122421"/>
            <a:ext cx="5567982" cy="481330"/>
          </a:xfrm>
          <a:prstGeom prst="rect">
            <a:avLst/>
          </a:prstGeom>
        </p:spPr>
        <p:txBody>
          <a:bodyPr anchor="t" rtlCol="false" tIns="0" lIns="0" bIns="0" rIns="0">
            <a:spAutoFit/>
          </a:bodyPr>
          <a:lstStyle/>
          <a:p>
            <a:pPr algn="ctr">
              <a:lnSpc>
                <a:spcPts val="3920"/>
              </a:lnSpc>
            </a:pPr>
            <a:r>
              <a:rPr lang="en-US" sz="2800">
                <a:solidFill>
                  <a:srgbClr val="710202"/>
                </a:solidFill>
                <a:latin typeface="Abril Fatface"/>
                <a:ea typeface="Abril Fatface"/>
                <a:cs typeface="Abril Fatface"/>
                <a:sym typeface="Abril Fatface"/>
              </a:rPr>
              <a:t> huseyin_icek@hotmail.com</a:t>
            </a:r>
          </a:p>
        </p:txBody>
      </p:sp>
      <p:sp>
        <p:nvSpPr>
          <p:cNvPr name="TextBox 24" id="24"/>
          <p:cNvSpPr txBox="true"/>
          <p:nvPr/>
        </p:nvSpPr>
        <p:spPr>
          <a:xfrm rot="0">
            <a:off x="7458551" y="5498216"/>
            <a:ext cx="3373636" cy="481330"/>
          </a:xfrm>
          <a:prstGeom prst="rect">
            <a:avLst/>
          </a:prstGeom>
        </p:spPr>
        <p:txBody>
          <a:bodyPr anchor="t" rtlCol="false" tIns="0" lIns="0" bIns="0" rIns="0">
            <a:spAutoFit/>
          </a:bodyPr>
          <a:lstStyle/>
          <a:p>
            <a:pPr algn="ctr">
              <a:lnSpc>
                <a:spcPts val="3919"/>
              </a:lnSpc>
            </a:pPr>
            <a:r>
              <a:rPr lang="en-US" sz="2799">
                <a:solidFill>
                  <a:srgbClr val="710202"/>
                </a:solidFill>
                <a:latin typeface="Abril Fatface"/>
                <a:ea typeface="Abril Fatface"/>
                <a:cs typeface="Abril Fatface"/>
                <a:sym typeface="Abril Fatface"/>
              </a:rPr>
              <a:t> tel : 0545 606 48 06 </a:t>
            </a:r>
          </a:p>
        </p:txBody>
      </p:sp>
      <p:sp>
        <p:nvSpPr>
          <p:cNvPr name="TextBox 25" id="25"/>
          <p:cNvSpPr txBox="true"/>
          <p:nvPr/>
        </p:nvSpPr>
        <p:spPr>
          <a:xfrm rot="0">
            <a:off x="6853624" y="6122421"/>
            <a:ext cx="5995670" cy="481330"/>
          </a:xfrm>
          <a:prstGeom prst="rect">
            <a:avLst/>
          </a:prstGeom>
        </p:spPr>
        <p:txBody>
          <a:bodyPr anchor="t" rtlCol="false" tIns="0" lIns="0" bIns="0" rIns="0">
            <a:spAutoFit/>
          </a:bodyPr>
          <a:lstStyle/>
          <a:p>
            <a:pPr algn="ctr">
              <a:lnSpc>
                <a:spcPts val="3920"/>
              </a:lnSpc>
            </a:pPr>
            <a:r>
              <a:rPr lang="en-US" sz="2800">
                <a:solidFill>
                  <a:srgbClr val="710202"/>
                </a:solidFill>
                <a:latin typeface="Abril Fatface"/>
                <a:ea typeface="Abril Fatface"/>
                <a:cs typeface="Abril Fatface"/>
                <a:sym typeface="Abril Fatface"/>
              </a:rPr>
              <a:t>   ozturkbaturhan8@gmail.com</a:t>
            </a:r>
          </a:p>
        </p:txBody>
      </p:sp>
      <p:sp>
        <p:nvSpPr>
          <p:cNvPr name="TextBox 26" id="26"/>
          <p:cNvSpPr txBox="true"/>
          <p:nvPr/>
        </p:nvSpPr>
        <p:spPr>
          <a:xfrm rot="0">
            <a:off x="13470731" y="5498216"/>
            <a:ext cx="3119438" cy="481330"/>
          </a:xfrm>
          <a:prstGeom prst="rect">
            <a:avLst/>
          </a:prstGeom>
        </p:spPr>
        <p:txBody>
          <a:bodyPr anchor="t" rtlCol="false" tIns="0" lIns="0" bIns="0" rIns="0">
            <a:spAutoFit/>
          </a:bodyPr>
          <a:lstStyle/>
          <a:p>
            <a:pPr algn="ctr">
              <a:lnSpc>
                <a:spcPts val="3919"/>
              </a:lnSpc>
            </a:pPr>
            <a:r>
              <a:rPr lang="en-US" sz="2799">
                <a:solidFill>
                  <a:srgbClr val="710202"/>
                </a:solidFill>
                <a:latin typeface="Abril Fatface"/>
                <a:ea typeface="Abril Fatface"/>
                <a:cs typeface="Abril Fatface"/>
                <a:sym typeface="Abril Fatface"/>
              </a:rPr>
              <a:t> tel : 0553 973 51 16 </a:t>
            </a:r>
          </a:p>
        </p:txBody>
      </p:sp>
      <p:sp>
        <p:nvSpPr>
          <p:cNvPr name="TextBox 27" id="27"/>
          <p:cNvSpPr txBox="true"/>
          <p:nvPr/>
        </p:nvSpPr>
        <p:spPr>
          <a:xfrm rot="0">
            <a:off x="12849294" y="6122421"/>
            <a:ext cx="5995670" cy="481330"/>
          </a:xfrm>
          <a:prstGeom prst="rect">
            <a:avLst/>
          </a:prstGeom>
        </p:spPr>
        <p:txBody>
          <a:bodyPr anchor="t" rtlCol="false" tIns="0" lIns="0" bIns="0" rIns="0">
            <a:spAutoFit/>
          </a:bodyPr>
          <a:lstStyle/>
          <a:p>
            <a:pPr algn="ctr">
              <a:lnSpc>
                <a:spcPts val="3920"/>
              </a:lnSpc>
            </a:pPr>
            <a:r>
              <a:rPr lang="en-US" sz="2800">
                <a:solidFill>
                  <a:srgbClr val="710202"/>
                </a:solidFill>
                <a:latin typeface="Abril Fatface"/>
                <a:ea typeface="Abril Fatface"/>
                <a:cs typeface="Abril Fatface"/>
                <a:sym typeface="Abril Fatface"/>
              </a:rPr>
              <a:t>arslan.onr2007 @gmail.com</a:t>
            </a:r>
          </a:p>
        </p:txBody>
      </p:sp>
      <p:sp>
        <p:nvSpPr>
          <p:cNvPr name="Freeform 28" id="28"/>
          <p:cNvSpPr/>
          <p:nvPr/>
        </p:nvSpPr>
        <p:spPr>
          <a:xfrm flipH="false" flipV="false" rot="0">
            <a:off x="626323" y="1848792"/>
            <a:ext cx="804754" cy="804754"/>
          </a:xfrm>
          <a:custGeom>
            <a:avLst/>
            <a:gdLst/>
            <a:ahLst/>
            <a:cxnLst/>
            <a:rect r="r" b="b" t="t" l="l"/>
            <a:pathLst>
              <a:path h="804754" w="804754">
                <a:moveTo>
                  <a:pt x="0" y="0"/>
                </a:moveTo>
                <a:lnTo>
                  <a:pt x="804754" y="0"/>
                </a:lnTo>
                <a:lnTo>
                  <a:pt x="804754" y="804753"/>
                </a:lnTo>
                <a:lnTo>
                  <a:pt x="0" y="8047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9" id="29"/>
          <p:cNvSpPr/>
          <p:nvPr/>
        </p:nvSpPr>
        <p:spPr>
          <a:xfrm flipH="false" flipV="false" rot="0">
            <a:off x="14184255" y="1844029"/>
            <a:ext cx="804754" cy="804754"/>
          </a:xfrm>
          <a:custGeom>
            <a:avLst/>
            <a:gdLst/>
            <a:ahLst/>
            <a:cxnLst/>
            <a:rect r="r" b="b" t="t" l="l"/>
            <a:pathLst>
              <a:path h="804754" w="804754">
                <a:moveTo>
                  <a:pt x="0" y="0"/>
                </a:moveTo>
                <a:lnTo>
                  <a:pt x="804754" y="0"/>
                </a:lnTo>
                <a:lnTo>
                  <a:pt x="804754" y="804754"/>
                </a:lnTo>
                <a:lnTo>
                  <a:pt x="0" y="8047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DAGquQ2bzu8</dc:identifier>
  <dcterms:modified xsi:type="dcterms:W3CDTF">2011-08-01T06:04:30Z</dcterms:modified>
  <cp:revision>1</cp:revision>
  <dc:title>Biz TriVenture</dc:title>
</cp:coreProperties>
</file>