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27.jpeg" ContentType="image/jpeg"/>
  <Override PartName="/ppt/media/image6.jpeg" ContentType="image/jpeg"/>
  <Override PartName="/ppt/media/image7.jpeg" ContentType="image/jpeg"/>
  <Override PartName="/ppt/media/image28.jpeg" ContentType="image/jpeg"/>
  <Override PartName="/ppt/media/image12.jpeg" ContentType="image/jpeg"/>
  <Override PartName="/ppt/media/image10.jpeg" ContentType="image/jpeg"/>
  <Override PartName="/ppt/media/image8.jpeg" ContentType="image/jpeg"/>
  <Override PartName="/ppt/media/image29.jpeg" ContentType="image/jpeg"/>
  <Override PartName="/ppt/media/image13.jpeg" ContentType="image/jpeg"/>
  <Override PartName="/ppt/media/image11.jpeg" ContentType="image/jpeg"/>
  <Override PartName="/ppt/media/image9.jpeg" ContentType="image/jpeg"/>
  <Override PartName="/ppt/media/image30.jpeg" ContentType="image/jpeg"/>
  <Override PartName="/ppt/media/image3.jpeg" ContentType="image/jpeg"/>
  <Override PartName="/ppt/media/image24.jpeg" ContentType="image/jpeg"/>
  <Override PartName="/ppt/media/image31.jpeg" ContentType="image/jpeg"/>
  <Override PartName="/ppt/media/image4.jpeg" ContentType="image/jpeg"/>
  <Override PartName="/ppt/media/image25.jpeg" ContentType="image/jpeg"/>
  <Override PartName="/ppt/media/image5.jpeg" ContentType="image/jpeg"/>
  <Override PartName="/ppt/media/image26.jpeg" ContentType="image/jpeg"/>
  <Override PartName="/ppt/media/image2.jpeg" ContentType="image/jpeg"/>
  <Override PartName="/ppt/media/image23.jpeg" ContentType="image/jpeg"/>
  <Override PartName="/ppt/media/image1.jpeg" ContentType="image/jpeg"/>
  <Override PartName="/ppt/media/image22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slideLayout" Target="../slideLayouts/slideLayout13.xml"/><Relationship Id="rId27" Type="http://schemas.openxmlformats.org/officeDocument/2006/relationships/slideLayout" Target="../slideLayouts/slideLayout14.xml"/><Relationship Id="rId28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16.xml"/><Relationship Id="rId30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18.xml"/><Relationship Id="rId32" Type="http://schemas.openxmlformats.org/officeDocument/2006/relationships/slideLayout" Target="../slideLayouts/slideLayout19.xml"/><Relationship Id="rId33" Type="http://schemas.openxmlformats.org/officeDocument/2006/relationships/slideLayout" Target="../slideLayouts/slideLayout20.xml"/><Relationship Id="rId34" Type="http://schemas.openxmlformats.org/officeDocument/2006/relationships/slideLayout" Target="../slideLayouts/slideLayout21.xml"/><Relationship Id="rId35" Type="http://schemas.openxmlformats.org/officeDocument/2006/relationships/slideLayout" Target="../slideLayouts/slideLayout22.xml"/><Relationship Id="rId36" Type="http://schemas.openxmlformats.org/officeDocument/2006/relationships/slideLayout" Target="../slideLayouts/slideLayout23.xml"/><Relationship Id="rId3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3880" cy="1549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74600" cy="4108680"/>
            <a:chOff x="0" y="0"/>
            <a:chExt cx="10074600" cy="410868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4600" cy="41086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48360" cy="63396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4040" cy="18226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4040" cy="18226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59640" cy="3596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56920" cy="90828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999720" cy="4510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2840" cy="9997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56920" cy="9997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48360" cy="45108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56920" cy="16398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2520" cy="8168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79240" cy="145692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68200" cy="9997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76760" cy="9082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59640" cy="10911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59640" cy="15483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59640" cy="3596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</a:t>
            </a:r>
            <a:r>
              <a:rPr b="0" lang="ru-RU" sz="4400" spc="-1" strike="noStrike">
                <a:latin typeface="Arial"/>
              </a:rPr>
              <a:t>ки </a:t>
            </a:r>
            <a:r>
              <a:rPr b="0" lang="ru-RU" sz="4400" spc="-1" strike="noStrike">
                <a:latin typeface="Arial"/>
              </a:rPr>
              <a:t>текс</a:t>
            </a:r>
            <a:r>
              <a:rPr b="0" lang="ru-RU" sz="4400" spc="-1" strike="noStrike">
                <a:latin typeface="Arial"/>
              </a:rPr>
              <a:t>та </a:t>
            </a:r>
            <a:r>
              <a:rPr b="0" lang="ru-RU" sz="4400" spc="-1" strike="noStrike">
                <a:latin typeface="Arial"/>
              </a:rPr>
              <a:t>загл</a:t>
            </a:r>
            <a:r>
              <a:rPr b="0" lang="ru-RU" sz="4400" spc="-1" strike="noStrike">
                <a:latin typeface="Arial"/>
              </a:rPr>
              <a:t>авия </a:t>
            </a:r>
            <a:r>
              <a:rPr b="0" lang="ru-RU" sz="4400" spc="-1" strike="noStrike">
                <a:latin typeface="Arial"/>
              </a:rPr>
              <a:t>щёл</a:t>
            </a:r>
            <a:r>
              <a:rPr b="0" lang="ru-RU" sz="4400" spc="-1" strike="noStrike">
                <a:latin typeface="Arial"/>
              </a:rPr>
              <a:t>книт</a:t>
            </a:r>
            <a:r>
              <a:rPr b="0" lang="ru-RU" sz="4400" spc="-1" strike="noStrike">
                <a:latin typeface="Arial"/>
              </a:rPr>
              <a:t>е </a:t>
            </a:r>
            <a:r>
              <a:rPr b="0" lang="ru-RU" sz="4400" spc="-1" strike="noStrike">
                <a:latin typeface="Arial"/>
              </a:rPr>
              <a:t>мыш</a:t>
            </a:r>
            <a:r>
              <a:rPr b="0" lang="ru-RU" sz="4400" spc="-1" strike="noStrike">
                <a:latin typeface="Arial"/>
              </a:rPr>
              <a:t>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8266320" y="4115520"/>
            <a:ext cx="1914120" cy="1914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7717680" y="-548280"/>
            <a:ext cx="1914120" cy="1914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"/>
          <p:cNvGrpSpPr/>
          <p:nvPr/>
        </p:nvGrpSpPr>
        <p:grpSpPr>
          <a:xfrm>
            <a:off x="-141480" y="-291600"/>
            <a:ext cx="903600" cy="1269000"/>
            <a:chOff x="-141480" y="-291600"/>
            <a:chExt cx="903600" cy="1269000"/>
          </a:xfrm>
        </p:grpSpPr>
        <p:sp>
          <p:nvSpPr>
            <p:cNvPr id="61" name=""/>
            <p:cNvSpPr/>
            <p:nvPr/>
          </p:nvSpPr>
          <p:spPr>
            <a:xfrm flipV="1" rot="5395800">
              <a:off x="219240" y="799920"/>
              <a:ext cx="176760" cy="17676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"/>
            <p:cNvSpPr/>
            <p:nvPr/>
          </p:nvSpPr>
          <p:spPr>
            <a:xfrm flipV="1" rot="5395800">
              <a:off x="218880" y="434160"/>
              <a:ext cx="176760" cy="17676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"/>
            <p:cNvSpPr/>
            <p:nvPr/>
          </p:nvSpPr>
          <p:spPr>
            <a:xfrm flipV="1" rot="5395800">
              <a:off x="218520" y="68760"/>
              <a:ext cx="176760" cy="17676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 flipV="1" rot="5395800">
              <a:off x="217800" y="-290880"/>
              <a:ext cx="176760" cy="17676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"/>
            <p:cNvSpPr/>
            <p:nvPr/>
          </p:nvSpPr>
          <p:spPr>
            <a:xfrm flipV="1" rot="5395800">
              <a:off x="583920" y="-291240"/>
              <a:ext cx="176760" cy="17676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 flipV="1" rot="5395800">
              <a:off x="584280" y="68040"/>
              <a:ext cx="176760" cy="17676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 flipV="1" rot="5395800">
              <a:off x="584280" y="433800"/>
              <a:ext cx="176760" cy="17676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"/>
            <p:cNvSpPr/>
            <p:nvPr/>
          </p:nvSpPr>
          <p:spPr>
            <a:xfrm flipV="1" rot="5395800">
              <a:off x="585000" y="799920"/>
              <a:ext cx="176760" cy="17676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 flipV="1" rot="5395800">
              <a:off x="-140040" y="800280"/>
              <a:ext cx="176760" cy="17676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 flipV="1" rot="5395800">
              <a:off x="-140760" y="434880"/>
              <a:ext cx="176760" cy="17676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 flipV="1" rot="5395800">
              <a:off x="-140760" y="68760"/>
              <a:ext cx="176760" cy="17676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/>
            <p:nvPr/>
          </p:nvSpPr>
          <p:spPr>
            <a:xfrm flipV="1" rot="5395800">
              <a:off x="-141120" y="-290520"/>
              <a:ext cx="176760" cy="17676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"/>
          <p:cNvGrpSpPr/>
          <p:nvPr/>
        </p:nvGrpSpPr>
        <p:grpSpPr>
          <a:xfrm>
            <a:off x="9545040" y="4644360"/>
            <a:ext cx="909720" cy="1275120"/>
            <a:chOff x="9545040" y="4644360"/>
            <a:chExt cx="909720" cy="1275120"/>
          </a:xfrm>
        </p:grpSpPr>
        <p:sp>
          <p:nvSpPr>
            <p:cNvPr id="74" name=""/>
            <p:cNvSpPr/>
            <p:nvPr/>
          </p:nvSpPr>
          <p:spPr>
            <a:xfrm flipV="1" rot="5395800">
              <a:off x="9911880" y="5742000"/>
              <a:ext cx="176760" cy="1767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 flipV="1" rot="5395800">
              <a:off x="9911520" y="5376240"/>
              <a:ext cx="176760" cy="17676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 flipV="1" rot="5395800">
              <a:off x="9911160" y="5010840"/>
              <a:ext cx="176760" cy="17676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 flipV="1" rot="5395800">
              <a:off x="9910440" y="4644720"/>
              <a:ext cx="176760" cy="17676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 flipV="1" rot="5395800">
              <a:off x="10276560" y="4644360"/>
              <a:ext cx="176760" cy="17676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 flipV="1" rot="5395800">
              <a:off x="10276920" y="5010120"/>
              <a:ext cx="176760" cy="17676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 flipV="1" rot="5395800">
              <a:off x="10276920" y="5375880"/>
              <a:ext cx="176760" cy="17676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 flipV="1" rot="5395800">
              <a:off x="10277640" y="5742000"/>
              <a:ext cx="176760" cy="17676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"/>
            <p:cNvSpPr/>
            <p:nvPr/>
          </p:nvSpPr>
          <p:spPr>
            <a:xfrm flipV="1" rot="5395800">
              <a:off x="9546120" y="5742360"/>
              <a:ext cx="176760" cy="17676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"/>
            <p:cNvSpPr/>
            <p:nvPr/>
          </p:nvSpPr>
          <p:spPr>
            <a:xfrm flipV="1" rot="5395800">
              <a:off x="9545400" y="5376960"/>
              <a:ext cx="176760" cy="17676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 flipV="1" rot="5395800">
              <a:off x="9545400" y="5010840"/>
              <a:ext cx="176760" cy="17676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 flipV="1" rot="5395800">
              <a:off x="9545040" y="4645080"/>
              <a:ext cx="176760" cy="17676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" name=""/>
          <p:cNvSpPr/>
          <p:nvPr/>
        </p:nvSpPr>
        <p:spPr>
          <a:xfrm>
            <a:off x="-146160" y="3109320"/>
            <a:ext cx="1914120" cy="1914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</a:t>
            </a:r>
            <a:r>
              <a:rPr b="0" lang="ru-RU" sz="4400" spc="-1" strike="noStrike">
                <a:latin typeface="Arial"/>
              </a:rPr>
              <a:t>ки </a:t>
            </a:r>
            <a:r>
              <a:rPr b="0" lang="ru-RU" sz="4400" spc="-1" strike="noStrike">
                <a:latin typeface="Arial"/>
              </a:rPr>
              <a:t>текс</a:t>
            </a:r>
            <a:r>
              <a:rPr b="0" lang="ru-RU" sz="4400" spc="-1" strike="noStrike">
                <a:latin typeface="Arial"/>
              </a:rPr>
              <a:t>та </a:t>
            </a:r>
            <a:r>
              <a:rPr b="0" lang="ru-RU" sz="4400" spc="-1" strike="noStrike">
                <a:latin typeface="Arial"/>
              </a:rPr>
              <a:t>загл</a:t>
            </a:r>
            <a:r>
              <a:rPr b="0" lang="ru-RU" sz="4400" spc="-1" strike="noStrike">
                <a:latin typeface="Arial"/>
              </a:rPr>
              <a:t>авия </a:t>
            </a:r>
            <a:r>
              <a:rPr b="0" lang="ru-RU" sz="4400" spc="-1" strike="noStrike">
                <a:latin typeface="Arial"/>
              </a:rPr>
              <a:t>щёл</a:t>
            </a:r>
            <a:r>
              <a:rPr b="0" lang="ru-RU" sz="4400" spc="-1" strike="noStrike">
                <a:latin typeface="Arial"/>
              </a:rPr>
              <a:t>книт</a:t>
            </a:r>
            <a:r>
              <a:rPr b="0" lang="ru-RU" sz="4400" spc="-1" strike="noStrike">
                <a:latin typeface="Arial"/>
              </a:rPr>
              <a:t>е </a:t>
            </a:r>
            <a:r>
              <a:rPr b="0" lang="ru-RU" sz="4400" spc="-1" strike="noStrike">
                <a:latin typeface="Arial"/>
              </a:rPr>
              <a:t>мыш</a:t>
            </a:r>
            <a:r>
              <a:rPr b="0" lang="ru-RU" sz="4400" spc="-1" strike="noStrike">
                <a:latin typeface="Arial"/>
              </a:rPr>
              <a:t>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6"/>
    <p:sldLayoutId id="2147483663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0" r:id="rId34"/>
    <p:sldLayoutId id="2147483671" r:id="rId35"/>
    <p:sldLayoutId id="2147483672" r:id="rId36"/>
    <p:sldLayoutId id="2147483673" r:id="rId3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"/>
          <p:cNvGrpSpPr/>
          <p:nvPr/>
        </p:nvGrpSpPr>
        <p:grpSpPr>
          <a:xfrm>
            <a:off x="3570480" y="1225440"/>
            <a:ext cx="5114520" cy="2919960"/>
            <a:chOff x="3570480" y="1225440"/>
            <a:chExt cx="5114520" cy="2919960"/>
          </a:xfrm>
        </p:grpSpPr>
        <p:sp>
          <p:nvSpPr>
            <p:cNvPr id="126" name=""/>
            <p:cNvSpPr/>
            <p:nvPr/>
          </p:nvSpPr>
          <p:spPr>
            <a:xfrm>
              <a:off x="3570480" y="1528200"/>
              <a:ext cx="4921200" cy="26172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>
              <a:off x="3763800" y="1225440"/>
              <a:ext cx="4921200" cy="26172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" name=""/>
          <p:cNvGrpSpPr/>
          <p:nvPr/>
        </p:nvGrpSpPr>
        <p:grpSpPr>
          <a:xfrm>
            <a:off x="-2081880" y="-402120"/>
            <a:ext cx="4928400" cy="8515440"/>
            <a:chOff x="-2081880" y="-402120"/>
            <a:chExt cx="4928400" cy="8515440"/>
          </a:xfrm>
        </p:grpSpPr>
        <p:sp>
          <p:nvSpPr>
            <p:cNvPr id="129" name=""/>
            <p:cNvSpPr/>
            <p:nvPr/>
          </p:nvSpPr>
          <p:spPr>
            <a:xfrm>
              <a:off x="-893160" y="44866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rot="5358000">
              <a:off x="-885240" y="514728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>
              <a:off x="-228960" y="51616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rot="5358000">
              <a:off x="-213840" y="4488840"/>
              <a:ext cx="106236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>
              <a:off x="-228960" y="38260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rot="5358000">
              <a:off x="-1573920" y="448848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rot="5358000">
              <a:off x="-2226240" y="516456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rot="5358000">
              <a:off x="-884880" y="381528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rot="5358000">
              <a:off x="-209880" y="314856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>
              <a:off x="455040" y="44776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rot="5358000">
              <a:off x="476640" y="381528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>
              <a:off x="1158840" y="51706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>
              <a:off x="-1561680" y="516276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rot="5358000">
              <a:off x="467640" y="516456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 rot="16242000">
              <a:off x="-226080" y="178776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 rot="16242000">
              <a:off x="419760" y="246384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 flipH="1">
              <a:off x="-253800" y="246204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1107720" y="11350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 rot="5358000">
              <a:off x="1109160" y="179568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 rot="5358000">
              <a:off x="420480" y="113688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439200" y="181116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423720" y="45108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 rot="5358000">
              <a:off x="-234360" y="43272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"/>
            <p:cNvSpPr/>
            <p:nvPr/>
          </p:nvSpPr>
          <p:spPr>
            <a:xfrm rot="5358000">
              <a:off x="441000" y="-24624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1779480" y="179460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1106280" y="-25704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-908280" y="179064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 rot="5358000">
              <a:off x="-233640" y="581904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427320" y="585396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-236880" y="649404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 rot="5358000">
              <a:off x="-917640" y="649584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"/>
            <p:cNvSpPr/>
            <p:nvPr/>
          </p:nvSpPr>
          <p:spPr>
            <a:xfrm rot="5358000">
              <a:off x="-240480" y="7197120"/>
              <a:ext cx="106236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"/>
            <p:cNvSpPr/>
            <p:nvPr/>
          </p:nvSpPr>
          <p:spPr>
            <a:xfrm rot="5358000">
              <a:off x="432720" y="6512400"/>
              <a:ext cx="106272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1103400" y="6530040"/>
              <a:ext cx="1067040" cy="76032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"/>
          <p:cNvSpPr/>
          <p:nvPr/>
        </p:nvSpPr>
        <p:spPr>
          <a:xfrm>
            <a:off x="3844800" y="1408320"/>
            <a:ext cx="109116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868160" y="3039840"/>
            <a:ext cx="1091160" cy="11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538120" y="3877200"/>
            <a:ext cx="969840" cy="136548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7372080" y="4974480"/>
            <a:ext cx="1678680" cy="1639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868160" y="-329040"/>
            <a:ext cx="2005560" cy="200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982960" y="3757320"/>
            <a:ext cx="1038600" cy="2966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2103480" y="3658320"/>
            <a:ext cx="1639800" cy="1639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823320" y="-273240"/>
            <a:ext cx="2188440" cy="21884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7955640" y="3109680"/>
            <a:ext cx="2188440" cy="21884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9601560" y="915120"/>
            <a:ext cx="1639800" cy="1639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1" name=""/>
          <p:cNvGrpSpPr/>
          <p:nvPr/>
        </p:nvGrpSpPr>
        <p:grpSpPr>
          <a:xfrm>
            <a:off x="3918240" y="768600"/>
            <a:ext cx="2427480" cy="4332960"/>
            <a:chOff x="3918240" y="768600"/>
            <a:chExt cx="2427480" cy="4332960"/>
          </a:xfrm>
        </p:grpSpPr>
        <p:sp>
          <p:nvSpPr>
            <p:cNvPr id="212" name=""/>
            <p:cNvSpPr/>
            <p:nvPr/>
          </p:nvSpPr>
          <p:spPr>
            <a:xfrm rot="5330400">
              <a:off x="4853880" y="3371400"/>
              <a:ext cx="1365480" cy="145692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 rot="5330400">
              <a:off x="4023360" y="2333160"/>
              <a:ext cx="1365480" cy="145692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 rot="5330400">
              <a:off x="4920480" y="2068920"/>
              <a:ext cx="1365480" cy="145692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 rot="5330400">
              <a:off x="3977280" y="975240"/>
              <a:ext cx="1365480" cy="145692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 rot="5330400">
              <a:off x="4911480" y="737280"/>
              <a:ext cx="1365480" cy="145692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 rot="5330400">
              <a:off x="4032000" y="3675600"/>
              <a:ext cx="1365480" cy="145692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</a:t>
            </a:r>
            <a:r>
              <a:rPr b="0" lang="ru-RU" sz="4400" spc="-1" strike="noStrike">
                <a:latin typeface="Arial"/>
              </a:rPr>
              <a:t>заглавия 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 rot="18876000">
            <a:off x="8641440" y="-399600"/>
            <a:ext cx="2889360" cy="28893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 rot="18876000">
            <a:off x="8661600" y="3983040"/>
            <a:ext cx="2889360" cy="28893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rot="18964800">
            <a:off x="990000" y="5915880"/>
            <a:ext cx="2582640" cy="7254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rot="18964800">
            <a:off x="-1294920" y="5513760"/>
            <a:ext cx="2582640" cy="7254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 rot="18964800">
            <a:off x="3678120" y="339480"/>
            <a:ext cx="3451680" cy="9162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 rot="18964800">
            <a:off x="1441800" y="-752400"/>
            <a:ext cx="2582640" cy="7254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 rot="18964800">
            <a:off x="-725400" y="3294720"/>
            <a:ext cx="2582640" cy="5068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31.jpeg"/><Relationship Id="rId4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-180000" y="900000"/>
            <a:ext cx="10433880" cy="350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7200000" y="4320000"/>
            <a:ext cx="7013880" cy="19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7020000" y="441216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"/>
          <p:cNvSpPr/>
          <p:nvPr/>
        </p:nvSpPr>
        <p:spPr>
          <a:xfrm>
            <a:off x="2560320" y="285840"/>
            <a:ext cx="493164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56" name=""/>
          <p:cNvGrpSpPr/>
          <p:nvPr/>
        </p:nvGrpSpPr>
        <p:grpSpPr>
          <a:xfrm>
            <a:off x="194400" y="1293840"/>
            <a:ext cx="1779480" cy="1760040"/>
            <a:chOff x="194400" y="1293840"/>
            <a:chExt cx="1779480" cy="1760040"/>
          </a:xfrm>
        </p:grpSpPr>
        <p:sp>
          <p:nvSpPr>
            <p:cNvPr id="457" name=""/>
            <p:cNvSpPr/>
            <p:nvPr/>
          </p:nvSpPr>
          <p:spPr>
            <a:xfrm>
              <a:off x="194400" y="1293840"/>
              <a:ext cx="177948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58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25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3420000" y="1800000"/>
            <a:ext cx="893880" cy="89388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43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52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648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6132240" y="1980000"/>
            <a:ext cx="5216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"/>
          <p:cNvSpPr/>
          <p:nvPr/>
        </p:nvSpPr>
        <p:spPr>
          <a:xfrm>
            <a:off x="2560320" y="285840"/>
            <a:ext cx="493164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66" name=""/>
          <p:cNvGrpSpPr/>
          <p:nvPr/>
        </p:nvGrpSpPr>
        <p:grpSpPr>
          <a:xfrm>
            <a:off x="194400" y="1293840"/>
            <a:ext cx="1779480" cy="1760040"/>
            <a:chOff x="194400" y="1293840"/>
            <a:chExt cx="1779480" cy="1760040"/>
          </a:xfrm>
        </p:grpSpPr>
        <p:sp>
          <p:nvSpPr>
            <p:cNvPr id="467" name=""/>
            <p:cNvSpPr/>
            <p:nvPr/>
          </p:nvSpPr>
          <p:spPr>
            <a:xfrm>
              <a:off x="194400" y="1293840"/>
              <a:ext cx="177948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68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"/>
          <p:cNvSpPr/>
          <p:nvPr/>
        </p:nvSpPr>
        <p:spPr>
          <a:xfrm>
            <a:off x="25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0" name=""/>
          <p:cNvSpPr/>
          <p:nvPr/>
        </p:nvSpPr>
        <p:spPr>
          <a:xfrm>
            <a:off x="3420000" y="1800000"/>
            <a:ext cx="893880" cy="89388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43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52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>
            <a:off x="648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6132240" y="1980000"/>
            <a:ext cx="5216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"/>
          <p:cNvSpPr/>
          <p:nvPr/>
        </p:nvSpPr>
        <p:spPr>
          <a:xfrm>
            <a:off x="1800000" y="3060000"/>
            <a:ext cx="1433880" cy="215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"/>
          <p:cNvSpPr/>
          <p:nvPr/>
        </p:nvSpPr>
        <p:spPr>
          <a:xfrm>
            <a:off x="2560320" y="285840"/>
            <a:ext cx="493164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78" name=""/>
          <p:cNvGrpSpPr/>
          <p:nvPr/>
        </p:nvGrpSpPr>
        <p:grpSpPr>
          <a:xfrm>
            <a:off x="194400" y="1293840"/>
            <a:ext cx="1779480" cy="1760040"/>
            <a:chOff x="194400" y="1293840"/>
            <a:chExt cx="1779480" cy="1760040"/>
          </a:xfrm>
        </p:grpSpPr>
        <p:sp>
          <p:nvSpPr>
            <p:cNvPr id="479" name=""/>
            <p:cNvSpPr/>
            <p:nvPr/>
          </p:nvSpPr>
          <p:spPr>
            <a:xfrm>
              <a:off x="194400" y="1293840"/>
              <a:ext cx="177948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80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"/>
          <p:cNvSpPr/>
          <p:nvPr/>
        </p:nvSpPr>
        <p:spPr>
          <a:xfrm>
            <a:off x="25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3420000" y="1800000"/>
            <a:ext cx="893880" cy="89388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43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52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648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6132240" y="1980000"/>
            <a:ext cx="5216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7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"/>
          <p:cNvSpPr/>
          <p:nvPr/>
        </p:nvSpPr>
        <p:spPr>
          <a:xfrm>
            <a:off x="1800000" y="3060000"/>
            <a:ext cx="1433880" cy="215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9" name=""/>
          <p:cNvSpPr/>
          <p:nvPr/>
        </p:nvSpPr>
        <p:spPr>
          <a:xfrm>
            <a:off x="3780000" y="39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5400000" y="39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>
            <a:off x="6300000" y="39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"/>
          <p:cNvSpPr/>
          <p:nvPr/>
        </p:nvSpPr>
        <p:spPr>
          <a:xfrm>
            <a:off x="7740000" y="18000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6" name=""/>
          <p:cNvSpPr/>
          <p:nvPr/>
        </p:nvSpPr>
        <p:spPr>
          <a:xfrm>
            <a:off x="4680000" y="4084560"/>
            <a:ext cx="248688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"/>
          <p:cNvSpPr/>
          <p:nvPr/>
        </p:nvSpPr>
        <p:spPr>
          <a:xfrm>
            <a:off x="2560320" y="285840"/>
            <a:ext cx="493164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99" name=""/>
          <p:cNvGrpSpPr/>
          <p:nvPr/>
        </p:nvGrpSpPr>
        <p:grpSpPr>
          <a:xfrm>
            <a:off x="194400" y="1293840"/>
            <a:ext cx="1779480" cy="1760040"/>
            <a:chOff x="194400" y="1293840"/>
            <a:chExt cx="1779480" cy="1760040"/>
          </a:xfrm>
        </p:grpSpPr>
        <p:sp>
          <p:nvSpPr>
            <p:cNvPr id="500" name=""/>
            <p:cNvSpPr/>
            <p:nvPr/>
          </p:nvSpPr>
          <p:spPr>
            <a:xfrm>
              <a:off x="194400" y="1293840"/>
              <a:ext cx="177948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01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/>
          <p:nvPr/>
        </p:nvSpPr>
        <p:spPr>
          <a:xfrm>
            <a:off x="25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4" name=""/>
          <p:cNvSpPr/>
          <p:nvPr/>
        </p:nvSpPr>
        <p:spPr>
          <a:xfrm>
            <a:off x="3420000" y="1800000"/>
            <a:ext cx="893880" cy="89388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5" name=""/>
          <p:cNvSpPr/>
          <p:nvPr/>
        </p:nvSpPr>
        <p:spPr>
          <a:xfrm>
            <a:off x="43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522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6480000" y="1800000"/>
            <a:ext cx="893880" cy="89388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6132240" y="1980000"/>
            <a:ext cx="5216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"/>
          <p:cNvSpPr/>
          <p:nvPr/>
        </p:nvSpPr>
        <p:spPr>
          <a:xfrm>
            <a:off x="1800000" y="3060000"/>
            <a:ext cx="1433880" cy="215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3240000" y="4860000"/>
            <a:ext cx="46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780000" y="39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5400000" y="39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6300000" y="39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8" name=""/>
          <p:cNvGrpSpPr/>
          <p:nvPr/>
        </p:nvGrpSpPr>
        <p:grpSpPr>
          <a:xfrm>
            <a:off x="7560000" y="3060000"/>
            <a:ext cx="1793880" cy="1793880"/>
            <a:chOff x="7560000" y="3060000"/>
            <a:chExt cx="1793880" cy="1793880"/>
          </a:xfrm>
        </p:grpSpPr>
        <p:sp>
          <p:nvSpPr>
            <p:cNvPr id="519" name=""/>
            <p:cNvSpPr/>
            <p:nvPr/>
          </p:nvSpPr>
          <p:spPr>
            <a:xfrm>
              <a:off x="7560000" y="30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0" name=""/>
          <p:cNvSpPr/>
          <p:nvPr/>
        </p:nvSpPr>
        <p:spPr>
          <a:xfrm>
            <a:off x="7740000" y="18000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4680000" y="4084560"/>
            <a:ext cx="248688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24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525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6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3060000" y="3780360"/>
            <a:ext cx="360" cy="353520"/>
          </a:xfrm>
          <a:custGeom>
            <a:avLst/>
            <a:gdLst/>
            <a:ahLst/>
            <a:rect l="l" t="t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V="1">
            <a:off x="1878480" y="3578400"/>
            <a:ext cx="576360" cy="4575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7551000" y="108216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39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540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41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45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7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"/>
          <p:cNvSpPr/>
          <p:nvPr/>
        </p:nvSpPr>
        <p:spPr>
          <a:xfrm flipV="1">
            <a:off x="1878480" y="3578400"/>
            <a:ext cx="576360" cy="4575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396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58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559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60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4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6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9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0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3" name=""/>
          <p:cNvSpPr/>
          <p:nvPr/>
        </p:nvSpPr>
        <p:spPr>
          <a:xfrm>
            <a:off x="594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4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6" name=""/>
          <p:cNvSpPr/>
          <p:nvPr/>
        </p:nvSpPr>
        <p:spPr>
          <a:xfrm>
            <a:off x="7560360" y="109656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7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"/>
          <p:cNvSpPr/>
          <p:nvPr/>
        </p:nvSpPr>
        <p:spPr>
          <a:xfrm flipH="1" flipV="1">
            <a:off x="4842000" y="3778920"/>
            <a:ext cx="12600" cy="16801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"/>
          <p:cNvSpPr/>
          <p:nvPr/>
        </p:nvSpPr>
        <p:spPr>
          <a:xfrm>
            <a:off x="3420000" y="5459040"/>
            <a:ext cx="142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>
            <a:off x="1980000" y="5459040"/>
            <a:ext cx="14407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87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588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89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"/>
          <p:cNvSpPr/>
          <p:nvPr/>
        </p:nvSpPr>
        <p:spPr>
          <a:xfrm flipH="1" flipV="1">
            <a:off x="4842000" y="3769920"/>
            <a:ext cx="6120" cy="1689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"/>
          <p:cNvSpPr/>
          <p:nvPr/>
        </p:nvSpPr>
        <p:spPr>
          <a:xfrm flipV="1">
            <a:off x="1980000" y="5446080"/>
            <a:ext cx="286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19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620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21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6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7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0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4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7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9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2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3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8" name=""/>
          <p:cNvSpPr/>
          <p:nvPr/>
        </p:nvSpPr>
        <p:spPr>
          <a:xfrm>
            <a:off x="6480720" y="342036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0" name=""/>
          <p:cNvSpPr/>
          <p:nvPr/>
        </p:nvSpPr>
        <p:spPr>
          <a:xfrm>
            <a:off x="738036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"/>
          <p:cNvSpPr/>
          <p:nvPr/>
        </p:nvSpPr>
        <p:spPr>
          <a:xfrm flipH="1" flipV="1">
            <a:off x="4842000" y="3778920"/>
            <a:ext cx="612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"/>
          <p:cNvSpPr/>
          <p:nvPr/>
        </p:nvSpPr>
        <p:spPr>
          <a:xfrm flipV="1">
            <a:off x="1980000" y="5446080"/>
            <a:ext cx="286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56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657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58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62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7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9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28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"/>
          <p:cNvSpPr/>
          <p:nvPr/>
        </p:nvSpPr>
        <p:spPr>
          <a:xfrm flipH="1" flipV="1">
            <a:off x="484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"/>
          <p:cNvSpPr/>
          <p:nvPr/>
        </p:nvSpPr>
        <p:spPr>
          <a:xfrm flipV="1">
            <a:off x="1980000" y="5446080"/>
            <a:ext cx="286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/>
          <p:nvPr/>
        </p:nvSpPr>
        <p:spPr>
          <a:xfrm>
            <a:off x="817920" y="900000"/>
            <a:ext cx="601956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План презентации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проекта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305" name="task-none 1"/>
          <p:cNvGrpSpPr/>
          <p:nvPr/>
        </p:nvGrpSpPr>
        <p:grpSpPr>
          <a:xfrm>
            <a:off x="7065000" y="432360"/>
            <a:ext cx="1073880" cy="713880"/>
            <a:chOff x="7065000" y="432360"/>
            <a:chExt cx="1073880" cy="713880"/>
          </a:xfrm>
        </p:grpSpPr>
        <p:grpSp>
          <p:nvGrpSpPr>
            <p:cNvPr id="306" name=""/>
            <p:cNvGrpSpPr/>
            <p:nvPr/>
          </p:nvGrpSpPr>
          <p:grpSpPr>
            <a:xfrm>
              <a:off x="7514640" y="995040"/>
              <a:ext cx="174600" cy="151200"/>
              <a:chOff x="7514640" y="995040"/>
              <a:chExt cx="174600" cy="151200"/>
            </a:xfrm>
          </p:grpSpPr>
          <p:sp>
            <p:nvSpPr>
              <p:cNvPr id="307" name=""/>
              <p:cNvSpPr/>
              <p:nvPr/>
            </p:nvSpPr>
            <p:spPr>
              <a:xfrm>
                <a:off x="7514640" y="995040"/>
                <a:ext cx="174600" cy="151200"/>
              </a:xfrm>
              <a:custGeom>
                <a:avLst/>
                <a:gdLst/>
                <a:ahLst/>
                <a:rect l="l" t="t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"/>
              <p:cNvSpPr/>
              <p:nvPr/>
            </p:nvSpPr>
            <p:spPr>
              <a:xfrm>
                <a:off x="7604280" y="1033920"/>
                <a:ext cx="36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7559640" y="1073520"/>
                <a:ext cx="9000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0" name=""/>
            <p:cNvSpPr/>
            <p:nvPr/>
          </p:nvSpPr>
          <p:spPr>
            <a:xfrm>
              <a:off x="7065000" y="432360"/>
              <a:ext cx="1073880" cy="713880"/>
            </a:xfrm>
            <a:custGeom>
              <a:avLst/>
              <a:gdLst/>
              <a:ahLst/>
              <a:rect l="l" t="t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311" name=""/>
          <p:cNvSpPr/>
          <p:nvPr/>
        </p:nvSpPr>
        <p:spPr>
          <a:xfrm>
            <a:off x="6840000" y="180000"/>
            <a:ext cx="1433880" cy="1073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540000" y="4680000"/>
            <a:ext cx="353880" cy="353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2"/>
          <p:cNvSpPr/>
          <p:nvPr/>
        </p:nvSpPr>
        <p:spPr>
          <a:xfrm>
            <a:off x="635400" y="1796040"/>
            <a:ext cx="5659920" cy="19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 и его недостаток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LRU-K и решение проблемы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Реализация алгоритма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Плюсы данной реализации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времени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вероятности попадания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Сравнение с другими алгоритмами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Выводы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94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695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96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0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5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6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0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1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2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4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0" name=""/>
          <p:cNvSpPr/>
          <p:nvPr/>
        </p:nvSpPr>
        <p:spPr>
          <a:xfrm>
            <a:off x="28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1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3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4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"/>
          <p:cNvSpPr/>
          <p:nvPr/>
        </p:nvSpPr>
        <p:spPr>
          <a:xfrm>
            <a:off x="342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414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7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"/>
          <p:cNvSpPr/>
          <p:nvPr/>
        </p:nvSpPr>
        <p:spPr>
          <a:xfrm flipV="1">
            <a:off x="1980720" y="5447160"/>
            <a:ext cx="430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35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736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7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1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6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7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0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1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2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3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5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6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1" name=""/>
          <p:cNvSpPr/>
          <p:nvPr/>
        </p:nvSpPr>
        <p:spPr>
          <a:xfrm>
            <a:off x="28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2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5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342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7" name=""/>
          <p:cNvSpPr/>
          <p:nvPr/>
        </p:nvSpPr>
        <p:spPr>
          <a:xfrm>
            <a:off x="414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8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"/>
          <p:cNvSpPr/>
          <p:nvPr/>
        </p:nvSpPr>
        <p:spPr>
          <a:xfrm>
            <a:off x="396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 flipV="1">
            <a:off x="1980720" y="5447160"/>
            <a:ext cx="430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77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778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79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83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4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2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3" name=""/>
          <p:cNvSpPr/>
          <p:nvPr/>
        </p:nvSpPr>
        <p:spPr>
          <a:xfrm>
            <a:off x="396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4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7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>
            <a:off x="28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"/>
          <p:cNvSpPr/>
          <p:nvPr/>
        </p:nvSpPr>
        <p:spPr>
          <a:xfrm>
            <a:off x="342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9" name=""/>
          <p:cNvSpPr/>
          <p:nvPr/>
        </p:nvSpPr>
        <p:spPr>
          <a:xfrm>
            <a:off x="414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"/>
          <p:cNvSpPr/>
          <p:nvPr/>
        </p:nvSpPr>
        <p:spPr>
          <a:xfrm>
            <a:off x="396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2" name=""/>
          <p:cNvSpPr/>
          <p:nvPr/>
        </p:nvSpPr>
        <p:spPr>
          <a:xfrm>
            <a:off x="450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"/>
          <p:cNvSpPr/>
          <p:nvPr/>
        </p:nvSpPr>
        <p:spPr>
          <a:xfrm flipH="1" flipV="1">
            <a:off x="628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"/>
          <p:cNvSpPr/>
          <p:nvPr/>
        </p:nvSpPr>
        <p:spPr>
          <a:xfrm flipV="1">
            <a:off x="1980720" y="5447160"/>
            <a:ext cx="430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20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821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22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1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5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6" name=""/>
          <p:cNvSpPr/>
          <p:nvPr/>
        </p:nvSpPr>
        <p:spPr>
          <a:xfrm>
            <a:off x="396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8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0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1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6" name=""/>
          <p:cNvSpPr/>
          <p:nvPr/>
        </p:nvSpPr>
        <p:spPr>
          <a:xfrm>
            <a:off x="28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7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0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>
            <a:off x="342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2" name=""/>
          <p:cNvSpPr/>
          <p:nvPr/>
        </p:nvSpPr>
        <p:spPr>
          <a:xfrm>
            <a:off x="414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3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>
            <a:off x="396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450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6" name=""/>
          <p:cNvSpPr/>
          <p:nvPr/>
        </p:nvSpPr>
        <p:spPr>
          <a:xfrm>
            <a:off x="50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7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>
            <a:off x="558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 flipH="1" flipV="1">
            <a:off x="7734600" y="3780360"/>
            <a:ext cx="12600" cy="16783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 flipV="1">
            <a:off x="1980720" y="5447160"/>
            <a:ext cx="575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"/>
          <p:cNvSpPr/>
          <p:nvPr/>
        </p:nvSpPr>
        <p:spPr>
          <a:xfrm>
            <a:off x="220320" y="180000"/>
            <a:ext cx="9673560" cy="9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66" name=""/>
          <p:cNvGrpSpPr/>
          <p:nvPr/>
        </p:nvGrpSpPr>
        <p:grpSpPr>
          <a:xfrm>
            <a:off x="360000" y="1260000"/>
            <a:ext cx="1793880" cy="1793880"/>
            <a:chOff x="360000" y="1260000"/>
            <a:chExt cx="1793880" cy="1793880"/>
          </a:xfrm>
        </p:grpSpPr>
        <p:sp>
          <p:nvSpPr>
            <p:cNvPr id="867" name=""/>
            <p:cNvSpPr/>
            <p:nvPr/>
          </p:nvSpPr>
          <p:spPr>
            <a:xfrm>
              <a:off x="360000" y="1260000"/>
              <a:ext cx="1793880" cy="17938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68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"/>
          <p:cNvSpPr/>
          <p:nvPr/>
        </p:nvSpPr>
        <p:spPr>
          <a:xfrm>
            <a:off x="360000" y="3780000"/>
            <a:ext cx="1433880" cy="161388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2160000" y="1382040"/>
            <a:ext cx="305388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3" name=""/>
          <p:cNvSpPr/>
          <p:nvPr/>
        </p:nvSpPr>
        <p:spPr>
          <a:xfrm>
            <a:off x="59688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4" name=""/>
          <p:cNvSpPr/>
          <p:nvPr/>
        </p:nvSpPr>
        <p:spPr>
          <a:xfrm>
            <a:off x="252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>
            <a:off x="270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540000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"/>
          <p:cNvSpPr/>
          <p:nvPr/>
        </p:nvSpPr>
        <p:spPr>
          <a:xfrm>
            <a:off x="414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1" name=""/>
          <p:cNvSpPr/>
          <p:nvPr/>
        </p:nvSpPr>
        <p:spPr>
          <a:xfrm>
            <a:off x="6498360" y="138204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2" name=""/>
          <p:cNvSpPr/>
          <p:nvPr/>
        </p:nvSpPr>
        <p:spPr>
          <a:xfrm>
            <a:off x="396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3" name=""/>
          <p:cNvSpPr/>
          <p:nvPr/>
        </p:nvSpPr>
        <p:spPr>
          <a:xfrm>
            <a:off x="5400360" y="288036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"/>
          <p:cNvSpPr/>
          <p:nvPr/>
        </p:nvSpPr>
        <p:spPr>
          <a:xfrm>
            <a:off x="7560000" y="1096200"/>
            <a:ext cx="1973880" cy="89388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4860000" y="1382040"/>
            <a:ext cx="411840" cy="411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"/>
          <p:cNvSpPr/>
          <p:nvPr/>
        </p:nvSpPr>
        <p:spPr>
          <a:xfrm>
            <a:off x="270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558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"/>
          <p:cNvSpPr/>
          <p:nvPr/>
        </p:nvSpPr>
        <p:spPr>
          <a:xfrm>
            <a:off x="23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28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"/>
          <p:cNvSpPr/>
          <p:nvPr/>
        </p:nvSpPr>
        <p:spPr>
          <a:xfrm>
            <a:off x="6840000" y="2880000"/>
            <a:ext cx="1073880" cy="89388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5" name=""/>
          <p:cNvSpPr/>
          <p:nvPr/>
        </p:nvSpPr>
        <p:spPr>
          <a:xfrm>
            <a:off x="7020000" y="414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"/>
          <p:cNvSpPr/>
          <p:nvPr/>
        </p:nvSpPr>
        <p:spPr>
          <a:xfrm>
            <a:off x="342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414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9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"/>
          <p:cNvSpPr/>
          <p:nvPr/>
        </p:nvSpPr>
        <p:spPr>
          <a:xfrm>
            <a:off x="396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1" name=""/>
          <p:cNvSpPr/>
          <p:nvPr/>
        </p:nvSpPr>
        <p:spPr>
          <a:xfrm>
            <a:off x="450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2" name=""/>
          <p:cNvSpPr/>
          <p:nvPr/>
        </p:nvSpPr>
        <p:spPr>
          <a:xfrm>
            <a:off x="504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3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"/>
          <p:cNvSpPr/>
          <p:nvPr/>
        </p:nvSpPr>
        <p:spPr>
          <a:xfrm>
            <a:off x="558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7020000" y="4860000"/>
            <a:ext cx="533880" cy="35388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"/>
          <p:cNvSpPr/>
          <p:nvPr/>
        </p:nvSpPr>
        <p:spPr>
          <a:xfrm>
            <a:off x="738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"/>
          <p:cNvSpPr/>
          <p:nvPr/>
        </p:nvSpPr>
        <p:spPr>
          <a:xfrm flipV="1">
            <a:off x="7740000" y="3780000"/>
            <a:ext cx="360" cy="16797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"/>
          <p:cNvSpPr/>
          <p:nvPr/>
        </p:nvSpPr>
        <p:spPr>
          <a:xfrm>
            <a:off x="1980000" y="5459400"/>
            <a:ext cx="576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"/>
          <p:cNvSpPr/>
          <p:nvPr/>
        </p:nvSpPr>
        <p:spPr>
          <a:xfrm>
            <a:off x="5580000" y="1980000"/>
            <a:ext cx="411840" cy="4118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"/>
          <p:cNvSpPr/>
          <p:nvPr/>
        </p:nvSpPr>
        <p:spPr>
          <a:xfrm>
            <a:off x="1121040" y="1524240"/>
            <a:ext cx="3194280" cy="14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За счет поля status сразу получаем информацию о наличии элемента в очереди, в случае попадания обращение происходит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6" name=""/>
          <p:cNvSpPr/>
          <p:nvPr/>
        </p:nvSpPr>
        <p:spPr>
          <a:xfrm>
            <a:off x="1103040" y="651240"/>
            <a:ext cx="279288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Обращение по хэшу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7" name=""/>
          <p:cNvSpPr/>
          <p:nvPr/>
        </p:nvSpPr>
        <p:spPr>
          <a:xfrm>
            <a:off x="1080000" y="3960000"/>
            <a:ext cx="3194280" cy="11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1080000" y="3240000"/>
            <a:ext cx="1548360" cy="4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9" name=""/>
          <p:cNvSpPr/>
          <p:nvPr/>
        </p:nvSpPr>
        <p:spPr>
          <a:xfrm>
            <a:off x="496080" y="518400"/>
            <a:ext cx="109116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0" name=""/>
          <p:cNvSpPr/>
          <p:nvPr/>
        </p:nvSpPr>
        <p:spPr>
          <a:xfrm>
            <a:off x="5886000" y="1573920"/>
            <a:ext cx="109116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6123600" y="1620000"/>
            <a:ext cx="3233880" cy="11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2" name=""/>
          <p:cNvSpPr/>
          <p:nvPr/>
        </p:nvSpPr>
        <p:spPr>
          <a:xfrm>
            <a:off x="5886000" y="2700000"/>
            <a:ext cx="3471480" cy="9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529200" y="2988720"/>
            <a:ext cx="662760" cy="97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"/>
          <p:cNvSpPr/>
          <p:nvPr/>
        </p:nvSpPr>
        <p:spPr>
          <a:xfrm>
            <a:off x="4995360" y="3960000"/>
            <a:ext cx="3822120" cy="35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6811920" y="3162600"/>
            <a:ext cx="2005560" cy="61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4320000" y="180000"/>
            <a:ext cx="1404360" cy="136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"/>
          <p:cNvSpPr/>
          <p:nvPr/>
        </p:nvSpPr>
        <p:spPr>
          <a:xfrm>
            <a:off x="6129360" y="1377720"/>
            <a:ext cx="2737080" cy="131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6300000" y="603360"/>
            <a:ext cx="2566440" cy="8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9" name=""/>
          <p:cNvSpPr/>
          <p:nvPr/>
        </p:nvSpPr>
        <p:spPr>
          <a:xfrm>
            <a:off x="5760000" y="360000"/>
            <a:ext cx="109116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0" name=""/>
          <p:cNvSpPr/>
          <p:nvPr/>
        </p:nvSpPr>
        <p:spPr>
          <a:xfrm>
            <a:off x="5746320" y="2880000"/>
            <a:ext cx="109116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1620000" y="1260000"/>
            <a:ext cx="4593600" cy="17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«бесконечного»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времени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886320" y="1260000"/>
            <a:ext cx="73116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900000" y="2386080"/>
            <a:ext cx="5048280" cy="14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Пока кэш заполнен не до конца, добавляем туда все приходящие элементы, но помечаем их «бесконечностями», что означает 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"/>
          <p:cNvSpPr/>
          <p:nvPr/>
        </p:nvSpPr>
        <p:spPr>
          <a:xfrm>
            <a:off x="7920000" y="3240000"/>
            <a:ext cx="533880" cy="5338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"/>
          <p:cNvSpPr/>
          <p:nvPr/>
        </p:nvSpPr>
        <p:spPr>
          <a:xfrm>
            <a:off x="3780000" y="1620000"/>
            <a:ext cx="533880" cy="50976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"/>
          <p:cNvSpPr/>
          <p:nvPr/>
        </p:nvSpPr>
        <p:spPr>
          <a:xfrm>
            <a:off x="3757680" y="1800000"/>
            <a:ext cx="4696200" cy="18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Для проверки эффективности алгоритма по времени, вероятности попаданий в кэш, а также для сравнения разных К были использованы автоматизированные тесты, написанные Олегом на Python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"/>
          <p:cNvSpPr/>
          <p:nvPr/>
        </p:nvSpPr>
        <p:spPr>
          <a:xfrm>
            <a:off x="91440" y="1158840"/>
            <a:ext cx="3377160" cy="96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по времени  был использован тест с 10000 запросов и размером кэша 100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617760" y="54000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39" name=""/>
          <p:cNvSpPr/>
          <p:nvPr/>
        </p:nvSpPr>
        <p:spPr>
          <a:xfrm>
            <a:off x="5940000" y="4685040"/>
            <a:ext cx="323892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0.0063(1001)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1481400" y="2262600"/>
            <a:ext cx="200556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6480000" y="3960000"/>
            <a:ext cx="200556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2" name=""/>
          <p:cNvSpPr/>
          <p:nvPr/>
        </p:nvSpPr>
        <p:spPr>
          <a:xfrm>
            <a:off x="1440000" y="3877560"/>
            <a:ext cx="200556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3" name=""/>
          <p:cNvSpPr/>
          <p:nvPr/>
        </p:nvSpPr>
        <p:spPr>
          <a:xfrm>
            <a:off x="6500160" y="2370960"/>
            <a:ext cx="200556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6541200" y="832680"/>
            <a:ext cx="2005560" cy="61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5" name=""/>
          <p:cNvSpPr/>
          <p:nvPr/>
        </p:nvSpPr>
        <p:spPr>
          <a:xfrm>
            <a:off x="6480000" y="3240000"/>
            <a:ext cx="258696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0.0067(975)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6541200" y="1384560"/>
            <a:ext cx="258696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0.0069(948)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812160" y="4500000"/>
            <a:ext cx="269388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0.0067(934)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8" name=""/>
          <p:cNvSpPr/>
          <p:nvPr/>
        </p:nvSpPr>
        <p:spPr>
          <a:xfrm>
            <a:off x="951480" y="2864880"/>
            <a:ext cx="258696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0.0061(948)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"/>
          <p:cNvSpPr/>
          <p:nvPr/>
        </p:nvSpPr>
        <p:spPr>
          <a:xfrm>
            <a:off x="1157760" y="540000"/>
            <a:ext cx="58611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6328080" y="36000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51" name=""/>
          <p:cNvSpPr/>
          <p:nvPr/>
        </p:nvSpPr>
        <p:spPr>
          <a:xfrm>
            <a:off x="748080" y="4644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52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53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177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199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198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250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274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320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322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265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351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360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406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54" name=""/>
          <p:cNvSpPr/>
          <p:nvPr/>
        </p:nvSpPr>
        <p:spPr>
          <a:xfrm>
            <a:off x="1157760" y="1188360"/>
            <a:ext cx="13611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55" name=""/>
          <p:cNvSpPr/>
          <p:nvPr/>
        </p:nvSpPr>
        <p:spPr>
          <a:xfrm>
            <a:off x="-89280" y="1203480"/>
            <a:ext cx="107892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56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"/>
          <p:cNvSpPr/>
          <p:nvPr/>
        </p:nvSpPr>
        <p:spPr>
          <a:xfrm>
            <a:off x="450720" y="1203480"/>
            <a:ext cx="1387440" cy="6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1110960" y="900000"/>
            <a:ext cx="374292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080000" y="1553400"/>
            <a:ext cx="349092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1255680" y="1865160"/>
            <a:ext cx="8726040" cy="18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LRU (least recently used) — это алгоритм кэширования, при котором каждый запрошенный элемент попадает в кэш, а при полном заполнении кэша, вытесняется 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НО! У такого алгоритма есть один 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1167840" y="1941120"/>
            <a:ext cx="85320" cy="12798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"/>
          <p:cNvSpPr/>
          <p:nvPr/>
        </p:nvSpPr>
        <p:spPr>
          <a:xfrm>
            <a:off x="720000" y="3960000"/>
            <a:ext cx="20055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720000" y="4320000"/>
            <a:ext cx="337716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(они могут больше никогда не встретиться, но пробудут там достаточно долго)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"/>
          <p:cNvSpPr/>
          <p:nvPr/>
        </p:nvSpPr>
        <p:spPr>
          <a:xfrm>
            <a:off x="1157760" y="540000"/>
            <a:ext cx="58611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9" name=""/>
          <p:cNvSpPr/>
          <p:nvPr/>
        </p:nvSpPr>
        <p:spPr>
          <a:xfrm>
            <a:off x="6328080" y="36000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60" name=""/>
          <p:cNvSpPr/>
          <p:nvPr/>
        </p:nvSpPr>
        <p:spPr>
          <a:xfrm>
            <a:off x="748080" y="4644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61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62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114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117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168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219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252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260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332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292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263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372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387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63" name=""/>
          <p:cNvSpPr/>
          <p:nvPr/>
        </p:nvSpPr>
        <p:spPr>
          <a:xfrm>
            <a:off x="1157760" y="1188360"/>
            <a:ext cx="13611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64" name=""/>
          <p:cNvSpPr/>
          <p:nvPr/>
        </p:nvSpPr>
        <p:spPr>
          <a:xfrm>
            <a:off x="-89280" y="1203480"/>
            <a:ext cx="107892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"/>
          <p:cNvSpPr/>
          <p:nvPr/>
        </p:nvSpPr>
        <p:spPr>
          <a:xfrm>
            <a:off x="450720" y="1203480"/>
            <a:ext cx="1387440" cy="6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"/>
          <p:cNvSpPr/>
          <p:nvPr/>
        </p:nvSpPr>
        <p:spPr>
          <a:xfrm>
            <a:off x="1157760" y="540000"/>
            <a:ext cx="58611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6328080" y="36000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748080" y="4644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70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71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117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79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213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191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248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258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299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264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359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413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72" name=""/>
          <p:cNvSpPr/>
          <p:nvPr/>
        </p:nvSpPr>
        <p:spPr>
          <a:xfrm>
            <a:off x="1157760" y="1188360"/>
            <a:ext cx="13611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73" name=""/>
          <p:cNvSpPr/>
          <p:nvPr/>
        </p:nvSpPr>
        <p:spPr>
          <a:xfrm>
            <a:off x="-89280" y="1203480"/>
            <a:ext cx="107892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74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"/>
          <p:cNvSpPr/>
          <p:nvPr/>
        </p:nvSpPr>
        <p:spPr>
          <a:xfrm>
            <a:off x="450720" y="1203480"/>
            <a:ext cx="1387440" cy="6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"/>
          <p:cNvSpPr/>
          <p:nvPr/>
        </p:nvSpPr>
        <p:spPr>
          <a:xfrm>
            <a:off x="1157760" y="540000"/>
            <a:ext cx="58611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7" name=""/>
          <p:cNvSpPr/>
          <p:nvPr/>
        </p:nvSpPr>
        <p:spPr>
          <a:xfrm>
            <a:off x="6328080" y="36000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78" name=""/>
          <p:cNvSpPr/>
          <p:nvPr/>
        </p:nvSpPr>
        <p:spPr>
          <a:xfrm>
            <a:off x="748080" y="4644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79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80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201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177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250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272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312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305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265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356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376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394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81" name=""/>
          <p:cNvSpPr/>
          <p:nvPr/>
        </p:nvSpPr>
        <p:spPr>
          <a:xfrm>
            <a:off x="1157760" y="1188360"/>
            <a:ext cx="13611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82" name=""/>
          <p:cNvSpPr/>
          <p:nvPr/>
        </p:nvSpPr>
        <p:spPr>
          <a:xfrm>
            <a:off x="-89280" y="1203480"/>
            <a:ext cx="107892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83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"/>
          <p:cNvSpPr/>
          <p:nvPr/>
        </p:nvSpPr>
        <p:spPr>
          <a:xfrm>
            <a:off x="450720" y="1203480"/>
            <a:ext cx="1387440" cy="6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"/>
          <p:cNvSpPr/>
          <p:nvPr/>
        </p:nvSpPr>
        <p:spPr>
          <a:xfrm>
            <a:off x="1157760" y="540000"/>
            <a:ext cx="58611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6" name=""/>
          <p:cNvSpPr/>
          <p:nvPr/>
        </p:nvSpPr>
        <p:spPr>
          <a:xfrm>
            <a:off x="6328080" y="36000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87" name=""/>
          <p:cNvSpPr/>
          <p:nvPr/>
        </p:nvSpPr>
        <p:spPr>
          <a:xfrm>
            <a:off x="748080" y="4644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88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89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91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177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199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204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189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250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274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294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318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265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350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378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376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90" name=""/>
          <p:cNvSpPr/>
          <p:nvPr/>
        </p:nvSpPr>
        <p:spPr>
          <a:xfrm>
            <a:off x="1157760" y="1188360"/>
            <a:ext cx="13611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91" name=""/>
          <p:cNvSpPr/>
          <p:nvPr/>
        </p:nvSpPr>
        <p:spPr>
          <a:xfrm>
            <a:off x="-89280" y="1203480"/>
            <a:ext cx="107892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92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"/>
          <p:cNvSpPr/>
          <p:nvPr/>
        </p:nvSpPr>
        <p:spPr>
          <a:xfrm>
            <a:off x="450720" y="1203480"/>
            <a:ext cx="1387440" cy="6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"/>
          <p:cNvSpPr/>
          <p:nvPr/>
        </p:nvSpPr>
        <p:spPr>
          <a:xfrm>
            <a:off x="1157760" y="540000"/>
            <a:ext cx="58611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5" name=""/>
          <p:cNvSpPr/>
          <p:nvPr/>
        </p:nvSpPr>
        <p:spPr>
          <a:xfrm>
            <a:off x="748080" y="46440"/>
            <a:ext cx="2850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Результаты!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96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97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solidFill>
                      <a:srgbClr val="afd09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ffffa6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solidFill>
                      <a:srgbClr val="f6f9d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</a:tr>
            </a:tbl>
          </a:graphicData>
        </a:graphic>
      </p:graphicFrame>
      <p:sp>
        <p:nvSpPr>
          <p:cNvPr id="998" name=""/>
          <p:cNvSpPr/>
          <p:nvPr/>
        </p:nvSpPr>
        <p:spPr>
          <a:xfrm>
            <a:off x="1157760" y="1188360"/>
            <a:ext cx="13611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99" name=""/>
          <p:cNvSpPr/>
          <p:nvPr/>
        </p:nvSpPr>
        <p:spPr>
          <a:xfrm>
            <a:off x="-89280" y="1203480"/>
            <a:ext cx="107892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000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"/>
          <p:cNvSpPr/>
          <p:nvPr/>
        </p:nvSpPr>
        <p:spPr>
          <a:xfrm>
            <a:off x="450720" y="1203480"/>
            <a:ext cx="1387440" cy="6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02" name=""/>
          <p:cNvGraphicFramePr/>
          <p:nvPr/>
        </p:nvGraphicFramePr>
        <p:xfrm>
          <a:off x="4527360" y="237240"/>
          <a:ext cx="5075280" cy="71928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LRU-1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LRU-2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LRU-3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4ea6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LRU-4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6f9d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LRU-5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"/>
          <p:cNvGrpSpPr/>
          <p:nvPr/>
        </p:nvGrpSpPr>
        <p:grpSpPr>
          <a:xfrm>
            <a:off x="734760" y="1800000"/>
            <a:ext cx="1779120" cy="1760040"/>
            <a:chOff x="734760" y="1800000"/>
            <a:chExt cx="1779120" cy="1760040"/>
          </a:xfrm>
        </p:grpSpPr>
        <p:sp>
          <p:nvSpPr>
            <p:cNvPr id="1004" name=""/>
            <p:cNvSpPr/>
            <p:nvPr/>
          </p:nvSpPr>
          <p:spPr>
            <a:xfrm>
              <a:off x="734760" y="1800000"/>
              <a:ext cx="177912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05" name=""/>
          <p:cNvSpPr/>
          <p:nvPr/>
        </p:nvSpPr>
        <p:spPr>
          <a:xfrm>
            <a:off x="540000" y="3600000"/>
            <a:ext cx="2228040" cy="61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6" name=""/>
          <p:cNvSpPr/>
          <p:nvPr/>
        </p:nvSpPr>
        <p:spPr>
          <a:xfrm>
            <a:off x="292680" y="3971160"/>
            <a:ext cx="286812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07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"/>
          <p:cNvSpPr/>
          <p:nvPr/>
        </p:nvSpPr>
        <p:spPr>
          <a:xfrm>
            <a:off x="3706920" y="221400"/>
            <a:ext cx="258696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009" name=""/>
          <p:cNvSpPr/>
          <p:nvPr/>
        </p:nvSpPr>
        <p:spPr>
          <a:xfrm>
            <a:off x="112680" y="3971160"/>
            <a:ext cx="330264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"/>
          <p:cNvGrpSpPr/>
          <p:nvPr/>
        </p:nvGrpSpPr>
        <p:grpSpPr>
          <a:xfrm>
            <a:off x="734760" y="1800000"/>
            <a:ext cx="1779120" cy="1760040"/>
            <a:chOff x="734760" y="1800000"/>
            <a:chExt cx="1779120" cy="1760040"/>
          </a:xfrm>
        </p:grpSpPr>
        <p:sp>
          <p:nvSpPr>
            <p:cNvPr id="1011" name=""/>
            <p:cNvSpPr/>
            <p:nvPr/>
          </p:nvSpPr>
          <p:spPr>
            <a:xfrm>
              <a:off x="734760" y="1800000"/>
              <a:ext cx="177912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12" name=""/>
          <p:cNvGrpSpPr/>
          <p:nvPr/>
        </p:nvGrpSpPr>
        <p:grpSpPr>
          <a:xfrm>
            <a:off x="4117320" y="1653840"/>
            <a:ext cx="1816560" cy="1760040"/>
            <a:chOff x="4117320" y="1653840"/>
            <a:chExt cx="1816560" cy="1760040"/>
          </a:xfrm>
        </p:grpSpPr>
        <p:sp>
          <p:nvSpPr>
            <p:cNvPr id="1013" name=""/>
            <p:cNvSpPr/>
            <p:nvPr/>
          </p:nvSpPr>
          <p:spPr>
            <a:xfrm>
              <a:off x="4117320" y="1653840"/>
              <a:ext cx="1816560" cy="1760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14" name=""/>
          <p:cNvSpPr/>
          <p:nvPr/>
        </p:nvSpPr>
        <p:spPr>
          <a:xfrm>
            <a:off x="540000" y="3600000"/>
            <a:ext cx="2228040" cy="61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5" name=""/>
          <p:cNvSpPr/>
          <p:nvPr/>
        </p:nvSpPr>
        <p:spPr>
          <a:xfrm>
            <a:off x="3960000" y="3600000"/>
            <a:ext cx="2264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6" name=""/>
          <p:cNvSpPr/>
          <p:nvPr/>
        </p:nvSpPr>
        <p:spPr>
          <a:xfrm>
            <a:off x="3600000" y="3960000"/>
            <a:ext cx="305388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17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"/>
          <p:cNvSpPr/>
          <p:nvPr/>
        </p:nvSpPr>
        <p:spPr>
          <a:xfrm>
            <a:off x="3706920" y="221400"/>
            <a:ext cx="258696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020" name=""/>
          <p:cNvSpPr/>
          <p:nvPr/>
        </p:nvSpPr>
        <p:spPr>
          <a:xfrm>
            <a:off x="112680" y="3971160"/>
            <a:ext cx="330264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"/>
          <p:cNvGrpSpPr/>
          <p:nvPr/>
        </p:nvGrpSpPr>
        <p:grpSpPr>
          <a:xfrm>
            <a:off x="734760" y="1800000"/>
            <a:ext cx="1779120" cy="1760040"/>
            <a:chOff x="734760" y="1800000"/>
            <a:chExt cx="1779120" cy="1760040"/>
          </a:xfrm>
        </p:grpSpPr>
        <p:sp>
          <p:nvSpPr>
            <p:cNvPr id="1022" name=""/>
            <p:cNvSpPr/>
            <p:nvPr/>
          </p:nvSpPr>
          <p:spPr>
            <a:xfrm>
              <a:off x="734760" y="1800000"/>
              <a:ext cx="1779120" cy="1760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23" name=""/>
          <p:cNvGrpSpPr/>
          <p:nvPr/>
        </p:nvGrpSpPr>
        <p:grpSpPr>
          <a:xfrm>
            <a:off x="4117320" y="1653840"/>
            <a:ext cx="1816560" cy="1760040"/>
            <a:chOff x="4117320" y="1653840"/>
            <a:chExt cx="1816560" cy="1760040"/>
          </a:xfrm>
        </p:grpSpPr>
        <p:sp>
          <p:nvSpPr>
            <p:cNvPr id="1024" name=""/>
            <p:cNvSpPr/>
            <p:nvPr/>
          </p:nvSpPr>
          <p:spPr>
            <a:xfrm>
              <a:off x="4117320" y="1653840"/>
              <a:ext cx="1816560" cy="1760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25" name=""/>
          <p:cNvGrpSpPr/>
          <p:nvPr/>
        </p:nvGrpSpPr>
        <p:grpSpPr>
          <a:xfrm>
            <a:off x="7380000" y="1800000"/>
            <a:ext cx="1783800" cy="1760040"/>
            <a:chOff x="7380000" y="1800000"/>
            <a:chExt cx="1783800" cy="1760040"/>
          </a:xfrm>
        </p:grpSpPr>
        <p:sp>
          <p:nvSpPr>
            <p:cNvPr id="1026" name=""/>
            <p:cNvSpPr/>
            <p:nvPr/>
          </p:nvSpPr>
          <p:spPr>
            <a:xfrm>
              <a:off x="7380000" y="1800000"/>
              <a:ext cx="1783800" cy="17600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Использование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большого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количества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памяти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27" name=""/>
          <p:cNvSpPr/>
          <p:nvPr/>
        </p:nvSpPr>
        <p:spPr>
          <a:xfrm>
            <a:off x="540000" y="3600000"/>
            <a:ext cx="2228040" cy="61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8" name=""/>
          <p:cNvSpPr/>
          <p:nvPr/>
        </p:nvSpPr>
        <p:spPr>
          <a:xfrm>
            <a:off x="3960000" y="3600000"/>
            <a:ext cx="2264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9" name=""/>
          <p:cNvSpPr/>
          <p:nvPr/>
        </p:nvSpPr>
        <p:spPr>
          <a:xfrm>
            <a:off x="7301520" y="3566160"/>
            <a:ext cx="1872360" cy="61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0" name=""/>
          <p:cNvSpPr/>
          <p:nvPr/>
        </p:nvSpPr>
        <p:spPr>
          <a:xfrm>
            <a:off x="112680" y="3971160"/>
            <a:ext cx="330264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31" name=""/>
          <p:cNvSpPr/>
          <p:nvPr/>
        </p:nvSpPr>
        <p:spPr>
          <a:xfrm>
            <a:off x="3600000" y="3960000"/>
            <a:ext cx="305388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32" name=""/>
          <p:cNvSpPr/>
          <p:nvPr/>
        </p:nvSpPr>
        <p:spPr>
          <a:xfrm>
            <a:off x="6613920" y="3926520"/>
            <a:ext cx="3235320" cy="18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К сожалению, единственный способ гарантировать, что попадающая в кэш страница, действительно используема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- это хранение информации о всех страницах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33" name=""/>
          <p:cNvSpPr/>
          <p:nvPr/>
        </p:nvSpPr>
        <p:spPr>
          <a:xfrm>
            <a:off x="4445640" y="822960"/>
            <a:ext cx="268200" cy="2682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"/>
          <p:cNvSpPr/>
          <p:nvPr/>
        </p:nvSpPr>
        <p:spPr>
          <a:xfrm>
            <a:off x="4902840" y="822960"/>
            <a:ext cx="268200" cy="2682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"/>
          <p:cNvSpPr/>
          <p:nvPr/>
        </p:nvSpPr>
        <p:spPr>
          <a:xfrm>
            <a:off x="5360040" y="822960"/>
            <a:ext cx="268200" cy="26820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"/>
          <p:cNvSpPr/>
          <p:nvPr/>
        </p:nvSpPr>
        <p:spPr>
          <a:xfrm>
            <a:off x="3706920" y="221400"/>
            <a:ext cx="2586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"/>
          <p:cNvSpPr/>
          <p:nvPr/>
        </p:nvSpPr>
        <p:spPr>
          <a:xfrm>
            <a:off x="457200" y="1546920"/>
            <a:ext cx="5114520" cy="18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38" name=""/>
          <p:cNvSpPr/>
          <p:nvPr/>
        </p:nvSpPr>
        <p:spPr>
          <a:xfrm>
            <a:off x="279360" y="3727080"/>
            <a:ext cx="5114520" cy="11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Мы считаем, что самонастраивающийся и адаптивный алгоритм кэширования LRU-K является хорошим решением задач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управления памятью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39" name=""/>
          <p:cNvSpPr/>
          <p:nvPr/>
        </p:nvSpPr>
        <p:spPr>
          <a:xfrm>
            <a:off x="274320" y="365760"/>
            <a:ext cx="3560040" cy="4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40" name=""/>
          <p:cNvSpPr/>
          <p:nvPr/>
        </p:nvSpPr>
        <p:spPr>
          <a:xfrm>
            <a:off x="5308560" y="5163120"/>
            <a:ext cx="218340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Photo by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1"/>
              </a:rPr>
              <a:t>Dave Hoefler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041" name=""/>
          <p:cNvSpPr/>
          <p:nvPr/>
        </p:nvSpPr>
        <p:spPr>
          <a:xfrm>
            <a:off x="5873400" y="1190520"/>
            <a:ext cx="4088160" cy="4088160"/>
          </a:xfrm>
          <a:custGeom>
            <a:avLst/>
            <a:gdLst/>
            <a:ahLst/>
            <a:rect l="l" t="t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"/>
          <p:cNvSpPr/>
          <p:nvPr/>
        </p:nvSpPr>
        <p:spPr>
          <a:xfrm>
            <a:off x="5220000" y="5220000"/>
            <a:ext cx="2153880" cy="323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"/>
          <p:cNvSpPr/>
          <p:nvPr/>
        </p:nvSpPr>
        <p:spPr>
          <a:xfrm>
            <a:off x="1110960" y="900000"/>
            <a:ext cx="374292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1080000" y="1553400"/>
            <a:ext cx="349092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1167840" y="1800000"/>
            <a:ext cx="8726040" cy="18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1167840" y="1954080"/>
            <a:ext cx="85320" cy="12834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4" name="task-none 12"/>
          <p:cNvGrpSpPr/>
          <p:nvPr/>
        </p:nvGrpSpPr>
        <p:grpSpPr>
          <a:xfrm>
            <a:off x="1260000" y="3420000"/>
            <a:ext cx="1433880" cy="1074240"/>
            <a:chOff x="1260000" y="3420000"/>
            <a:chExt cx="1433880" cy="1074240"/>
          </a:xfrm>
        </p:grpSpPr>
        <p:grpSp>
          <p:nvGrpSpPr>
            <p:cNvPr id="325" name=""/>
            <p:cNvGrpSpPr/>
            <p:nvPr/>
          </p:nvGrpSpPr>
          <p:grpSpPr>
            <a:xfrm>
              <a:off x="1859400" y="4264200"/>
              <a:ext cx="234720" cy="230040"/>
              <a:chOff x="1859400" y="4264200"/>
              <a:chExt cx="234720" cy="230040"/>
            </a:xfrm>
          </p:grpSpPr>
          <p:sp>
            <p:nvSpPr>
              <p:cNvPr id="326" name=""/>
              <p:cNvSpPr/>
              <p:nvPr/>
            </p:nvSpPr>
            <p:spPr>
              <a:xfrm>
                <a:off x="185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9" name=""/>
            <p:cNvSpPr/>
            <p:nvPr/>
          </p:nvSpPr>
          <p:spPr>
            <a:xfrm>
              <a:off x="126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0" name="task-none 4"/>
          <p:cNvGrpSpPr/>
          <p:nvPr/>
        </p:nvGrpSpPr>
        <p:grpSpPr>
          <a:xfrm>
            <a:off x="3600000" y="3420000"/>
            <a:ext cx="1433880" cy="1074240"/>
            <a:chOff x="3600000" y="3420000"/>
            <a:chExt cx="1433880" cy="1074240"/>
          </a:xfrm>
        </p:grpSpPr>
        <p:grpSp>
          <p:nvGrpSpPr>
            <p:cNvPr id="331" name=""/>
            <p:cNvGrpSpPr/>
            <p:nvPr/>
          </p:nvGrpSpPr>
          <p:grpSpPr>
            <a:xfrm>
              <a:off x="4199400" y="4264200"/>
              <a:ext cx="234720" cy="230040"/>
              <a:chOff x="4199400" y="4264200"/>
              <a:chExt cx="234720" cy="230040"/>
            </a:xfrm>
          </p:grpSpPr>
          <p:sp>
            <p:nvSpPr>
              <p:cNvPr id="332" name=""/>
              <p:cNvSpPr/>
              <p:nvPr/>
            </p:nvSpPr>
            <p:spPr>
              <a:xfrm>
                <a:off x="419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5" name=""/>
            <p:cNvSpPr/>
            <p:nvPr/>
          </p:nvSpPr>
          <p:spPr>
            <a:xfrm>
              <a:off x="360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6" name="task-none 3"/>
          <p:cNvGrpSpPr/>
          <p:nvPr/>
        </p:nvGrpSpPr>
        <p:grpSpPr>
          <a:xfrm>
            <a:off x="5940000" y="3420000"/>
            <a:ext cx="1433880" cy="1074240"/>
            <a:chOff x="5940000" y="3420000"/>
            <a:chExt cx="1433880" cy="1074240"/>
          </a:xfrm>
        </p:grpSpPr>
        <p:grpSp>
          <p:nvGrpSpPr>
            <p:cNvPr id="337" name=""/>
            <p:cNvGrpSpPr/>
            <p:nvPr/>
          </p:nvGrpSpPr>
          <p:grpSpPr>
            <a:xfrm>
              <a:off x="6539400" y="4264200"/>
              <a:ext cx="234720" cy="230040"/>
              <a:chOff x="6539400" y="4264200"/>
              <a:chExt cx="234720" cy="230040"/>
            </a:xfrm>
          </p:grpSpPr>
          <p:sp>
            <p:nvSpPr>
              <p:cNvPr id="338" name=""/>
              <p:cNvSpPr/>
              <p:nvPr/>
            </p:nvSpPr>
            <p:spPr>
              <a:xfrm>
                <a:off x="653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1" name=""/>
            <p:cNvSpPr/>
            <p:nvPr/>
          </p:nvSpPr>
          <p:spPr>
            <a:xfrm>
              <a:off x="594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42" name="Connector 18"/>
          <p:cNvSpPr/>
          <p:nvPr/>
        </p:nvSpPr>
        <p:spPr>
          <a:xfrm>
            <a:off x="270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onnector 19"/>
          <p:cNvSpPr/>
          <p:nvPr/>
        </p:nvSpPr>
        <p:spPr>
          <a:xfrm>
            <a:off x="504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1110960" y="900000"/>
            <a:ext cx="374292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1080000" y="1553400"/>
            <a:ext cx="349092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1167840" y="1800000"/>
            <a:ext cx="8726040" cy="18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1167840" y="1954080"/>
            <a:ext cx="85320" cy="12798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8" name="task-none 2"/>
          <p:cNvGrpSpPr/>
          <p:nvPr/>
        </p:nvGrpSpPr>
        <p:grpSpPr>
          <a:xfrm>
            <a:off x="1260000" y="3420000"/>
            <a:ext cx="1433880" cy="1074240"/>
            <a:chOff x="1260000" y="3420000"/>
            <a:chExt cx="1433880" cy="1074240"/>
          </a:xfrm>
        </p:grpSpPr>
        <p:grpSp>
          <p:nvGrpSpPr>
            <p:cNvPr id="349" name=""/>
            <p:cNvGrpSpPr/>
            <p:nvPr/>
          </p:nvGrpSpPr>
          <p:grpSpPr>
            <a:xfrm>
              <a:off x="1859400" y="4264200"/>
              <a:ext cx="234720" cy="230040"/>
              <a:chOff x="1859400" y="4264200"/>
              <a:chExt cx="234720" cy="230040"/>
            </a:xfrm>
          </p:grpSpPr>
          <p:sp>
            <p:nvSpPr>
              <p:cNvPr id="350" name=""/>
              <p:cNvSpPr/>
              <p:nvPr/>
            </p:nvSpPr>
            <p:spPr>
              <a:xfrm>
                <a:off x="185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3" name=""/>
            <p:cNvSpPr/>
            <p:nvPr/>
          </p:nvSpPr>
          <p:spPr>
            <a:xfrm>
              <a:off x="126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4600" rIns="84600" tIns="39600" bIns="396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54" name="task-none 5"/>
          <p:cNvGrpSpPr/>
          <p:nvPr/>
        </p:nvGrpSpPr>
        <p:grpSpPr>
          <a:xfrm>
            <a:off x="3600000" y="3420000"/>
            <a:ext cx="1433880" cy="1074240"/>
            <a:chOff x="3600000" y="3420000"/>
            <a:chExt cx="1433880" cy="1074240"/>
          </a:xfrm>
        </p:grpSpPr>
        <p:grpSp>
          <p:nvGrpSpPr>
            <p:cNvPr id="355" name=""/>
            <p:cNvGrpSpPr/>
            <p:nvPr/>
          </p:nvGrpSpPr>
          <p:grpSpPr>
            <a:xfrm>
              <a:off x="4199400" y="4264200"/>
              <a:ext cx="234720" cy="230040"/>
              <a:chOff x="4199400" y="4264200"/>
              <a:chExt cx="234720" cy="230040"/>
            </a:xfrm>
          </p:grpSpPr>
          <p:sp>
            <p:nvSpPr>
              <p:cNvPr id="356" name=""/>
              <p:cNvSpPr/>
              <p:nvPr/>
            </p:nvSpPr>
            <p:spPr>
              <a:xfrm>
                <a:off x="419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9" name=""/>
            <p:cNvSpPr/>
            <p:nvPr/>
          </p:nvSpPr>
          <p:spPr>
            <a:xfrm>
              <a:off x="360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60" name="task-none 6"/>
          <p:cNvGrpSpPr/>
          <p:nvPr/>
        </p:nvGrpSpPr>
        <p:grpSpPr>
          <a:xfrm>
            <a:off x="5940000" y="3420000"/>
            <a:ext cx="1433880" cy="1074240"/>
            <a:chOff x="5940000" y="3420000"/>
            <a:chExt cx="1433880" cy="1074240"/>
          </a:xfrm>
        </p:grpSpPr>
        <p:grpSp>
          <p:nvGrpSpPr>
            <p:cNvPr id="361" name=""/>
            <p:cNvGrpSpPr/>
            <p:nvPr/>
          </p:nvGrpSpPr>
          <p:grpSpPr>
            <a:xfrm>
              <a:off x="6539400" y="4264200"/>
              <a:ext cx="234720" cy="230040"/>
              <a:chOff x="6539400" y="4264200"/>
              <a:chExt cx="234720" cy="230040"/>
            </a:xfrm>
          </p:grpSpPr>
          <p:sp>
            <p:nvSpPr>
              <p:cNvPr id="362" name=""/>
              <p:cNvSpPr/>
              <p:nvPr/>
            </p:nvSpPr>
            <p:spPr>
              <a:xfrm>
                <a:off x="653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5" name=""/>
            <p:cNvSpPr/>
            <p:nvPr/>
          </p:nvSpPr>
          <p:spPr>
            <a:xfrm>
              <a:off x="594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66" name="Connector 1"/>
          <p:cNvSpPr/>
          <p:nvPr/>
        </p:nvSpPr>
        <p:spPr>
          <a:xfrm>
            <a:off x="270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onnector 2"/>
          <p:cNvSpPr/>
          <p:nvPr/>
        </p:nvSpPr>
        <p:spPr>
          <a:xfrm>
            <a:off x="504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>
            <a:off x="2880000" y="2340000"/>
            <a:ext cx="533880" cy="53388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"/>
          <p:cNvSpPr/>
          <p:nvPr/>
        </p:nvSpPr>
        <p:spPr>
          <a:xfrm>
            <a:off x="1110960" y="900000"/>
            <a:ext cx="374292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1080000" y="1553400"/>
            <a:ext cx="349092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1167840" y="1800000"/>
            <a:ext cx="8726040" cy="18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1167840" y="1954080"/>
            <a:ext cx="85320" cy="12798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3" name="task-none 7"/>
          <p:cNvGrpSpPr/>
          <p:nvPr/>
        </p:nvGrpSpPr>
        <p:grpSpPr>
          <a:xfrm>
            <a:off x="1260000" y="3420000"/>
            <a:ext cx="1433880" cy="1074240"/>
            <a:chOff x="1260000" y="3420000"/>
            <a:chExt cx="1433880" cy="1074240"/>
          </a:xfrm>
        </p:grpSpPr>
        <p:grpSp>
          <p:nvGrpSpPr>
            <p:cNvPr id="374" name=""/>
            <p:cNvGrpSpPr/>
            <p:nvPr/>
          </p:nvGrpSpPr>
          <p:grpSpPr>
            <a:xfrm>
              <a:off x="1859400" y="4264200"/>
              <a:ext cx="234720" cy="230040"/>
              <a:chOff x="1859400" y="4264200"/>
              <a:chExt cx="234720" cy="230040"/>
            </a:xfrm>
          </p:grpSpPr>
          <p:sp>
            <p:nvSpPr>
              <p:cNvPr id="375" name=""/>
              <p:cNvSpPr/>
              <p:nvPr/>
            </p:nvSpPr>
            <p:spPr>
              <a:xfrm>
                <a:off x="185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8" name=""/>
            <p:cNvSpPr/>
            <p:nvPr/>
          </p:nvSpPr>
          <p:spPr>
            <a:xfrm>
              <a:off x="126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79" name="task-none 8"/>
          <p:cNvGrpSpPr/>
          <p:nvPr/>
        </p:nvGrpSpPr>
        <p:grpSpPr>
          <a:xfrm>
            <a:off x="3600000" y="3420000"/>
            <a:ext cx="1433880" cy="1074240"/>
            <a:chOff x="3600000" y="3420000"/>
            <a:chExt cx="1433880" cy="1074240"/>
          </a:xfrm>
        </p:grpSpPr>
        <p:grpSp>
          <p:nvGrpSpPr>
            <p:cNvPr id="380" name=""/>
            <p:cNvGrpSpPr/>
            <p:nvPr/>
          </p:nvGrpSpPr>
          <p:grpSpPr>
            <a:xfrm>
              <a:off x="4199400" y="4264200"/>
              <a:ext cx="234720" cy="230040"/>
              <a:chOff x="4199400" y="4264200"/>
              <a:chExt cx="234720" cy="230040"/>
            </a:xfrm>
          </p:grpSpPr>
          <p:sp>
            <p:nvSpPr>
              <p:cNvPr id="381" name=""/>
              <p:cNvSpPr/>
              <p:nvPr/>
            </p:nvSpPr>
            <p:spPr>
              <a:xfrm>
                <a:off x="419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4" name=""/>
            <p:cNvSpPr/>
            <p:nvPr/>
          </p:nvSpPr>
          <p:spPr>
            <a:xfrm>
              <a:off x="360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85" name="task-none 9"/>
          <p:cNvGrpSpPr/>
          <p:nvPr/>
        </p:nvGrpSpPr>
        <p:grpSpPr>
          <a:xfrm>
            <a:off x="5940000" y="3420000"/>
            <a:ext cx="1433880" cy="1074240"/>
            <a:chOff x="5940000" y="3420000"/>
            <a:chExt cx="1433880" cy="1074240"/>
          </a:xfrm>
        </p:grpSpPr>
        <p:grpSp>
          <p:nvGrpSpPr>
            <p:cNvPr id="386" name=""/>
            <p:cNvGrpSpPr/>
            <p:nvPr/>
          </p:nvGrpSpPr>
          <p:grpSpPr>
            <a:xfrm>
              <a:off x="6539400" y="4264200"/>
              <a:ext cx="234720" cy="230040"/>
              <a:chOff x="6539400" y="4264200"/>
              <a:chExt cx="234720" cy="230040"/>
            </a:xfrm>
          </p:grpSpPr>
          <p:sp>
            <p:nvSpPr>
              <p:cNvPr id="387" name=""/>
              <p:cNvSpPr/>
              <p:nvPr/>
            </p:nvSpPr>
            <p:spPr>
              <a:xfrm>
                <a:off x="653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0" name=""/>
            <p:cNvSpPr/>
            <p:nvPr/>
          </p:nvSpPr>
          <p:spPr>
            <a:xfrm>
              <a:off x="594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91" name="Connector 3"/>
          <p:cNvSpPr/>
          <p:nvPr/>
        </p:nvSpPr>
        <p:spPr>
          <a:xfrm>
            <a:off x="270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onnector 4"/>
          <p:cNvSpPr/>
          <p:nvPr/>
        </p:nvSpPr>
        <p:spPr>
          <a:xfrm>
            <a:off x="504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>
            <a:off x="2880000" y="2340000"/>
            <a:ext cx="533880" cy="53388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3600000" y="2340000"/>
            <a:ext cx="533880" cy="53388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"/>
          <p:cNvSpPr/>
          <p:nvPr/>
        </p:nvSpPr>
        <p:spPr>
          <a:xfrm>
            <a:off x="1110960" y="900000"/>
            <a:ext cx="374292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1080000" y="1553400"/>
            <a:ext cx="349092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1167840" y="1800000"/>
            <a:ext cx="8726040" cy="18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1167840" y="1954080"/>
            <a:ext cx="85320" cy="12798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9" name="task-none 10"/>
          <p:cNvGrpSpPr/>
          <p:nvPr/>
        </p:nvGrpSpPr>
        <p:grpSpPr>
          <a:xfrm>
            <a:off x="1260000" y="3420000"/>
            <a:ext cx="1433880" cy="1074240"/>
            <a:chOff x="1260000" y="3420000"/>
            <a:chExt cx="1433880" cy="1074240"/>
          </a:xfrm>
        </p:grpSpPr>
        <p:grpSp>
          <p:nvGrpSpPr>
            <p:cNvPr id="400" name=""/>
            <p:cNvGrpSpPr/>
            <p:nvPr/>
          </p:nvGrpSpPr>
          <p:grpSpPr>
            <a:xfrm>
              <a:off x="1859400" y="4264200"/>
              <a:ext cx="234720" cy="230040"/>
              <a:chOff x="1859400" y="4264200"/>
              <a:chExt cx="234720" cy="230040"/>
            </a:xfrm>
          </p:grpSpPr>
          <p:sp>
            <p:nvSpPr>
              <p:cNvPr id="401" name=""/>
              <p:cNvSpPr/>
              <p:nvPr/>
            </p:nvSpPr>
            <p:spPr>
              <a:xfrm>
                <a:off x="185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4" name=""/>
            <p:cNvSpPr/>
            <p:nvPr/>
          </p:nvSpPr>
          <p:spPr>
            <a:xfrm>
              <a:off x="126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05" name="task-none 11"/>
          <p:cNvGrpSpPr/>
          <p:nvPr/>
        </p:nvGrpSpPr>
        <p:grpSpPr>
          <a:xfrm>
            <a:off x="3600000" y="3420000"/>
            <a:ext cx="1433880" cy="1074240"/>
            <a:chOff x="3600000" y="3420000"/>
            <a:chExt cx="1433880" cy="1074240"/>
          </a:xfrm>
        </p:grpSpPr>
        <p:grpSp>
          <p:nvGrpSpPr>
            <p:cNvPr id="406" name=""/>
            <p:cNvGrpSpPr/>
            <p:nvPr/>
          </p:nvGrpSpPr>
          <p:grpSpPr>
            <a:xfrm>
              <a:off x="4199400" y="4264200"/>
              <a:ext cx="234720" cy="230040"/>
              <a:chOff x="4199400" y="4264200"/>
              <a:chExt cx="234720" cy="230040"/>
            </a:xfrm>
          </p:grpSpPr>
          <p:sp>
            <p:nvSpPr>
              <p:cNvPr id="407" name=""/>
              <p:cNvSpPr/>
              <p:nvPr/>
            </p:nvSpPr>
            <p:spPr>
              <a:xfrm>
                <a:off x="419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0" name=""/>
            <p:cNvSpPr/>
            <p:nvPr/>
          </p:nvSpPr>
          <p:spPr>
            <a:xfrm>
              <a:off x="360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11" name="task-none 13"/>
          <p:cNvGrpSpPr/>
          <p:nvPr/>
        </p:nvGrpSpPr>
        <p:grpSpPr>
          <a:xfrm>
            <a:off x="5940000" y="3420000"/>
            <a:ext cx="1433880" cy="1074240"/>
            <a:chOff x="5940000" y="3420000"/>
            <a:chExt cx="1433880" cy="1074240"/>
          </a:xfrm>
        </p:grpSpPr>
        <p:grpSp>
          <p:nvGrpSpPr>
            <p:cNvPr id="412" name=""/>
            <p:cNvGrpSpPr/>
            <p:nvPr/>
          </p:nvGrpSpPr>
          <p:grpSpPr>
            <a:xfrm>
              <a:off x="6539400" y="4264200"/>
              <a:ext cx="234720" cy="230040"/>
              <a:chOff x="6539400" y="4264200"/>
              <a:chExt cx="234720" cy="230040"/>
            </a:xfrm>
          </p:grpSpPr>
          <p:sp>
            <p:nvSpPr>
              <p:cNvPr id="413" name=""/>
              <p:cNvSpPr/>
              <p:nvPr/>
            </p:nvSpPr>
            <p:spPr>
              <a:xfrm>
                <a:off x="653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6" name=""/>
            <p:cNvSpPr/>
            <p:nvPr/>
          </p:nvSpPr>
          <p:spPr>
            <a:xfrm>
              <a:off x="594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17" name="Connector 5"/>
          <p:cNvSpPr/>
          <p:nvPr/>
        </p:nvSpPr>
        <p:spPr>
          <a:xfrm>
            <a:off x="270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onnector 6"/>
          <p:cNvSpPr/>
          <p:nvPr/>
        </p:nvSpPr>
        <p:spPr>
          <a:xfrm>
            <a:off x="504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"/>
          <p:cNvSpPr/>
          <p:nvPr/>
        </p:nvSpPr>
        <p:spPr>
          <a:xfrm>
            <a:off x="2880000" y="2340000"/>
            <a:ext cx="533880" cy="533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>
            <a:off x="3600000" y="2340000"/>
            <a:ext cx="533880" cy="53388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>
            <a:off x="4320000" y="2340000"/>
            <a:ext cx="533880" cy="53388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"/>
          <p:cNvSpPr/>
          <p:nvPr/>
        </p:nvSpPr>
        <p:spPr>
          <a:xfrm>
            <a:off x="1110960" y="900000"/>
            <a:ext cx="374292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1080000" y="1553400"/>
            <a:ext cx="349092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4" name=""/>
          <p:cNvSpPr/>
          <p:nvPr/>
        </p:nvSpPr>
        <p:spPr>
          <a:xfrm>
            <a:off x="1167840" y="1800000"/>
            <a:ext cx="8726040" cy="18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1167840" y="1954080"/>
            <a:ext cx="85320" cy="12798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6" name="task-none 14"/>
          <p:cNvGrpSpPr/>
          <p:nvPr/>
        </p:nvGrpSpPr>
        <p:grpSpPr>
          <a:xfrm>
            <a:off x="1260000" y="3420000"/>
            <a:ext cx="1433880" cy="1074240"/>
            <a:chOff x="1260000" y="3420000"/>
            <a:chExt cx="1433880" cy="1074240"/>
          </a:xfrm>
        </p:grpSpPr>
        <p:grpSp>
          <p:nvGrpSpPr>
            <p:cNvPr id="427" name=""/>
            <p:cNvGrpSpPr/>
            <p:nvPr/>
          </p:nvGrpSpPr>
          <p:grpSpPr>
            <a:xfrm>
              <a:off x="1859400" y="4264200"/>
              <a:ext cx="234720" cy="230040"/>
              <a:chOff x="1859400" y="4264200"/>
              <a:chExt cx="234720" cy="230040"/>
            </a:xfrm>
          </p:grpSpPr>
          <p:sp>
            <p:nvSpPr>
              <p:cNvPr id="428" name=""/>
              <p:cNvSpPr/>
              <p:nvPr/>
            </p:nvSpPr>
            <p:spPr>
              <a:xfrm>
                <a:off x="185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de8cb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1" name=""/>
            <p:cNvSpPr/>
            <p:nvPr/>
          </p:nvSpPr>
          <p:spPr>
            <a:xfrm>
              <a:off x="126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de8cb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2" name="task-none 15"/>
          <p:cNvGrpSpPr/>
          <p:nvPr/>
        </p:nvGrpSpPr>
        <p:grpSpPr>
          <a:xfrm>
            <a:off x="3600000" y="3420000"/>
            <a:ext cx="1433880" cy="1074240"/>
            <a:chOff x="3600000" y="3420000"/>
            <a:chExt cx="1433880" cy="1074240"/>
          </a:xfrm>
        </p:grpSpPr>
        <p:grpSp>
          <p:nvGrpSpPr>
            <p:cNvPr id="433" name=""/>
            <p:cNvGrpSpPr/>
            <p:nvPr/>
          </p:nvGrpSpPr>
          <p:grpSpPr>
            <a:xfrm>
              <a:off x="4199400" y="4264200"/>
              <a:ext cx="234720" cy="230040"/>
              <a:chOff x="4199400" y="4264200"/>
              <a:chExt cx="234720" cy="230040"/>
            </a:xfrm>
          </p:grpSpPr>
          <p:sp>
            <p:nvSpPr>
              <p:cNvPr id="434" name=""/>
              <p:cNvSpPr/>
              <p:nvPr/>
            </p:nvSpPr>
            <p:spPr>
              <a:xfrm>
                <a:off x="419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7" name=""/>
            <p:cNvSpPr/>
            <p:nvPr/>
          </p:nvSpPr>
          <p:spPr>
            <a:xfrm>
              <a:off x="360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8" name="task-none 16"/>
          <p:cNvGrpSpPr/>
          <p:nvPr/>
        </p:nvGrpSpPr>
        <p:grpSpPr>
          <a:xfrm>
            <a:off x="5940000" y="3420000"/>
            <a:ext cx="1433880" cy="1074240"/>
            <a:chOff x="5940000" y="3420000"/>
            <a:chExt cx="1433880" cy="1074240"/>
          </a:xfrm>
        </p:grpSpPr>
        <p:grpSp>
          <p:nvGrpSpPr>
            <p:cNvPr id="439" name=""/>
            <p:cNvGrpSpPr/>
            <p:nvPr/>
          </p:nvGrpSpPr>
          <p:grpSpPr>
            <a:xfrm>
              <a:off x="6539400" y="4264200"/>
              <a:ext cx="234720" cy="230040"/>
              <a:chOff x="6539400" y="4264200"/>
              <a:chExt cx="234720" cy="230040"/>
            </a:xfrm>
          </p:grpSpPr>
          <p:sp>
            <p:nvSpPr>
              <p:cNvPr id="440" name=""/>
              <p:cNvSpPr/>
              <p:nvPr/>
            </p:nvSpPr>
            <p:spPr>
              <a:xfrm>
                <a:off x="6539400" y="4264200"/>
                <a:ext cx="234720" cy="23004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3" name=""/>
            <p:cNvSpPr/>
            <p:nvPr/>
          </p:nvSpPr>
          <p:spPr>
            <a:xfrm>
              <a:off x="5940000" y="3420000"/>
              <a:ext cx="1433880" cy="107388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44" name="Connector 7"/>
          <p:cNvSpPr/>
          <p:nvPr/>
        </p:nvSpPr>
        <p:spPr>
          <a:xfrm>
            <a:off x="270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onnector 8"/>
          <p:cNvSpPr/>
          <p:nvPr/>
        </p:nvSpPr>
        <p:spPr>
          <a:xfrm>
            <a:off x="5040000" y="3960000"/>
            <a:ext cx="89424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>
            <a:off x="2880000" y="2340000"/>
            <a:ext cx="533880" cy="53388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>
            <a:off x="3600000" y="2340000"/>
            <a:ext cx="533880" cy="533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4320000" y="2340000"/>
            <a:ext cx="533880" cy="53388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5040000" y="2340000"/>
            <a:ext cx="533880" cy="53388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"/>
          <p:cNvSpPr/>
          <p:nvPr/>
        </p:nvSpPr>
        <p:spPr>
          <a:xfrm>
            <a:off x="6300000" y="462600"/>
            <a:ext cx="3742920" cy="9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6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LRU-K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1080000" y="1620000"/>
            <a:ext cx="8890920" cy="61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Параметр К отвечает за количество последних отслеживаемых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1167840" y="2160000"/>
            <a:ext cx="5846040" cy="31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Видно, что в предыдущем подходе количество попаданий в кэш равно нулю, но алгоритм LRU-K помогает решить эту проблему и уменьшить количество промахов до одного!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Основная цель LRU-K - решить проблему задержки в кэше «лишних» элементов. Так, для полноценного попадания в кэш к элементу нужно обратиться хотя бы К раз, иначе он является первым претендентом на удаление.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914400" y="2340000"/>
            <a:ext cx="85320" cy="28738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"/>
          <p:cNvSpPr/>
          <p:nvPr/>
        </p:nvSpPr>
        <p:spPr>
          <a:xfrm>
            <a:off x="5728320" y="138600"/>
            <a:ext cx="20055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ld"/>
      </p:transition>
    </mc:Choice>
    <mc:Fallback>
      <p:transition spd="slow">
        <p:cover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2022-05-16T13:53:26Z</dcterms:modified>
  <cp:revision>55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