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316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latin typeface="Lato"/>
                <a:ea typeface="Noto Sans CJK SC"/>
              </a:rPr>
              <a:t>Illustrations  by </a:t>
            </a:r>
            <a:r>
              <a:rPr b="0" lang="ru-RU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latin typeface="Lato"/>
                <a:ea typeface="Noto Sans CJK SC"/>
              </a:rPr>
              <a:t> on </a:t>
            </a:r>
            <a:r>
              <a:rPr b="0" lang="ru-RU" sz="1000" spc="-1" strike="noStrike">
                <a:latin typeface="Lato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396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396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20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5080"/>
            <a:ext cx="2433600" cy="4339080"/>
            <a:chOff x="3918240" y="775080"/>
            <a:chExt cx="2433600" cy="4339080"/>
          </a:xfrm>
        </p:grpSpPr>
        <p:sp>
          <p:nvSpPr>
            <p:cNvPr id="221" name=""/>
            <p:cNvSpPr/>
            <p:nvPr/>
          </p:nvSpPr>
          <p:spPr>
            <a:xfrm rot="5330400">
              <a:off x="4853880" y="337752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rot="5330400">
              <a:off x="4023360" y="233928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rot="5330400">
              <a:off x="4920480" y="207504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rot="5330400">
              <a:off x="3977280" y="98136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rot="5330400">
              <a:off x="4911480" y="74340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rot="5330400">
              <a:off x="4032000" y="3681720"/>
              <a:ext cx="1371600" cy="1463040"/>
            </a:xfrm>
            <a:custGeom>
              <a:avLst/>
              <a:gdLst/>
              <a:ahLst/>
              <a:rect l="0" t="0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804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8000" spc="-1" strike="noStrike">
                <a:latin typeface="Arial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7200" spc="-1" strike="noStrike">
                <a:latin typeface="Arial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7720"/>
            <a:ext cx="915840" cy="1281240"/>
            <a:chOff x="-147600" y="-29772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79956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38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84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736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77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768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344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7995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79992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452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840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700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4360"/>
            <a:ext cx="915840" cy="1281240"/>
            <a:chOff x="9545040" y="464436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16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588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048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436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400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0976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552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164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200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660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048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472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-180000" y="900000"/>
            <a:ext cx="10440000" cy="351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200000" y="4320000"/>
            <a:ext cx="7020000" cy="19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ru-RU" sz="1600" spc="-1" strike="noStrike">
                <a:latin typeface="Noto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r>
              <a:rPr b="0" i="1" lang="ru-RU" sz="1600" spc="-1" strike="noStrike">
                <a:latin typeface="Noto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</a:t>
            </a: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7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68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6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7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78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89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690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378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4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63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59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432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3240000" y="414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7740000" y="18000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4680000" y="4084560"/>
            <a:ext cx="2493000" cy="77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50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10" name=""/>
          <p:cNvGrpSpPr/>
          <p:nvPr/>
        </p:nvGrpSpPr>
        <p:grpSpPr>
          <a:xfrm>
            <a:off x="194400" y="1293840"/>
            <a:ext cx="1785600" cy="1766160"/>
            <a:chOff x="194400" y="1293840"/>
            <a:chExt cx="1785600" cy="1766160"/>
          </a:xfrm>
        </p:grpSpPr>
        <p:sp>
          <p:nvSpPr>
            <p:cNvPr id="711" name=""/>
            <p:cNvSpPr/>
            <p:nvPr/>
          </p:nvSpPr>
          <p:spPr>
            <a:xfrm>
              <a:off x="194400" y="1293840"/>
              <a:ext cx="178560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1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25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420000" y="1800000"/>
            <a:ext cx="900000" cy="900000"/>
          </a:xfrm>
          <a:prstGeom prst="flowChartProcess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43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22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6480000" y="1800000"/>
            <a:ext cx="900000" cy="90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6132240" y="1980000"/>
            <a:ext cx="5277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1800000" y="3060000"/>
            <a:ext cx="144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buNone/>
            </a:pPr>
            <a:r>
              <a:rPr b="0" lang="ru-RU" sz="1800" spc="-1" strike="noStrike">
                <a:latin typeface="Arial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2" name=""/>
          <p:cNvSpPr/>
          <p:nvPr/>
        </p:nvSpPr>
        <p:spPr>
          <a:xfrm>
            <a:off x="3240000" y="4860000"/>
            <a:ext cx="468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378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54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6300000" y="39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9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432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3240000" y="414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9" name=""/>
          <p:cNvGrpSpPr/>
          <p:nvPr/>
        </p:nvGrpSpPr>
        <p:grpSpPr>
          <a:xfrm>
            <a:off x="7560000" y="3060000"/>
            <a:ext cx="1800000" cy="1800000"/>
            <a:chOff x="7560000" y="3060000"/>
            <a:chExt cx="1800000" cy="1800000"/>
          </a:xfrm>
        </p:grpSpPr>
        <p:sp>
          <p:nvSpPr>
            <p:cNvPr id="730" name=""/>
            <p:cNvSpPr/>
            <p:nvPr/>
          </p:nvSpPr>
          <p:spPr>
            <a:xfrm>
              <a:off x="7560000" y="30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1" name=""/>
          <p:cNvSpPr/>
          <p:nvPr/>
        </p:nvSpPr>
        <p:spPr>
          <a:xfrm>
            <a:off x="7740000" y="18000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4680000" y="4084560"/>
            <a:ext cx="2493000" cy="77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latin typeface="Arial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>
            <a:off x="5040000" y="4140000"/>
            <a:ext cx="3600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0" cy="359640"/>
          </a:xfrm>
          <a:custGeom>
            <a:avLst/>
            <a:gdLst/>
            <a:ahLst/>
            <a:rect l="0" t="0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ln w="0">
            <a:solidFill>
              <a:srgbClr val="3465a4"/>
            </a:solidFill>
            <a:tailEnd len="med" type="triangle" w="med"/>
          </a:ln>
        </p:spPr>
      </p:sp>
      <p:cxnSp>
        <p:nvCxnSpPr>
          <p:cNvPr id="745" name=""/>
          <p:cNvCxnSpPr/>
          <p:nvPr/>
        </p:nvCxnSpPr>
        <p:spPr>
          <a:xfrm flipV="1">
            <a:off x="1878480" y="3584880"/>
            <a:ext cx="582480" cy="4636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46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560360" y="109656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50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51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60" name=""/>
          <p:cNvCxnSpPr/>
          <p:nvPr/>
        </p:nvCxnSpPr>
        <p:spPr>
          <a:xfrm flipV="1">
            <a:off x="1878480" y="3584880"/>
            <a:ext cx="582480" cy="4636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61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69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70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7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779" name=""/>
          <p:cNvCxnSpPr/>
          <p:nvPr/>
        </p:nvCxnSpPr>
        <p:spPr>
          <a:xfrm flipV="1">
            <a:off x="1878480" y="308232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80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594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7560360" y="109656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2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793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94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12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13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19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20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21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2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39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40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47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48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9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4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867" name=""/>
          <p:cNvCxnSpPr/>
          <p:nvPr/>
        </p:nvCxnSpPr>
        <p:spPr>
          <a:xfrm flipV="1">
            <a:off x="1878480" y="3055680"/>
            <a:ext cx="1949040" cy="96624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68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2"/>
          <p:cNvSpPr/>
          <p:nvPr/>
        </p:nvSpPr>
        <p:spPr>
          <a:xfrm>
            <a:off x="453960" y="1800000"/>
            <a:ext cx="5666040" cy="200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LRU и его недостаток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LRU-K и решение проблемы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Реализация алгоритма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Плюсы данной реализации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Эффективность по времени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Эффективность по вероятности попадания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Сравнение с другими алгоритмами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Выводы</a:t>
            </a:r>
            <a:endParaRPr b="0" lang="ru-RU" sz="1800" spc="-1" strike="noStrike">
              <a:latin typeface="Noto Sans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</a:rPr>
              <a:t> </a:t>
            </a:r>
            <a:endParaRPr b="0" lang="ru-RU" sz="1800" spc="-1" strike="noStrike">
              <a:latin typeface="Noto Sans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540000" y="900000"/>
            <a:ext cx="60256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latin typeface="Noto Sans"/>
              </a:rPr>
              <a:t>План презентации </a:t>
            </a:r>
            <a:endParaRPr b="1" lang="ru-RU" sz="2400" spc="-1" strike="noStrike">
              <a:latin typeface="Noto Sans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latin typeface="Noto Sans"/>
              </a:rPr>
              <a:t>проекта</a:t>
            </a:r>
            <a:endParaRPr b="1" lang="ru-RU" sz="2400" spc="-1" strike="noStrike">
              <a:latin typeface="Noto Sans"/>
            </a:endParaRPr>
          </a:p>
        </p:txBody>
      </p:sp>
      <p:grpSp>
        <p:nvGrpSpPr>
          <p:cNvPr id="510" name="task-none 1"/>
          <p:cNvGrpSpPr/>
          <p:nvPr/>
        </p:nvGrpSpPr>
        <p:grpSpPr>
          <a:xfrm>
            <a:off x="7065000" y="432360"/>
            <a:ext cx="1080000" cy="720000"/>
            <a:chOff x="7065000" y="432360"/>
            <a:chExt cx="1080000" cy="720000"/>
          </a:xfrm>
        </p:grpSpPr>
        <p:grpSp>
          <p:nvGrpSpPr>
            <p:cNvPr id="511" name=""/>
            <p:cNvGrpSpPr/>
            <p:nvPr/>
          </p:nvGrpSpPr>
          <p:grpSpPr>
            <a:xfrm>
              <a:off x="7514640" y="995040"/>
              <a:ext cx="180720" cy="157320"/>
              <a:chOff x="7514640" y="995040"/>
              <a:chExt cx="180720" cy="157320"/>
            </a:xfrm>
          </p:grpSpPr>
          <p:sp>
            <p:nvSpPr>
              <p:cNvPr id="512" name=""/>
              <p:cNvSpPr/>
              <p:nvPr/>
            </p:nvSpPr>
            <p:spPr>
              <a:xfrm>
                <a:off x="7514640" y="995040"/>
                <a:ext cx="180720" cy="157320"/>
              </a:xfrm>
              <a:custGeom>
                <a:avLst/>
                <a:gdLst/>
                <a:ahLst/>
                <a:rect l="0" t="0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13" name=""/>
              <p:cNvSpPr/>
              <p:nvPr/>
            </p:nvSpPr>
            <p:spPr>
              <a:xfrm>
                <a:off x="7604280" y="1033920"/>
                <a:ext cx="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"/>
              <p:cNvSpPr/>
              <p:nvPr/>
            </p:nvSpPr>
            <p:spPr>
              <a:xfrm>
                <a:off x="7559640" y="1073520"/>
                <a:ext cx="9000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"/>
            <p:cNvSpPr/>
            <p:nvPr/>
          </p:nvSpPr>
          <p:spPr>
            <a:xfrm>
              <a:off x="7065000" y="432360"/>
              <a:ext cx="1080000" cy="720000"/>
            </a:xfrm>
            <a:custGeom>
              <a:avLst/>
              <a:gdLst/>
              <a:ahLst/>
              <a:rect l="0" t="0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6" name=""/>
          <p:cNvSpPr/>
          <p:nvPr/>
        </p:nvSpPr>
        <p:spPr>
          <a:xfrm>
            <a:off x="6840000" y="180000"/>
            <a:ext cx="144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4860000" y="4500000"/>
            <a:ext cx="1980000" cy="108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"/>
          <p:cNvSpPr/>
          <p:nvPr/>
        </p:nvSpPr>
        <p:spPr>
          <a:xfrm>
            <a:off x="540000" y="4680000"/>
            <a:ext cx="360000" cy="3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80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881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8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7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00" name=""/>
          <p:cNvCxnSpPr>
            <a:endCxn id="897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01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16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17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8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9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4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36" name=""/>
          <p:cNvCxnSpPr>
            <a:endCxn id="933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37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53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54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55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396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2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973" name=""/>
          <p:cNvCxnSpPr>
            <a:endCxn id="970" idx="1"/>
          </p:cNvCxnSpPr>
          <p:nvPr/>
        </p:nvCxnSpPr>
        <p:spPr>
          <a:xfrm flipV="1">
            <a:off x="1878480" y="3330360"/>
            <a:ext cx="3522240" cy="69156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74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7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0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1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3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4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91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992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93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0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3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6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9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1011" name=""/>
          <p:cNvCxnSpPr/>
          <p:nvPr/>
        </p:nvCxnSpPr>
        <p:spPr>
          <a:xfrm flipV="1">
            <a:off x="1878480" y="3330000"/>
            <a:ext cx="4961880" cy="69192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12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5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8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9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1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2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4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5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7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8" name=""/>
          <p:cNvSpPr/>
          <p:nvPr/>
        </p:nvSpPr>
        <p:spPr>
          <a:xfrm>
            <a:off x="50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9" name=""/>
          <p:cNvSpPr/>
          <p:nvPr/>
        </p:nvSpPr>
        <p:spPr>
          <a:xfrm>
            <a:off x="594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"/>
          <p:cNvSpPr/>
          <p:nvPr/>
        </p:nvSpPr>
        <p:spPr>
          <a:xfrm>
            <a:off x="558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"/>
          <p:cNvSpPr txBox="1"/>
          <p:nvPr/>
        </p:nvSpPr>
        <p:spPr>
          <a:xfrm>
            <a:off x="220320" y="180000"/>
            <a:ext cx="9679680" cy="91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32" name=""/>
          <p:cNvGrpSpPr/>
          <p:nvPr/>
        </p:nvGrpSpPr>
        <p:grpSpPr>
          <a:xfrm>
            <a:off x="360000" y="1260000"/>
            <a:ext cx="1800000" cy="1800000"/>
            <a:chOff x="360000" y="1260000"/>
            <a:chExt cx="1800000" cy="1800000"/>
          </a:xfrm>
        </p:grpSpPr>
        <p:sp>
          <p:nvSpPr>
            <p:cNvPr id="1033" name=""/>
            <p:cNvSpPr/>
            <p:nvPr/>
          </p:nvSpPr>
          <p:spPr>
            <a:xfrm>
              <a:off x="360000" y="1260000"/>
              <a:ext cx="1800000" cy="18000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Двусвязный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список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(очередь)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34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00" y="3780000"/>
            <a:ext cx="1440000" cy="162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 </a:t>
            </a:r>
            <a:r>
              <a:rPr b="0" lang="ru-RU" sz="1400" spc="-1" strike="noStrike">
                <a:latin typeface="Arial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buNone/>
            </a:pPr>
            <a:r>
              <a:rPr b="0" lang="ru-RU" sz="1400" spc="-1" strike="noStrike">
                <a:latin typeface="Arial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2160000" y="1382040"/>
            <a:ext cx="3060000" cy="41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Arial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59688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252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306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"/>
          <p:cNvSpPr/>
          <p:nvPr/>
        </p:nvSpPr>
        <p:spPr>
          <a:xfrm>
            <a:off x="270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540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50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"/>
          <p:cNvSpPr/>
          <p:nvPr/>
        </p:nvSpPr>
        <p:spPr>
          <a:xfrm>
            <a:off x="360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414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9836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396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5400360" y="288036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504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"/>
          <p:cNvSpPr/>
          <p:nvPr/>
        </p:nvSpPr>
        <p:spPr>
          <a:xfrm>
            <a:off x="7560000" y="1096200"/>
            <a:ext cx="1980000" cy="9000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cxnSp>
        <p:nvCxnSpPr>
          <p:cNvPr id="1052" name=""/>
          <p:cNvCxnSpPr/>
          <p:nvPr/>
        </p:nvCxnSpPr>
        <p:spPr>
          <a:xfrm>
            <a:off x="1878480" y="4021560"/>
            <a:ext cx="269280" cy="429480"/>
          </a:xfrm>
          <a:prstGeom prst="bentConnector3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53" name=""/>
          <p:cNvSpPr/>
          <p:nvPr/>
        </p:nvSpPr>
        <p:spPr>
          <a:xfrm>
            <a:off x="4860000" y="138204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306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270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558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594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>
            <a:off x="23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288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6480360" y="3420000"/>
            <a:ext cx="35964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"/>
          <p:cNvSpPr/>
          <p:nvPr/>
        </p:nvSpPr>
        <p:spPr>
          <a:xfrm>
            <a:off x="6840000" y="2880000"/>
            <a:ext cx="1080000" cy="900000"/>
          </a:xfrm>
          <a:custGeom>
            <a:avLst/>
            <a:gdLst/>
            <a:ahLst/>
            <a:rect l="0" t="0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2" name=""/>
          <p:cNvSpPr/>
          <p:nvPr/>
        </p:nvSpPr>
        <p:spPr>
          <a:xfrm>
            <a:off x="7020000" y="414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3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342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5" name=""/>
          <p:cNvSpPr/>
          <p:nvPr/>
        </p:nvSpPr>
        <p:spPr>
          <a:xfrm>
            <a:off x="414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6" name=""/>
          <p:cNvSpPr/>
          <p:nvPr/>
        </p:nvSpPr>
        <p:spPr>
          <a:xfrm>
            <a:off x="4500000" y="450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>
            <a:off x="396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8" name=""/>
          <p:cNvSpPr/>
          <p:nvPr/>
        </p:nvSpPr>
        <p:spPr>
          <a:xfrm>
            <a:off x="450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9" name=""/>
          <p:cNvSpPr/>
          <p:nvPr/>
        </p:nvSpPr>
        <p:spPr>
          <a:xfrm>
            <a:off x="5040000" y="1980000"/>
            <a:ext cx="417960" cy="4179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0" name=""/>
          <p:cNvSpPr/>
          <p:nvPr/>
        </p:nvSpPr>
        <p:spPr>
          <a:xfrm>
            <a:off x="594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"/>
          <p:cNvSpPr/>
          <p:nvPr/>
        </p:nvSpPr>
        <p:spPr>
          <a:xfrm>
            <a:off x="558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2" name=""/>
          <p:cNvSpPr/>
          <p:nvPr/>
        </p:nvSpPr>
        <p:spPr>
          <a:xfrm>
            <a:off x="7020000" y="4860000"/>
            <a:ext cx="540000" cy="360000"/>
          </a:xfrm>
          <a:custGeom>
            <a:avLst/>
            <a:gdLst/>
            <a:ahLst/>
            <a:rect l="0" t="0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3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>
            <a:off x="7380000" y="450000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>
            <a:off x="7380000" y="3780360"/>
            <a:ext cx="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"/>
          <p:cNvSpPr/>
          <p:nvPr/>
        </p:nvSpPr>
        <p:spPr>
          <a:xfrm>
            <a:off x="1878480" y="4450680"/>
            <a:ext cx="641520" cy="2293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NULL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"/>
          <p:cNvSpPr txBox="1"/>
          <p:nvPr/>
        </p:nvSpPr>
        <p:spPr>
          <a:xfrm>
            <a:off x="953280" y="1524240"/>
            <a:ext cx="320040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За счет поля status сразу получаем информацию о наличии элемента в очереди, в случае попадания обращение происходит за О(1).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1103040" y="651240"/>
            <a:ext cx="2799000" cy="7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Обращение по хэшу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2199600" y="3844440"/>
            <a:ext cx="3200400" cy="11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5220000" y="4523400"/>
            <a:ext cx="505440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6560280" y="3420000"/>
            <a:ext cx="4599720" cy="171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Использование «бесконечного»</a:t>
            </a:r>
            <a:endParaRPr b="0" lang="ru-RU" sz="2200" spc="-1" strike="noStrike">
              <a:latin typeface="Arial"/>
            </a:endParaRPr>
          </a:p>
          <a:p>
            <a:r>
              <a:rPr b="1" lang="ru-RU" sz="2200" spc="-1" strike="noStrike">
                <a:latin typeface="Noto Sans"/>
              </a:rPr>
              <a:t>времени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3060000" y="3420000"/>
            <a:ext cx="155448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История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496080" y="5184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2416320" y="30787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4610880" y="57744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220000" y="31903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4610880" y="288360"/>
            <a:ext cx="3240000" cy="115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4610880" y="144000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"/>
          <p:cNvSpPr txBox="1"/>
          <p:nvPr/>
        </p:nvSpPr>
        <p:spPr>
          <a:xfrm>
            <a:off x="2651760" y="3971880"/>
            <a:ext cx="3828240" cy="358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2700000" y="3060000"/>
            <a:ext cx="20116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1" name=""/>
          <p:cNvSpPr/>
          <p:nvPr/>
        </p:nvSpPr>
        <p:spPr>
          <a:xfrm>
            <a:off x="2189520" y="18000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 txBox="1"/>
          <p:nvPr/>
        </p:nvSpPr>
        <p:spPr>
          <a:xfrm>
            <a:off x="1260000" y="1440000"/>
            <a:ext cx="2743200" cy="132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 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1080000" y="720000"/>
            <a:ext cx="2572560" cy="88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Указатель на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1260000" y="27000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4860000" y="180000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7020000" y="3370320"/>
            <a:ext cx="109728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6120000" y="1260000"/>
            <a:ext cx="396000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Указатель на конец списка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6159600" y="2160000"/>
            <a:ext cx="3200400" cy="113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Удаляем элементы из кэша за О(1)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"/>
          <p:cNvSpPr/>
          <p:nvPr/>
        </p:nvSpPr>
        <p:spPr>
          <a:xfrm>
            <a:off x="7920000" y="3240000"/>
            <a:ext cx="540000" cy="5400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0" name=""/>
          <p:cNvSpPr/>
          <p:nvPr/>
        </p:nvSpPr>
        <p:spPr>
          <a:xfrm>
            <a:off x="3780000" y="1620000"/>
            <a:ext cx="540000" cy="5158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 txBox="1"/>
          <p:nvPr/>
        </p:nvSpPr>
        <p:spPr>
          <a:xfrm>
            <a:off x="3757680" y="1800000"/>
            <a:ext cx="4702320" cy="18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latin typeface="Noto Sans"/>
              </a:rPr>
              <a:t>Для проверки эффективности алгоритма по времени, по вероятности попаданий в кэш, а также для сравнения разных К были использованы автоматизированные тесты, написанные на Python.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"/>
          <p:cNvSpPr txBox="1"/>
          <p:nvPr/>
        </p:nvSpPr>
        <p:spPr>
          <a:xfrm>
            <a:off x="91440" y="1158840"/>
            <a:ext cx="3383280" cy="97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Для оценки времени работы программы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617760" y="540000"/>
            <a:ext cx="285696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2600" spc="-1" strike="noStrike">
                <a:latin typeface="Noto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6480000" y="479952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1481400" y="223812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6480000" y="396000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1440000" y="38775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6500160" y="23709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6448320" y="817560"/>
            <a:ext cx="2011680" cy="6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3600" spc="-1" strike="noStrike">
                <a:latin typeface="Noto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6480000" y="324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6480000" y="155952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1546920" y="468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440000" y="2880000"/>
            <a:ext cx="1873080" cy="60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hecker dir="vert"/>
      </p:transition>
    </mc:Choice>
    <mc:Fallback>
      <p:transition spd="slow">
        <p:checker dir="vert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"/>
          <p:cNvSpPr txBox="1"/>
          <p:nvPr/>
        </p:nvSpPr>
        <p:spPr>
          <a:xfrm>
            <a:off x="330480" y="203400"/>
            <a:ext cx="9569520" cy="14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939600" y="270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900000" y="1620000"/>
            <a:ext cx="252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360000" y="3780000"/>
            <a:ext cx="280368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5220000" y="1542600"/>
            <a:ext cx="294912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3420000" y="3381480"/>
            <a:ext cx="2520000" cy="11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0" name=""/>
          <p:cNvSpPr/>
          <p:nvPr/>
        </p:nvSpPr>
        <p:spPr>
          <a:xfrm>
            <a:off x="88560" y="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"/>
          <p:cNvSpPr txBox="1"/>
          <p:nvPr/>
        </p:nvSpPr>
        <p:spPr>
          <a:xfrm>
            <a:off x="7020000" y="3780000"/>
            <a:ext cx="2520000" cy="111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latin typeface="Noto Sans"/>
              </a:rPr>
              <a:t>LRU-5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7200000" y="4770000"/>
            <a:ext cx="16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3780000" y="450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5000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5580000" y="252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1000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540000" y="4860000"/>
            <a:ext cx="12204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333333"/>
                </a:solidFill>
                <a:latin typeface="Noto Sans"/>
              </a:rPr>
              <a:t>500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</a:t>
            </a:r>
            <a:r>
              <a:rPr b="1" lang="ru-RU" sz="1800" spc="-1" strike="noStrike">
                <a:latin typeface="Noto Sans"/>
              </a:rPr>
              <a:t>случай </a:t>
            </a:r>
            <a:r>
              <a:rPr b="1" lang="ru-RU" sz="1800" spc="-1" strike="noStrike">
                <a:latin typeface="Noto Sans"/>
              </a:rPr>
              <a:t>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167840" y="216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LRU (least recently used) — это алгоритм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кэширования, при котором каждый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запрошенный элемент попадает в кэш, а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при полном заполнении кэша, вытесняется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НО! У такого алгоритма есть один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1080000" y="231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 txBox="1"/>
          <p:nvPr/>
        </p:nvSpPr>
        <p:spPr>
          <a:xfrm>
            <a:off x="720000" y="39600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20000" y="4320000"/>
            <a:ext cx="3383280" cy="77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</a:rPr>
              <a:t>(они могут больше никогда не встретиться)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27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28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1" name=""/>
          <p:cNvSpPr txBox="1"/>
          <p:nvPr/>
        </p:nvSpPr>
        <p:spPr>
          <a:xfrm>
            <a:off x="3706920" y="221400"/>
            <a:ext cx="2593080" cy="47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33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</a:t>
              </a:r>
              <a:r>
                <a:rPr b="0" lang="ru-RU" sz="1800" spc="-1" strike="noStrike">
                  <a:latin typeface="Arial"/>
                </a:rPr>
                <a:t>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34" name=""/>
          <p:cNvGrpSpPr/>
          <p:nvPr/>
        </p:nvGrpSpPr>
        <p:grpSpPr>
          <a:xfrm>
            <a:off x="4117320" y="1653840"/>
            <a:ext cx="1822680" cy="1766160"/>
            <a:chOff x="4117320" y="1653840"/>
            <a:chExt cx="1822680" cy="1766160"/>
          </a:xfrm>
        </p:grpSpPr>
        <p:sp>
          <p:nvSpPr>
            <p:cNvPr id="1135" name=""/>
            <p:cNvSpPr/>
            <p:nvPr/>
          </p:nvSpPr>
          <p:spPr>
            <a:xfrm>
              <a:off x="4117320" y="1653840"/>
              <a:ext cx="1822680" cy="17661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Учёт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изменений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актуальности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36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3960000" y="3600000"/>
            <a:ext cx="22708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3600000" y="3960000"/>
            <a:ext cx="30600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 txBox="1"/>
          <p:nvPr/>
        </p:nvSpPr>
        <p:spPr>
          <a:xfrm>
            <a:off x="3706920" y="221400"/>
            <a:ext cx="2593080" cy="60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"/>
          <p:cNvGrpSpPr/>
          <p:nvPr/>
        </p:nvGrpSpPr>
        <p:grpSpPr>
          <a:xfrm>
            <a:off x="734760" y="1800000"/>
            <a:ext cx="1785240" cy="1766160"/>
            <a:chOff x="734760" y="1800000"/>
            <a:chExt cx="1785240" cy="1766160"/>
          </a:xfrm>
        </p:grpSpPr>
        <p:sp>
          <p:nvSpPr>
            <p:cNvPr id="1144" name=""/>
            <p:cNvSpPr/>
            <p:nvPr/>
          </p:nvSpPr>
          <p:spPr>
            <a:xfrm>
              <a:off x="734760" y="1800000"/>
              <a:ext cx="1785240" cy="17661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latin typeface="Arial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45" name=""/>
          <p:cNvGrpSpPr/>
          <p:nvPr/>
        </p:nvGrpSpPr>
        <p:grpSpPr>
          <a:xfrm>
            <a:off x="4117320" y="1653840"/>
            <a:ext cx="1822680" cy="1766160"/>
            <a:chOff x="4117320" y="1653840"/>
            <a:chExt cx="1822680" cy="1766160"/>
          </a:xfrm>
        </p:grpSpPr>
        <p:sp>
          <p:nvSpPr>
            <p:cNvPr id="1146" name=""/>
            <p:cNvSpPr/>
            <p:nvPr/>
          </p:nvSpPr>
          <p:spPr>
            <a:xfrm>
              <a:off x="4117320" y="1653840"/>
              <a:ext cx="1822680" cy="17661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Учёт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изменений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актуальности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47" name=""/>
          <p:cNvGrpSpPr/>
          <p:nvPr/>
        </p:nvGrpSpPr>
        <p:grpSpPr>
          <a:xfrm>
            <a:off x="7380000" y="1800000"/>
            <a:ext cx="1789920" cy="1766160"/>
            <a:chOff x="7380000" y="1800000"/>
            <a:chExt cx="1789920" cy="1766160"/>
          </a:xfrm>
        </p:grpSpPr>
        <p:sp>
          <p:nvSpPr>
            <p:cNvPr id="1148" name=""/>
            <p:cNvSpPr/>
            <p:nvPr/>
          </p:nvSpPr>
          <p:spPr>
            <a:xfrm>
              <a:off x="7380000" y="1800000"/>
              <a:ext cx="1789920" cy="17661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buNone/>
              </a:pP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Использование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большого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количества 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</a:rPr>
                <a:t>памяти</a:t>
              </a:r>
              <a:endParaRPr b="0" lang="ru-R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49" name=""/>
          <p:cNvSpPr txBox="1"/>
          <p:nvPr/>
        </p:nvSpPr>
        <p:spPr>
          <a:xfrm>
            <a:off x="540000" y="3600000"/>
            <a:ext cx="223416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3960000" y="3600000"/>
            <a:ext cx="22708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7301520" y="3566160"/>
            <a:ext cx="187848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1800" spc="-1" strike="noStrike">
                <a:latin typeface="Noto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292680" y="397116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кэш, только используемых страниц, при этом случайные или очень редкие обращения уже при LRU-2 будут проигнорированы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3600000" y="3960000"/>
            <a:ext cx="30600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6660000" y="3901320"/>
            <a:ext cx="3240000" cy="18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К сожалению, в данном алгоритме вопрос о том, какое количество места мы должны выделить для хранения информации о «лишних» страницах остается открытым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6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7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8" name=""/>
          <p:cNvSpPr txBox="1"/>
          <p:nvPr/>
        </p:nvSpPr>
        <p:spPr>
          <a:xfrm>
            <a:off x="3706920" y="221400"/>
            <a:ext cx="259308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"/>
          <p:cNvSpPr txBox="1"/>
          <p:nvPr/>
        </p:nvSpPr>
        <p:spPr>
          <a:xfrm>
            <a:off x="457200" y="1546920"/>
            <a:ext cx="5120640" cy="18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279360" y="3727080"/>
            <a:ext cx="5120640" cy="119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</a:rPr>
              <a:t>Основная идея LRU-K состоит в сохранении информации об истории последних К вызовов каждой страницы. Это единственный способ гарантировать, что попадающая в кэш страница, действительно используема.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274320" y="365760"/>
            <a:ext cx="356616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200" spc="-1" strike="noStrike">
                <a:latin typeface="Noto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5308560" y="5163120"/>
            <a:ext cx="218952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00" spc="-1" strike="noStrike">
                <a:latin typeface="Lato"/>
              </a:rPr>
              <a:t>Photo by </a:t>
            </a:r>
            <a:r>
              <a:rPr b="0" lang="ru-RU" sz="1000" spc="-1" strike="noStrike">
                <a:latin typeface="Lato"/>
                <a:hlinkClick r:id="rId1"/>
              </a:rPr>
              <a:t>Dave Hoefler</a:t>
            </a:r>
            <a:r>
              <a:rPr b="0" lang="ru-RU" sz="1000" spc="-1" strike="noStrike">
                <a:latin typeface="Lato"/>
              </a:rPr>
              <a:t> on </a:t>
            </a:r>
            <a:r>
              <a:rPr b="0" lang="ru-RU" sz="1000" spc="-1" strike="noStrike">
                <a:latin typeface="Lato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63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</p:sp>
      <p:sp>
        <p:nvSpPr>
          <p:cNvPr id="1164" name=""/>
          <p:cNvSpPr/>
          <p:nvPr/>
        </p:nvSpPr>
        <p:spPr>
          <a:xfrm>
            <a:off x="5220000" y="5220000"/>
            <a:ext cx="2160000" cy="329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167840" y="1954080"/>
            <a:ext cx="91440" cy="7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1" name="task-none 12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32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33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34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6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7" name="task-none 4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38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39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40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2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3" name="task-none 3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44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45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46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8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549" name="Connector 18"/>
          <p:cNvCxnSpPr>
            <a:endCxn id="537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50" name="Connector 19"/>
          <p:cNvCxnSpPr>
            <a:stCxn id="537" idx="3"/>
            <a:endCxn id="543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6" name="task-none 2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57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58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59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1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2" name="task-none 5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63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64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65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7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8" name="task-none 6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69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70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71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3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574" name="Connector 1"/>
          <p:cNvCxnSpPr>
            <a:endCxn id="562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75" name="Connector 2"/>
          <p:cNvCxnSpPr>
            <a:stCxn id="562" idx="3"/>
            <a:endCxn id="568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76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2" name="task-none 7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583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584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85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7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8" name="task-none 8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589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590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91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3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94" name="task-none 9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595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596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597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9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00" name="Connector 3"/>
          <p:cNvCxnSpPr>
            <a:endCxn id="588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01" name="Connector 4"/>
          <p:cNvCxnSpPr>
            <a:stCxn id="588" idx="3"/>
            <a:endCxn id="594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02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9" name="task-none 10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610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611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12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4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5" name="task-none 11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616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617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18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0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21" name="task-none 13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622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623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24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6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27" name="Connector 5"/>
          <p:cNvCxnSpPr>
            <a:endCxn id="615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28" name="Connector 6"/>
          <p:cNvCxnSpPr>
            <a:stCxn id="615" idx="3"/>
            <a:endCxn id="621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29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32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"/>
          <p:cNvSpPr txBox="1"/>
          <p:nvPr/>
        </p:nvSpPr>
        <p:spPr>
          <a:xfrm>
            <a:off x="1110960" y="90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4000" spc="-1" strike="noStrike" u="wavyHeavy">
                <a:uFillTx/>
                <a:latin typeface="Noto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1080000" y="1553400"/>
            <a:ext cx="3497040" cy="42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1167840" y="1800000"/>
            <a:ext cx="8732160" cy="184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1167840" y="1954080"/>
            <a:ext cx="914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180000" y="4500000"/>
            <a:ext cx="180000" cy="10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7" name="task-none 14"/>
          <p:cNvGrpSpPr/>
          <p:nvPr/>
        </p:nvGrpSpPr>
        <p:grpSpPr>
          <a:xfrm>
            <a:off x="1260000" y="3420000"/>
            <a:ext cx="1440000" cy="1080360"/>
            <a:chOff x="1260000" y="3420000"/>
            <a:chExt cx="1440000" cy="1080360"/>
          </a:xfrm>
        </p:grpSpPr>
        <p:grpSp>
          <p:nvGrpSpPr>
            <p:cNvPr id="638" name=""/>
            <p:cNvGrpSpPr/>
            <p:nvPr/>
          </p:nvGrpSpPr>
          <p:grpSpPr>
            <a:xfrm>
              <a:off x="1859400" y="4264200"/>
              <a:ext cx="240840" cy="236160"/>
              <a:chOff x="1859400" y="4264200"/>
              <a:chExt cx="240840" cy="236160"/>
            </a:xfrm>
          </p:grpSpPr>
          <p:sp>
            <p:nvSpPr>
              <p:cNvPr id="639" name=""/>
              <p:cNvSpPr/>
              <p:nvPr/>
            </p:nvSpPr>
            <p:spPr>
              <a:xfrm>
                <a:off x="185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40" name=""/>
              <p:cNvSpPr/>
              <p:nvPr/>
            </p:nvSpPr>
            <p:spPr>
              <a:xfrm>
                <a:off x="197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"/>
              <p:cNvSpPr/>
              <p:nvPr/>
            </p:nvSpPr>
            <p:spPr>
              <a:xfrm>
                <a:off x="191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2" name=""/>
            <p:cNvSpPr/>
            <p:nvPr/>
          </p:nvSpPr>
          <p:spPr>
            <a:xfrm>
              <a:off x="126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3" name="task-none 15"/>
          <p:cNvGrpSpPr/>
          <p:nvPr/>
        </p:nvGrpSpPr>
        <p:grpSpPr>
          <a:xfrm>
            <a:off x="3600000" y="3420000"/>
            <a:ext cx="1440000" cy="1080360"/>
            <a:chOff x="3600000" y="3420000"/>
            <a:chExt cx="1440000" cy="1080360"/>
          </a:xfrm>
        </p:grpSpPr>
        <p:grpSp>
          <p:nvGrpSpPr>
            <p:cNvPr id="644" name=""/>
            <p:cNvGrpSpPr/>
            <p:nvPr/>
          </p:nvGrpSpPr>
          <p:grpSpPr>
            <a:xfrm>
              <a:off x="4199400" y="4264200"/>
              <a:ext cx="240840" cy="236160"/>
              <a:chOff x="4199400" y="4264200"/>
              <a:chExt cx="240840" cy="236160"/>
            </a:xfrm>
          </p:grpSpPr>
          <p:sp>
            <p:nvSpPr>
              <p:cNvPr id="645" name=""/>
              <p:cNvSpPr/>
              <p:nvPr/>
            </p:nvSpPr>
            <p:spPr>
              <a:xfrm>
                <a:off x="419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46" name=""/>
              <p:cNvSpPr/>
              <p:nvPr/>
            </p:nvSpPr>
            <p:spPr>
              <a:xfrm>
                <a:off x="431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"/>
              <p:cNvSpPr/>
              <p:nvPr/>
            </p:nvSpPr>
            <p:spPr>
              <a:xfrm>
                <a:off x="425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8" name=""/>
            <p:cNvSpPr/>
            <p:nvPr/>
          </p:nvSpPr>
          <p:spPr>
            <a:xfrm>
              <a:off x="360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9" name="task-none 16"/>
          <p:cNvGrpSpPr/>
          <p:nvPr/>
        </p:nvGrpSpPr>
        <p:grpSpPr>
          <a:xfrm>
            <a:off x="5940000" y="3420000"/>
            <a:ext cx="1440000" cy="1080360"/>
            <a:chOff x="5940000" y="3420000"/>
            <a:chExt cx="1440000" cy="1080360"/>
          </a:xfrm>
        </p:grpSpPr>
        <p:grpSp>
          <p:nvGrpSpPr>
            <p:cNvPr id="650" name=""/>
            <p:cNvGrpSpPr/>
            <p:nvPr/>
          </p:nvGrpSpPr>
          <p:grpSpPr>
            <a:xfrm>
              <a:off x="6539400" y="4264200"/>
              <a:ext cx="240840" cy="236160"/>
              <a:chOff x="6539400" y="4264200"/>
              <a:chExt cx="240840" cy="236160"/>
            </a:xfrm>
          </p:grpSpPr>
          <p:sp>
            <p:nvSpPr>
              <p:cNvPr id="651" name=""/>
              <p:cNvSpPr/>
              <p:nvPr/>
            </p:nvSpPr>
            <p:spPr>
              <a:xfrm>
                <a:off x="6539400" y="4264200"/>
                <a:ext cx="240840" cy="236160"/>
              </a:xfrm>
              <a:custGeom>
                <a:avLst/>
                <a:gdLst/>
                <a:ahLst/>
                <a:rect l="0" t="0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</p:sp>
          <p:sp>
            <p:nvSpPr>
              <p:cNvPr id="652" name=""/>
              <p:cNvSpPr/>
              <p:nvPr/>
            </p:nvSpPr>
            <p:spPr>
              <a:xfrm>
                <a:off x="6658920" y="4322520"/>
                <a:ext cx="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"/>
              <p:cNvSpPr/>
              <p:nvPr/>
            </p:nvSpPr>
            <p:spPr>
              <a:xfrm>
                <a:off x="6599520" y="4381920"/>
                <a:ext cx="119880" cy="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54" name=""/>
            <p:cNvSpPr/>
            <p:nvPr/>
          </p:nvSpPr>
          <p:spPr>
            <a:xfrm>
              <a:off x="5940000" y="3420000"/>
              <a:ext cx="1440000" cy="1080000"/>
            </a:xfrm>
            <a:custGeom>
              <a:avLst/>
              <a:gdLst/>
              <a:ahLst/>
              <a:rect l="0" t="0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cxnSp>
        <p:nvCxnSpPr>
          <p:cNvPr id="655" name="Connector 7"/>
          <p:cNvCxnSpPr>
            <a:endCxn id="643" idx="1"/>
          </p:cNvCxnSpPr>
          <p:nvPr/>
        </p:nvCxnSpPr>
        <p:spPr>
          <a:xfrm>
            <a:off x="270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656" name="Connector 8"/>
          <p:cNvCxnSpPr>
            <a:stCxn id="643" idx="3"/>
            <a:endCxn id="649" idx="1"/>
          </p:cNvCxnSpPr>
          <p:nvPr/>
        </p:nvCxnSpPr>
        <p:spPr>
          <a:xfrm>
            <a:off x="5040000" y="3960000"/>
            <a:ext cx="900360" cy="360"/>
          </a:xfrm>
          <a:prstGeom prst="bentConnector3">
            <a:avLst/>
          </a:prstGeom>
          <a:ln w="108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57" name=""/>
          <p:cNvSpPr/>
          <p:nvPr/>
        </p:nvSpPr>
        <p:spPr>
          <a:xfrm>
            <a:off x="288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360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432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5040000" y="2340000"/>
            <a:ext cx="540000" cy="54000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ru-RU" sz="1800" spc="-1" strike="noStrike">
                <a:latin typeface="Arial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"/>
          <p:cNvSpPr txBox="1"/>
          <p:nvPr/>
        </p:nvSpPr>
        <p:spPr>
          <a:xfrm>
            <a:off x="6300000" y="462600"/>
            <a:ext cx="374904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6000" spc="-1" strike="noStrike" u="wavyHeavy">
                <a:uFillTx/>
                <a:latin typeface="Noto Sans"/>
              </a:rPr>
              <a:t>L</a:t>
            </a:r>
            <a:r>
              <a:rPr b="1" lang="ru-RU" sz="6000" spc="-1" strike="noStrike" u="wavyHeavy">
                <a:uFillTx/>
                <a:latin typeface="Noto Sans"/>
              </a:rPr>
              <a:t>R</a:t>
            </a:r>
            <a:r>
              <a:rPr b="1" lang="ru-RU" sz="6000" spc="-1" strike="noStrike" u="wavyHeavy">
                <a:uFillTx/>
                <a:latin typeface="Noto Sans"/>
              </a:rPr>
              <a:t>U</a:t>
            </a:r>
            <a:r>
              <a:rPr b="1" lang="ru-RU" sz="6000" spc="-1" strike="noStrike" u="wavyHeavy">
                <a:uFillTx/>
                <a:latin typeface="Noto Sans"/>
              </a:rPr>
              <a:t>-</a:t>
            </a:r>
            <a:r>
              <a:rPr b="1" lang="ru-RU" sz="6000" spc="-1" strike="noStrike" u="wavyHeavy">
                <a:uFillTx/>
                <a:latin typeface="Noto Sans"/>
              </a:rPr>
              <a:t>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1080000" y="1620000"/>
            <a:ext cx="8897040" cy="62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pc="-1" strike="noStrike">
                <a:latin typeface="Noto Sans"/>
              </a:rPr>
              <a:t>Парам</a:t>
            </a:r>
            <a:r>
              <a:rPr b="1" lang="ru-RU" sz="1800" spc="-1" strike="noStrike">
                <a:latin typeface="Noto Sans"/>
              </a:rPr>
              <a:t>етр К </a:t>
            </a:r>
            <a:r>
              <a:rPr b="1" lang="ru-RU" sz="1800" spc="-1" strike="noStrike">
                <a:latin typeface="Noto Sans"/>
              </a:rPr>
              <a:t>отвеча</a:t>
            </a:r>
            <a:r>
              <a:rPr b="1" lang="ru-RU" sz="1800" spc="-1" strike="noStrike">
                <a:latin typeface="Noto Sans"/>
              </a:rPr>
              <a:t>ет за </a:t>
            </a:r>
            <a:r>
              <a:rPr b="1" lang="ru-RU" sz="1800" spc="-1" strike="noStrike">
                <a:latin typeface="Noto Sans"/>
              </a:rPr>
              <a:t>колич</a:t>
            </a:r>
            <a:r>
              <a:rPr b="1" lang="ru-RU" sz="1800" spc="-1" strike="noStrike">
                <a:latin typeface="Noto Sans"/>
              </a:rPr>
              <a:t>ество </a:t>
            </a:r>
            <a:r>
              <a:rPr b="1" lang="ru-RU" sz="1800" spc="-1" strike="noStrike">
                <a:latin typeface="Noto Sans"/>
              </a:rPr>
              <a:t>после</a:t>
            </a:r>
            <a:r>
              <a:rPr b="1" lang="ru-RU" sz="1800" spc="-1" strike="noStrike">
                <a:latin typeface="Noto Sans"/>
              </a:rPr>
              <a:t>дних </a:t>
            </a:r>
            <a:r>
              <a:rPr b="1" lang="ru-RU" sz="1800" spc="-1" strike="noStrike">
                <a:latin typeface="Noto Sans"/>
              </a:rPr>
              <a:t>отсле</a:t>
            </a:r>
            <a:r>
              <a:rPr b="1" lang="ru-RU" sz="1800" spc="-1" strike="noStrike">
                <a:latin typeface="Noto Sans"/>
              </a:rPr>
              <a:t>живае</a:t>
            </a:r>
            <a:r>
              <a:rPr b="1" lang="ru-RU" sz="1800" spc="-1" strike="noStrike">
                <a:latin typeface="Noto Sans"/>
              </a:rPr>
              <a:t>мых </a:t>
            </a:r>
            <a:r>
              <a:rPr b="1" lang="ru-RU" sz="1800" spc="-1" strike="noStrike">
                <a:latin typeface="Noto Sans"/>
              </a:rPr>
              <a:t>обращ</a:t>
            </a:r>
            <a:r>
              <a:rPr b="1" lang="ru-RU" sz="1800" spc="-1" strike="noStrike">
                <a:latin typeface="Noto Sans"/>
              </a:rPr>
              <a:t>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167840" y="2160000"/>
            <a:ext cx="5852160" cy="314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Видно,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что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предыдуще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м подходе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количество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равно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нулю, 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алгоритм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LRU-K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помогает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решить эту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проблему и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увеличить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количество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до 100%.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Основная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цель LRU-K -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решить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проблему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попадания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«лишних»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элементов.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Так, для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попадания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 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элементу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нужно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обратиться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хотя бы 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раз (уже при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 = 2,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примере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будет 100%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попаданий в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кэш, так как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элемент 76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вообще не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будет туда 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</a:rPr>
              <a:t>добавлен).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914400" y="2340000"/>
            <a:ext cx="91440" cy="28800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 txBox="1"/>
          <p:nvPr/>
        </p:nvSpPr>
        <p:spPr>
          <a:xfrm>
            <a:off x="5728320" y="1386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ru-RU" sz="1800" spc="-1" strike="noStrike">
                <a:latin typeface="Noto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strips dir="ld"/>
      </p:transition>
    </mc:Choice>
    <mc:Fallback>
      <p:transition spd="slow">
        <p:strips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2022-05-14T09:55:31Z</dcterms:modified>
  <cp:revision>14</cp:revision>
  <dc:subject/>
  <dc:title>Grey Elegant</dc:title>
</cp:coreProperties>
</file>