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media/image21.jpeg" ContentType="image/jpeg"/>
  <Override PartName="/ppt/media/image20.jpeg" ContentType="image/jpeg"/>
  <Override PartName="/ppt/media/image27.jpeg" ContentType="image/jpeg"/>
  <Override PartName="/ppt/media/image6.jpeg" ContentType="image/jpeg"/>
  <Override PartName="/ppt/media/image7.jpeg" ContentType="image/jpeg"/>
  <Override PartName="/ppt/media/image28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media/image29.jpeg" ContentType="image/jpeg"/>
  <Override PartName="/ppt/media/image13.jpeg" ContentType="image/jpeg"/>
  <Override PartName="/ppt/media/image11.jpeg" ContentType="image/jpeg"/>
  <Override PartName="/ppt/media/image9.jpeg" ContentType="image/jpeg"/>
  <Override PartName="/ppt/media/image30.jpeg" ContentType="image/jpeg"/>
  <Override PartName="/ppt/media/image3.jpeg" ContentType="image/jpeg"/>
  <Override PartName="/ppt/media/image24.jpeg" ContentType="image/jpeg"/>
  <Override PartName="/ppt/media/image31.jpeg" ContentType="image/jpeg"/>
  <Override PartName="/ppt/media/image4.jpeg" ContentType="image/jpeg"/>
  <Override PartName="/ppt/media/image25.jpeg" ContentType="image/jpeg"/>
  <Override PartName="/ppt/media/image5.jpeg" ContentType="image/jpeg"/>
  <Override PartName="/ppt/media/image26.jpeg" ContentType="image/jpeg"/>
  <Override PartName="/ppt/media/image2.jpeg" ContentType="image/jpeg"/>
  <Override PartName="/ppt/media/image23.jpeg" ContentType="image/jpeg"/>
  <Override PartName="/ppt/media/image1.jpeg" ContentType="image/jpeg"/>
  <Override PartName="/ppt/media/image22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4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5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20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6" Type="http://schemas.openxmlformats.org/officeDocument/2006/relationships/image" Target="../media/image5.jpeg"/><Relationship Id="rId7" Type="http://schemas.openxmlformats.org/officeDocument/2006/relationships/image" Target="../media/image6.jpeg"/><Relationship Id="rId8" Type="http://schemas.openxmlformats.org/officeDocument/2006/relationships/image" Target="../media/image7.jpeg"/><Relationship Id="rId9" Type="http://schemas.openxmlformats.org/officeDocument/2006/relationships/image" Target="../media/image8.jpeg"/><Relationship Id="rId10" Type="http://schemas.openxmlformats.org/officeDocument/2006/relationships/image" Target="../media/image9.jpeg"/><Relationship Id="rId11" Type="http://schemas.openxmlformats.org/officeDocument/2006/relationships/image" Target="../media/image10.jpeg"/><Relationship Id="rId12" Type="http://schemas.openxmlformats.org/officeDocument/2006/relationships/image" Target="../media/image11.jpeg"/><Relationship Id="rId13" Type="http://schemas.openxmlformats.org/officeDocument/2006/relationships/image" Target="../media/image12.jpeg"/><Relationship Id="rId14" Type="http://schemas.openxmlformats.org/officeDocument/2006/relationships/image" Target="../media/image13.jpeg"/><Relationship Id="rId15" Type="http://schemas.openxmlformats.org/officeDocument/2006/relationships/image" Target="../media/image14.jpeg"/><Relationship Id="rId16" Type="http://schemas.openxmlformats.org/officeDocument/2006/relationships/image" Target="../media/image15.jpeg"/><Relationship Id="rId17" Type="http://schemas.openxmlformats.org/officeDocument/2006/relationships/image" Target="../media/image16.jpeg"/><Relationship Id="rId18" Type="http://schemas.openxmlformats.org/officeDocument/2006/relationships/image" Target="../media/image17.jpeg"/><Relationship Id="rId19" Type="http://schemas.openxmlformats.org/officeDocument/2006/relationships/image" Target="../media/image18.jpeg"/><Relationship Id="rId20" Type="http://schemas.openxmlformats.org/officeDocument/2006/relationships/image" Target="../media/image19.jpeg"/><Relationship Id="rId21" Type="http://schemas.openxmlformats.org/officeDocument/2006/relationships/image" Target="../media/image20.jpeg"/><Relationship Id="rId22" Type="http://schemas.openxmlformats.org/officeDocument/2006/relationships/image" Target="../media/image21.jpeg"/><Relationship Id="rId23" Type="http://schemas.openxmlformats.org/officeDocument/2006/relationships/image" Target="../media/image22.jpeg"/><Relationship Id="rId24" Type="http://schemas.openxmlformats.org/officeDocument/2006/relationships/image" Target="../media/image23.jpeg"/><Relationship Id="rId25" Type="http://schemas.openxmlformats.org/officeDocument/2006/relationships/image" Target="../media/image24.jpeg"/><Relationship Id="rId26" Type="http://schemas.openxmlformats.org/officeDocument/2006/relationships/slideLayout" Target="../slideLayouts/slideLayout13.xml"/><Relationship Id="rId27" Type="http://schemas.openxmlformats.org/officeDocument/2006/relationships/slideLayout" Target="../slideLayouts/slideLayout14.xml"/><Relationship Id="rId28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16.xml"/><Relationship Id="rId30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18.xml"/><Relationship Id="rId32" Type="http://schemas.openxmlformats.org/officeDocument/2006/relationships/slideLayout" Target="../slideLayouts/slideLayout19.xml"/><Relationship Id="rId33" Type="http://schemas.openxmlformats.org/officeDocument/2006/relationships/slideLayout" Target="../slideLayouts/slideLayout20.xml"/><Relationship Id="rId34" Type="http://schemas.openxmlformats.org/officeDocument/2006/relationships/slideLayout" Target="../slideLayouts/slideLayout21.xml"/><Relationship Id="rId35" Type="http://schemas.openxmlformats.org/officeDocument/2006/relationships/slideLayout" Target="../slideLayouts/slideLayout22.xml"/><Relationship Id="rId36" Type="http://schemas.openxmlformats.org/officeDocument/2006/relationships/slideLayout" Target="../slideLayouts/slideLayout23.xml"/><Relationship Id="rId37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5.jpeg"/><Relationship Id="rId3" Type="http://schemas.openxmlformats.org/officeDocument/2006/relationships/image" Target="../media/image26.jpeg"/><Relationship Id="rId4" Type="http://schemas.openxmlformats.org/officeDocument/2006/relationships/image" Target="../media/image27.jpeg"/><Relationship Id="rId5" Type="http://schemas.openxmlformats.org/officeDocument/2006/relationships/image" Target="../media/image28.jpeg"/><Relationship Id="rId6" Type="http://schemas.openxmlformats.org/officeDocument/2006/relationships/image" Target="../media/image29.jpeg"/><Relationship Id="rId7" Type="http://schemas.openxmlformats.org/officeDocument/2006/relationships/image" Target="../media/image30.jpeg"/><Relationship Id="rId8" Type="http://schemas.openxmlformats.org/officeDocument/2006/relationships/slideLayout" Target="../slideLayouts/slideLayout25.xml"/><Relationship Id="rId9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4114800"/>
            <a:ext cx="10074960" cy="15501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" name=""/>
          <p:cNvGrpSpPr/>
          <p:nvPr/>
        </p:nvGrpSpPr>
        <p:grpSpPr>
          <a:xfrm>
            <a:off x="0" y="0"/>
            <a:ext cx="10075680" cy="4109760"/>
            <a:chOff x="0" y="0"/>
            <a:chExt cx="10075680" cy="4109760"/>
          </a:xfrm>
        </p:grpSpPr>
        <p:sp>
          <p:nvSpPr>
            <p:cNvPr id="2" name=""/>
            <p:cNvSpPr/>
            <p:nvPr/>
          </p:nvSpPr>
          <p:spPr>
            <a:xfrm>
              <a:off x="0" y="0"/>
              <a:ext cx="10075680" cy="41097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"/>
            <p:cNvSpPr/>
            <p:nvPr/>
          </p:nvSpPr>
          <p:spPr>
            <a:xfrm>
              <a:off x="0" y="1280160"/>
              <a:ext cx="1549440" cy="63504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"/>
            <p:cNvSpPr/>
            <p:nvPr/>
          </p:nvSpPr>
          <p:spPr>
            <a:xfrm>
              <a:off x="914400" y="1920240"/>
              <a:ext cx="1275120" cy="182376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"/>
            <p:cNvSpPr/>
            <p:nvPr/>
          </p:nvSpPr>
          <p:spPr>
            <a:xfrm>
              <a:off x="2194560" y="548640"/>
              <a:ext cx="1275120" cy="18237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"/>
            <p:cNvSpPr/>
            <p:nvPr/>
          </p:nvSpPr>
          <p:spPr>
            <a:xfrm>
              <a:off x="3474720" y="1188720"/>
              <a:ext cx="360720" cy="3607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"/>
            <p:cNvSpPr/>
            <p:nvPr/>
          </p:nvSpPr>
          <p:spPr>
            <a:xfrm>
              <a:off x="4206240" y="0"/>
              <a:ext cx="1458000" cy="90936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"/>
            <p:cNvSpPr/>
            <p:nvPr/>
          </p:nvSpPr>
          <p:spPr>
            <a:xfrm>
              <a:off x="4663440" y="914400"/>
              <a:ext cx="1000800" cy="4521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"/>
            <p:cNvSpPr/>
            <p:nvPr/>
          </p:nvSpPr>
          <p:spPr>
            <a:xfrm>
              <a:off x="3474720" y="1737360"/>
              <a:ext cx="3103920" cy="1000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"/>
            <p:cNvSpPr/>
            <p:nvPr/>
          </p:nvSpPr>
          <p:spPr>
            <a:xfrm>
              <a:off x="4114800" y="2743200"/>
              <a:ext cx="1458000" cy="10008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"/>
            <p:cNvSpPr/>
            <p:nvPr/>
          </p:nvSpPr>
          <p:spPr>
            <a:xfrm>
              <a:off x="6583680" y="1463040"/>
              <a:ext cx="1549440" cy="45216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"/>
            <p:cNvSpPr/>
            <p:nvPr/>
          </p:nvSpPr>
          <p:spPr>
            <a:xfrm>
              <a:off x="7315200" y="1920240"/>
              <a:ext cx="1458000" cy="164088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"/>
            <p:cNvSpPr/>
            <p:nvPr/>
          </p:nvSpPr>
          <p:spPr>
            <a:xfrm>
              <a:off x="2743200" y="2377440"/>
              <a:ext cx="543600" cy="817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" name=""/>
            <p:cNvSpPr/>
            <p:nvPr/>
          </p:nvSpPr>
          <p:spPr>
            <a:xfrm>
              <a:off x="8595360" y="0"/>
              <a:ext cx="1480320" cy="145800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" name=""/>
            <p:cNvSpPr/>
            <p:nvPr/>
          </p:nvSpPr>
          <p:spPr>
            <a:xfrm>
              <a:off x="6766560" y="0"/>
              <a:ext cx="269280" cy="100080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" name=""/>
            <p:cNvSpPr/>
            <p:nvPr/>
          </p:nvSpPr>
          <p:spPr>
            <a:xfrm>
              <a:off x="1554480" y="0"/>
              <a:ext cx="177840" cy="90936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" name=""/>
            <p:cNvSpPr/>
            <p:nvPr/>
          </p:nvSpPr>
          <p:spPr>
            <a:xfrm>
              <a:off x="0" y="3017520"/>
              <a:ext cx="360720" cy="109224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" name=""/>
            <p:cNvSpPr/>
            <p:nvPr/>
          </p:nvSpPr>
          <p:spPr>
            <a:xfrm>
              <a:off x="9601200" y="2560320"/>
              <a:ext cx="360720" cy="154944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" name=""/>
            <p:cNvSpPr/>
            <p:nvPr/>
          </p:nvSpPr>
          <p:spPr>
            <a:xfrm>
              <a:off x="8778240" y="1828800"/>
              <a:ext cx="360720" cy="36072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266320" y="4115520"/>
            <a:ext cx="1915200" cy="191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"/>
          <p:cNvSpPr/>
          <p:nvPr/>
        </p:nvSpPr>
        <p:spPr>
          <a:xfrm>
            <a:off x="7717680" y="-548280"/>
            <a:ext cx="1915200" cy="191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0" name=""/>
          <p:cNvGrpSpPr/>
          <p:nvPr/>
        </p:nvGrpSpPr>
        <p:grpSpPr>
          <a:xfrm>
            <a:off x="-142560" y="-292680"/>
            <a:ext cx="905760" cy="1271160"/>
            <a:chOff x="-142560" y="-292680"/>
            <a:chExt cx="905760" cy="1271160"/>
          </a:xfrm>
        </p:grpSpPr>
        <p:sp>
          <p:nvSpPr>
            <p:cNvPr id="61" name=""/>
            <p:cNvSpPr/>
            <p:nvPr/>
          </p:nvSpPr>
          <p:spPr>
            <a:xfrm flipV="1" rot="5395800">
              <a:off x="219240" y="799560"/>
              <a:ext cx="177840" cy="17784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2" name=""/>
            <p:cNvSpPr/>
            <p:nvPr/>
          </p:nvSpPr>
          <p:spPr>
            <a:xfrm flipV="1" rot="5395800">
              <a:off x="218880" y="433800"/>
              <a:ext cx="177840" cy="177840"/>
            </a:xfrm>
            <a:prstGeom prst="ellipse">
              <a:avLst/>
            </a:prstGeom>
            <a:blipFill rotWithShape="0">
              <a:blip r:embed="rId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3" name=""/>
            <p:cNvSpPr/>
            <p:nvPr/>
          </p:nvSpPr>
          <p:spPr>
            <a:xfrm flipV="1" rot="5395800">
              <a:off x="218520" y="68400"/>
              <a:ext cx="177840" cy="177840"/>
            </a:xfrm>
            <a:prstGeom prst="ellipse">
              <a:avLst/>
            </a:prstGeom>
            <a:blipFill rotWithShape="0">
              <a:blip r:embed="rId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4" name=""/>
            <p:cNvSpPr/>
            <p:nvPr/>
          </p:nvSpPr>
          <p:spPr>
            <a:xfrm flipV="1" rot="5395800">
              <a:off x="217800" y="-292320"/>
              <a:ext cx="177840" cy="177840"/>
            </a:xfrm>
            <a:prstGeom prst="ellipse">
              <a:avLst/>
            </a:prstGeom>
            <a:blipFill rotWithShape="0">
              <a:blip r:embed="rId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5" name=""/>
            <p:cNvSpPr/>
            <p:nvPr/>
          </p:nvSpPr>
          <p:spPr>
            <a:xfrm flipV="1" rot="5395800">
              <a:off x="583920" y="-292680"/>
              <a:ext cx="177840" cy="17784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"/>
            <p:cNvSpPr/>
            <p:nvPr/>
          </p:nvSpPr>
          <p:spPr>
            <a:xfrm flipV="1" rot="5395800">
              <a:off x="584280" y="67680"/>
              <a:ext cx="177840" cy="177840"/>
            </a:xfrm>
            <a:prstGeom prst="ellipse">
              <a:avLst/>
            </a:prstGeom>
            <a:blipFill rotWithShape="0">
              <a:blip r:embed="rId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7" name=""/>
            <p:cNvSpPr/>
            <p:nvPr/>
          </p:nvSpPr>
          <p:spPr>
            <a:xfrm flipV="1" rot="5395800">
              <a:off x="584280" y="433440"/>
              <a:ext cx="177840" cy="177840"/>
            </a:xfrm>
            <a:prstGeom prst="ellipse">
              <a:avLst/>
            </a:prstGeom>
            <a:blipFill rotWithShape="0">
              <a:blip r:embed="rId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8" name=""/>
            <p:cNvSpPr/>
            <p:nvPr/>
          </p:nvSpPr>
          <p:spPr>
            <a:xfrm flipV="1" rot="5395800">
              <a:off x="585000" y="799560"/>
              <a:ext cx="177840" cy="177840"/>
            </a:xfrm>
            <a:prstGeom prst="ellipse">
              <a:avLst/>
            </a:prstGeom>
            <a:blipFill rotWithShape="0">
              <a:blip r:embed="rId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"/>
            <p:cNvSpPr/>
            <p:nvPr/>
          </p:nvSpPr>
          <p:spPr>
            <a:xfrm flipV="1" rot="5395800">
              <a:off x="-141120" y="799920"/>
              <a:ext cx="177840" cy="177840"/>
            </a:xfrm>
            <a:prstGeom prst="ellipse">
              <a:avLst/>
            </a:prstGeom>
            <a:blipFill rotWithShape="0">
              <a:blip r:embed="rId1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"/>
            <p:cNvSpPr/>
            <p:nvPr/>
          </p:nvSpPr>
          <p:spPr>
            <a:xfrm flipV="1" rot="5395800">
              <a:off x="-141840" y="434520"/>
              <a:ext cx="177840" cy="177840"/>
            </a:xfrm>
            <a:prstGeom prst="ellipse">
              <a:avLst/>
            </a:prstGeom>
            <a:blipFill rotWithShape="0">
              <a:blip r:embed="rId1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1" name=""/>
            <p:cNvSpPr/>
            <p:nvPr/>
          </p:nvSpPr>
          <p:spPr>
            <a:xfrm flipV="1" rot="5395800">
              <a:off x="-141840" y="68400"/>
              <a:ext cx="177840" cy="177840"/>
            </a:xfrm>
            <a:prstGeom prst="ellipse">
              <a:avLst/>
            </a:prstGeom>
            <a:blipFill rotWithShape="0">
              <a:blip r:embed="rId1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"/>
            <p:cNvSpPr/>
            <p:nvPr/>
          </p:nvSpPr>
          <p:spPr>
            <a:xfrm flipV="1" rot="5395800">
              <a:off x="-142200" y="-291960"/>
              <a:ext cx="177840" cy="177840"/>
            </a:xfrm>
            <a:prstGeom prst="ellipse">
              <a:avLst/>
            </a:prstGeom>
            <a:blipFill rotWithShape="0">
              <a:blip r:embed="rId1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3" name=""/>
          <p:cNvGrpSpPr/>
          <p:nvPr/>
        </p:nvGrpSpPr>
        <p:grpSpPr>
          <a:xfrm>
            <a:off x="9545040" y="4644360"/>
            <a:ext cx="910800" cy="1276200"/>
            <a:chOff x="9545040" y="4644360"/>
            <a:chExt cx="910800" cy="1276200"/>
          </a:xfrm>
        </p:grpSpPr>
        <p:sp>
          <p:nvSpPr>
            <p:cNvPr id="74" name=""/>
            <p:cNvSpPr/>
            <p:nvPr/>
          </p:nvSpPr>
          <p:spPr>
            <a:xfrm flipV="1" rot="5395800">
              <a:off x="9911880" y="5741640"/>
              <a:ext cx="177840" cy="177840"/>
            </a:xfrm>
            <a:prstGeom prst="ellipse">
              <a:avLst/>
            </a:prstGeom>
            <a:blipFill rotWithShape="0">
              <a:blip r:embed="rId1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5" name=""/>
            <p:cNvSpPr/>
            <p:nvPr/>
          </p:nvSpPr>
          <p:spPr>
            <a:xfrm flipV="1" rot="5395800">
              <a:off x="9911520" y="5375880"/>
              <a:ext cx="177840" cy="177840"/>
            </a:xfrm>
            <a:prstGeom prst="ellipse">
              <a:avLst/>
            </a:prstGeom>
            <a:blipFill rotWithShape="0">
              <a:blip r:embed="rId1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"/>
            <p:cNvSpPr/>
            <p:nvPr/>
          </p:nvSpPr>
          <p:spPr>
            <a:xfrm flipV="1" rot="5395800">
              <a:off x="9911160" y="5010480"/>
              <a:ext cx="177840" cy="177840"/>
            </a:xfrm>
            <a:prstGeom prst="ellipse">
              <a:avLst/>
            </a:prstGeom>
            <a:blipFill rotWithShape="0">
              <a:blip r:embed="rId16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7" name=""/>
            <p:cNvSpPr/>
            <p:nvPr/>
          </p:nvSpPr>
          <p:spPr>
            <a:xfrm flipV="1" rot="5395800">
              <a:off x="9910440" y="4644360"/>
              <a:ext cx="177840" cy="177840"/>
            </a:xfrm>
            <a:prstGeom prst="ellipse">
              <a:avLst/>
            </a:prstGeom>
            <a:blipFill rotWithShape="0">
              <a:blip r:embed="rId17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"/>
            <p:cNvSpPr/>
            <p:nvPr/>
          </p:nvSpPr>
          <p:spPr>
            <a:xfrm flipV="1" rot="5395800">
              <a:off x="10276560" y="4644000"/>
              <a:ext cx="177840" cy="177840"/>
            </a:xfrm>
            <a:prstGeom prst="ellipse">
              <a:avLst/>
            </a:prstGeom>
            <a:blipFill rotWithShape="0">
              <a:blip r:embed="rId18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79" name=""/>
            <p:cNvSpPr/>
            <p:nvPr/>
          </p:nvSpPr>
          <p:spPr>
            <a:xfrm flipV="1" rot="5395800">
              <a:off x="10276920" y="5009760"/>
              <a:ext cx="177840" cy="177840"/>
            </a:xfrm>
            <a:prstGeom prst="ellipse">
              <a:avLst/>
            </a:prstGeom>
            <a:blipFill rotWithShape="0">
              <a:blip r:embed="rId19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"/>
            <p:cNvSpPr/>
            <p:nvPr/>
          </p:nvSpPr>
          <p:spPr>
            <a:xfrm flipV="1" rot="5395800">
              <a:off x="10276920" y="5375520"/>
              <a:ext cx="177840" cy="177840"/>
            </a:xfrm>
            <a:prstGeom prst="ellipse">
              <a:avLst/>
            </a:prstGeom>
            <a:blipFill rotWithShape="0">
              <a:blip r:embed="rId20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1" name=""/>
            <p:cNvSpPr/>
            <p:nvPr/>
          </p:nvSpPr>
          <p:spPr>
            <a:xfrm flipV="1" rot="5395800">
              <a:off x="10277640" y="5741640"/>
              <a:ext cx="177840" cy="177840"/>
            </a:xfrm>
            <a:prstGeom prst="ellipse">
              <a:avLst/>
            </a:prstGeom>
            <a:blipFill rotWithShape="0">
              <a:blip r:embed="rId21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2" name=""/>
            <p:cNvSpPr/>
            <p:nvPr/>
          </p:nvSpPr>
          <p:spPr>
            <a:xfrm flipV="1" rot="5395800">
              <a:off x="9546120" y="5742000"/>
              <a:ext cx="177840" cy="177840"/>
            </a:xfrm>
            <a:prstGeom prst="ellipse">
              <a:avLst/>
            </a:prstGeom>
            <a:blipFill rotWithShape="0">
              <a:blip r:embed="rId22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"/>
            <p:cNvSpPr/>
            <p:nvPr/>
          </p:nvSpPr>
          <p:spPr>
            <a:xfrm flipV="1" rot="5395800">
              <a:off x="9545400" y="5376600"/>
              <a:ext cx="177840" cy="177840"/>
            </a:xfrm>
            <a:prstGeom prst="ellipse">
              <a:avLst/>
            </a:prstGeom>
            <a:blipFill rotWithShape="0">
              <a:blip r:embed="rId23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"/>
            <p:cNvSpPr/>
            <p:nvPr/>
          </p:nvSpPr>
          <p:spPr>
            <a:xfrm flipV="1" rot="5395800">
              <a:off x="9545400" y="5010480"/>
              <a:ext cx="177840" cy="177840"/>
            </a:xfrm>
            <a:prstGeom prst="ellipse">
              <a:avLst/>
            </a:prstGeom>
            <a:blipFill rotWithShape="0">
              <a:blip r:embed="rId24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85" name=""/>
            <p:cNvSpPr/>
            <p:nvPr/>
          </p:nvSpPr>
          <p:spPr>
            <a:xfrm flipV="1" rot="5395800">
              <a:off x="9545040" y="4644720"/>
              <a:ext cx="177840" cy="177840"/>
            </a:xfrm>
            <a:prstGeom prst="ellipse">
              <a:avLst/>
            </a:prstGeom>
            <a:blipFill rotWithShape="0">
              <a:blip r:embed="rId25"/>
              <a:srcRect/>
              <a:tile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6" name=""/>
          <p:cNvSpPr/>
          <p:nvPr/>
        </p:nvSpPr>
        <p:spPr>
          <a:xfrm>
            <a:off x="-146160" y="3109320"/>
            <a:ext cx="1915200" cy="1915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6"/>
    <p:sldLayoutId id="2147483663" r:id="rId27"/>
    <p:sldLayoutId id="2147483664" r:id="rId28"/>
    <p:sldLayoutId id="2147483665" r:id="rId29"/>
    <p:sldLayoutId id="2147483666" r:id="rId30"/>
    <p:sldLayoutId id="2147483667" r:id="rId31"/>
    <p:sldLayoutId id="2147483668" r:id="rId32"/>
    <p:sldLayoutId id="2147483669" r:id="rId33"/>
    <p:sldLayoutId id="2147483670" r:id="rId34"/>
    <p:sldLayoutId id="2147483671" r:id="rId35"/>
    <p:sldLayoutId id="2147483672" r:id="rId36"/>
    <p:sldLayoutId id="2147483673" r:id="rId3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"/>
          <p:cNvGrpSpPr/>
          <p:nvPr/>
        </p:nvGrpSpPr>
        <p:grpSpPr>
          <a:xfrm>
            <a:off x="3570480" y="1225440"/>
            <a:ext cx="5115600" cy="2921040"/>
            <a:chOff x="3570480" y="1225440"/>
            <a:chExt cx="5115600" cy="2921040"/>
          </a:xfrm>
        </p:grpSpPr>
        <p:sp>
          <p:nvSpPr>
            <p:cNvPr id="126" name=""/>
            <p:cNvSpPr/>
            <p:nvPr/>
          </p:nvSpPr>
          <p:spPr>
            <a:xfrm>
              <a:off x="3570480" y="1528200"/>
              <a:ext cx="4922280" cy="261828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3763800" y="1225440"/>
              <a:ext cx="4922280" cy="261828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8" name=""/>
          <p:cNvGrpSpPr/>
          <p:nvPr/>
        </p:nvGrpSpPr>
        <p:grpSpPr>
          <a:xfrm>
            <a:off x="-2084040" y="-402120"/>
            <a:ext cx="4931640" cy="8516520"/>
            <a:chOff x="-2084040" y="-402120"/>
            <a:chExt cx="4931640" cy="8516520"/>
          </a:xfrm>
        </p:grpSpPr>
        <p:sp>
          <p:nvSpPr>
            <p:cNvPr id="129" name=""/>
            <p:cNvSpPr/>
            <p:nvPr/>
          </p:nvSpPr>
          <p:spPr>
            <a:xfrm>
              <a:off x="-893160" y="448668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rot="5358000">
              <a:off x="-887400" y="514836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-228960" y="516168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rot="5358000">
              <a:off x="-214920" y="4488840"/>
              <a:ext cx="106344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-228960" y="382608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rot="5358000">
              <a:off x="-1576080" y="448956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rot="5358000">
              <a:off x="-2228400" y="516564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rot="5358000">
              <a:off x="-887040" y="381636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rot="5358000">
              <a:off x="-212040" y="314964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455040" y="447768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rot="5358000">
              <a:off x="475560" y="381636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1158840" y="517068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-1561680" y="516276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rot="5358000">
              <a:off x="466560" y="516564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 rot="16242000">
              <a:off x="-227520" y="178884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 rot="16242000">
              <a:off x="419400" y="246492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"/>
            <p:cNvSpPr/>
            <p:nvPr/>
          </p:nvSpPr>
          <p:spPr>
            <a:xfrm flipH="1">
              <a:off x="-253080" y="246204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"/>
            <p:cNvSpPr/>
            <p:nvPr/>
          </p:nvSpPr>
          <p:spPr>
            <a:xfrm>
              <a:off x="1107720" y="113508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"/>
            <p:cNvSpPr/>
            <p:nvPr/>
          </p:nvSpPr>
          <p:spPr>
            <a:xfrm rot="5358000">
              <a:off x="1108080" y="179676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"/>
            <p:cNvSpPr/>
            <p:nvPr/>
          </p:nvSpPr>
          <p:spPr>
            <a:xfrm rot="5358000">
              <a:off x="419400" y="113796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"/>
            <p:cNvSpPr/>
            <p:nvPr/>
          </p:nvSpPr>
          <p:spPr>
            <a:xfrm>
              <a:off x="439200" y="181116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0" name=""/>
            <p:cNvSpPr/>
            <p:nvPr/>
          </p:nvSpPr>
          <p:spPr>
            <a:xfrm>
              <a:off x="423720" y="45108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1" name=""/>
            <p:cNvSpPr/>
            <p:nvPr/>
          </p:nvSpPr>
          <p:spPr>
            <a:xfrm rot="5358000">
              <a:off x="-236520" y="43380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"/>
            <p:cNvSpPr/>
            <p:nvPr/>
          </p:nvSpPr>
          <p:spPr>
            <a:xfrm rot="5358000">
              <a:off x="439920" y="-24624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779480" y="179460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106280" y="-25704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-908280" y="179064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 rot="5358000">
              <a:off x="-235800" y="582012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427320" y="585396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-236880" y="649404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 rot="5358000">
              <a:off x="-919800" y="649692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 rot="5358000">
              <a:off x="-241560" y="7197120"/>
              <a:ext cx="106344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 rot="5358000">
              <a:off x="431640" y="6513480"/>
              <a:ext cx="106380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1103400" y="6530040"/>
              <a:ext cx="1068120" cy="761400"/>
            </a:xfrm>
            <a:custGeom>
              <a:avLst/>
              <a:gdLst/>
              <a:ahLst/>
              <a:rect l="l" t="t" r="r" b="b"/>
              <a:pathLst>
                <a:path w="21617" h="23506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3" name=""/>
          <p:cNvSpPr/>
          <p:nvPr/>
        </p:nvSpPr>
        <p:spPr>
          <a:xfrm>
            <a:off x="3844800" y="1408320"/>
            <a:ext cx="1092240" cy="122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8000" spc="-1" strike="noStrike">
                <a:solidFill>
                  <a:srgbClr val="000000"/>
                </a:solidFill>
                <a:latin typeface="Arial"/>
                <a:ea typeface="DejaVu Sans"/>
              </a:rPr>
              <a:t>“</a:t>
            </a:r>
            <a:endParaRPr b="0" lang="ru-RU" sz="80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7868160" y="3039840"/>
            <a:ext cx="1092240" cy="110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7200" spc="-1" strike="noStrike">
                <a:solidFill>
                  <a:srgbClr val="000000"/>
                </a:solidFill>
                <a:latin typeface="Arial"/>
                <a:ea typeface="DejaVu Sans"/>
              </a:rPr>
              <a:t>”</a:t>
            </a:r>
            <a:endParaRPr b="0" lang="ru-RU" sz="72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8538120" y="3877200"/>
            <a:ext cx="970920" cy="1366560"/>
          </a:xfrm>
          <a:custGeom>
            <a:avLst/>
            <a:gdLst/>
            <a:ahLst/>
            <a:rect l="l" t="t" r="r" b="b"/>
            <a:pathLst>
              <a:path w="3302" h="3811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"/>
          <p:cNvSpPr/>
          <p:nvPr/>
        </p:nvSpPr>
        <p:spPr>
          <a:xfrm>
            <a:off x="7372080" y="4974480"/>
            <a:ext cx="1679760" cy="164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"/>
          <p:cNvSpPr/>
          <p:nvPr/>
        </p:nvSpPr>
        <p:spPr>
          <a:xfrm>
            <a:off x="7868160" y="-329040"/>
            <a:ext cx="2006640" cy="20066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"/>
          <p:cNvSpPr/>
          <p:nvPr/>
        </p:nvSpPr>
        <p:spPr>
          <a:xfrm>
            <a:off x="2982960" y="3757320"/>
            <a:ext cx="1039680" cy="2977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"/>
          <p:cNvSpPr/>
          <p:nvPr/>
        </p:nvSpPr>
        <p:spPr>
          <a:xfrm>
            <a:off x="2103480" y="3658320"/>
            <a:ext cx="1640880" cy="164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"/>
          <p:cNvSpPr/>
          <p:nvPr/>
        </p:nvSpPr>
        <p:spPr>
          <a:xfrm>
            <a:off x="823320" y="-273240"/>
            <a:ext cx="2189520" cy="218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"/>
          <p:cNvSpPr/>
          <p:nvPr/>
        </p:nvSpPr>
        <p:spPr>
          <a:xfrm>
            <a:off x="7955640" y="3109680"/>
            <a:ext cx="2189520" cy="21895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0" name=""/>
          <p:cNvSpPr/>
          <p:nvPr/>
        </p:nvSpPr>
        <p:spPr>
          <a:xfrm>
            <a:off x="9601560" y="915120"/>
            <a:ext cx="1640880" cy="1640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11" name=""/>
          <p:cNvGrpSpPr/>
          <p:nvPr/>
        </p:nvGrpSpPr>
        <p:grpSpPr>
          <a:xfrm>
            <a:off x="3918240" y="769680"/>
            <a:ext cx="2428560" cy="4334040"/>
            <a:chOff x="3918240" y="769680"/>
            <a:chExt cx="2428560" cy="4334040"/>
          </a:xfrm>
        </p:grpSpPr>
        <p:sp>
          <p:nvSpPr>
            <p:cNvPr id="212" name=""/>
            <p:cNvSpPr/>
            <p:nvPr/>
          </p:nvSpPr>
          <p:spPr>
            <a:xfrm rot="5330400">
              <a:off x="4853880" y="3372480"/>
              <a:ext cx="1366560" cy="14580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 rot="5330400">
              <a:off x="4023360" y="2334240"/>
              <a:ext cx="1366560" cy="14580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 rot="5330400">
              <a:off x="4920480" y="2070000"/>
              <a:ext cx="1366560" cy="14580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 rot="5330400">
              <a:off x="3977280" y="976320"/>
              <a:ext cx="1366560" cy="14580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5" y="4067"/>
                  </a:moveTo>
                  <a:lnTo>
                    <a:pt x="0" y="4069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 rot="5330400">
              <a:off x="4911480" y="738360"/>
              <a:ext cx="1366560" cy="1458000"/>
            </a:xfrm>
            <a:custGeom>
              <a:avLst/>
              <a:gdLst/>
              <a:ahLst/>
              <a:rect l="l" t="t" r="r" b="b"/>
              <a:pathLst>
                <a:path w="3807" h="4069">
                  <a:moveTo>
                    <a:pt x="1885" y="4067"/>
                  </a:moveTo>
                  <a:lnTo>
                    <a:pt x="0" y="4068"/>
                  </a:lnTo>
                  <a:lnTo>
                    <a:pt x="1923" y="2"/>
                  </a:lnTo>
                  <a:lnTo>
                    <a:pt x="3806" y="0"/>
                  </a:lnTo>
                  <a:lnTo>
                    <a:pt x="1885" y="4067"/>
                  </a:lnTo>
                </a:path>
              </a:pathLst>
            </a:cu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"/>
            <p:cNvSpPr/>
            <p:nvPr/>
          </p:nvSpPr>
          <p:spPr>
            <a:xfrm rot="5330400">
              <a:off x="4032000" y="3676680"/>
              <a:ext cx="1366560" cy="1458000"/>
            </a:xfrm>
            <a:custGeom>
              <a:avLst/>
              <a:gdLst/>
              <a:ahLst/>
              <a:rect l="l" t="t" r="r" b="b"/>
              <a:pathLst>
                <a:path w="3807" h="4070">
                  <a:moveTo>
                    <a:pt x="1884" y="4067"/>
                  </a:moveTo>
                  <a:lnTo>
                    <a:pt x="0" y="4069"/>
                  </a:lnTo>
                  <a:lnTo>
                    <a:pt x="1922" y="2"/>
                  </a:lnTo>
                  <a:lnTo>
                    <a:pt x="3806" y="0"/>
                  </a:lnTo>
                  <a:lnTo>
                    <a:pt x="1884" y="4067"/>
                  </a:lnTo>
                </a:path>
              </a:pathLst>
            </a:cu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</a:t>
            </a:r>
            <a:r>
              <a:rPr b="0" lang="ru-RU" sz="4400" spc="-1" strike="noStrike">
                <a:latin typeface="Arial"/>
              </a:rPr>
              <a:t>пра</a:t>
            </a:r>
            <a:r>
              <a:rPr b="0" lang="ru-RU" sz="4400" spc="-1" strike="noStrike">
                <a:latin typeface="Arial"/>
              </a:rPr>
              <a:t>вки </a:t>
            </a:r>
            <a:r>
              <a:rPr b="0" lang="ru-RU" sz="4400" spc="-1" strike="noStrike">
                <a:latin typeface="Arial"/>
              </a:rPr>
              <a:t>текс</a:t>
            </a:r>
            <a:r>
              <a:rPr b="0" lang="ru-RU" sz="4400" spc="-1" strike="noStrike">
                <a:latin typeface="Arial"/>
              </a:rPr>
              <a:t>та </a:t>
            </a:r>
            <a:r>
              <a:rPr b="0" lang="ru-RU" sz="4400" spc="-1" strike="noStrike">
                <a:latin typeface="Arial"/>
              </a:rPr>
              <a:t>загл</a:t>
            </a:r>
            <a:r>
              <a:rPr b="0" lang="ru-RU" sz="4400" spc="-1" strike="noStrike">
                <a:latin typeface="Arial"/>
              </a:rPr>
              <a:t>ави</a:t>
            </a:r>
            <a:r>
              <a:rPr b="0" lang="ru-RU" sz="4400" spc="-1" strike="noStrike">
                <a:latin typeface="Arial"/>
              </a:rPr>
              <a:t>я </a:t>
            </a:r>
            <a:r>
              <a:rPr b="0" lang="ru-RU" sz="4400" spc="-1" strike="noStrike">
                <a:latin typeface="Arial"/>
              </a:rPr>
              <a:t>щёл</a:t>
            </a:r>
            <a:r>
              <a:rPr b="0" lang="ru-RU" sz="4400" spc="-1" strike="noStrike">
                <a:latin typeface="Arial"/>
              </a:rPr>
              <a:t>книт</a:t>
            </a:r>
            <a:r>
              <a:rPr b="0" lang="ru-RU" sz="4400" spc="-1" strike="noStrike">
                <a:latin typeface="Arial"/>
              </a:rPr>
              <a:t>е </a:t>
            </a:r>
            <a:r>
              <a:rPr b="0" lang="ru-RU" sz="4400" spc="-1" strike="noStrike">
                <a:latin typeface="Arial"/>
              </a:rPr>
              <a:t>мы</a:t>
            </a:r>
            <a:r>
              <a:rPr b="0" lang="ru-RU" sz="4400" spc="-1" strike="noStrike">
                <a:latin typeface="Arial"/>
              </a:rPr>
              <a:t>шь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 rot="18876000">
            <a:off x="8642160" y="-400680"/>
            <a:ext cx="2890440" cy="28904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"/>
          <p:cNvSpPr/>
          <p:nvPr/>
        </p:nvSpPr>
        <p:spPr>
          <a:xfrm rot="18876000">
            <a:off x="8662320" y="3983040"/>
            <a:ext cx="2890440" cy="289044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"/>
          <p:cNvSpPr/>
          <p:nvPr/>
        </p:nvSpPr>
        <p:spPr>
          <a:xfrm rot="18964800">
            <a:off x="990720" y="5915880"/>
            <a:ext cx="2583720" cy="7264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"/>
          <p:cNvSpPr/>
          <p:nvPr/>
        </p:nvSpPr>
        <p:spPr>
          <a:xfrm rot="18964800">
            <a:off x="-1295280" y="5513760"/>
            <a:ext cx="2583720" cy="7264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"/>
          <p:cNvSpPr/>
          <p:nvPr/>
        </p:nvSpPr>
        <p:spPr>
          <a:xfrm rot="18964800">
            <a:off x="3678480" y="339480"/>
            <a:ext cx="3452760" cy="9172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"/>
          <p:cNvSpPr/>
          <p:nvPr/>
        </p:nvSpPr>
        <p:spPr>
          <a:xfrm rot="18964800">
            <a:off x="1442520" y="-753480"/>
            <a:ext cx="2583720" cy="7264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2" name=""/>
          <p:cNvSpPr/>
          <p:nvPr/>
        </p:nvSpPr>
        <p:spPr>
          <a:xfrm rot="18964800">
            <a:off x="-726120" y="3295080"/>
            <a:ext cx="2583720" cy="507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unsplash.com/@johnwestrock?utm_source=unsplash&amp;utm_medium=referral&amp;utm_content=creditCopyText" TargetMode="External"/><Relationship Id="rId2" Type="http://schemas.openxmlformats.org/officeDocument/2006/relationships/hyperlink" Target="https://unsplash.com/s/photos/landscape?utm_source=unsplash&amp;utm_medium=referral&amp;utm_content=creditCopyText" TargetMode="External"/><Relationship Id="rId3" Type="http://schemas.openxmlformats.org/officeDocument/2006/relationships/image" Target="../media/image31.jpeg"/><Relationship Id="rId4" Type="http://schemas.openxmlformats.org/officeDocument/2006/relationships/slideLayout" Target="../slideLayouts/slideLayout4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-180000" y="900000"/>
            <a:ext cx="10434960" cy="35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Алгоритм кэширования </a:t>
            </a: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4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9600" spc="-1" strike="noStrike">
                <a:solidFill>
                  <a:srgbClr val="000000"/>
                </a:solidFill>
                <a:highlight>
                  <a:srgbClr val="999999"/>
                </a:highlight>
                <a:latin typeface="Noto Sans"/>
                <a:ea typeface="DejaVu Sans"/>
              </a:rPr>
              <a:t>LRU-K</a:t>
            </a:r>
            <a:endParaRPr b="0" lang="ru-RU" sz="9600" spc="-1" strike="noStrike"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7200000" y="4320000"/>
            <a:ext cx="7014960" cy="19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Над проектом работали: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Березин Олег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Строчук Андрей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Крутиков Дмитрий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ru-RU" sz="1600" spc="-1" strike="noStrike">
                <a:solidFill>
                  <a:srgbClr val="000000"/>
                </a:solidFill>
                <a:latin typeface="Noto Sans"/>
                <a:ea typeface="DejaVu Sans"/>
              </a:rPr>
              <a:t>Добровольская Ксения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020000" y="441216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2560320" y="285840"/>
            <a:ext cx="4932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56" name=""/>
          <p:cNvGrpSpPr/>
          <p:nvPr/>
        </p:nvGrpSpPr>
        <p:grpSpPr>
          <a:xfrm>
            <a:off x="194400" y="1293840"/>
            <a:ext cx="1780560" cy="1761120"/>
            <a:chOff x="194400" y="1293840"/>
            <a:chExt cx="1780560" cy="1761120"/>
          </a:xfrm>
        </p:grpSpPr>
        <p:sp>
          <p:nvSpPr>
            <p:cNvPr id="457" name=""/>
            <p:cNvSpPr/>
            <p:nvPr/>
          </p:nvSpPr>
          <p:spPr>
            <a:xfrm>
              <a:off x="194400" y="1293840"/>
              <a:ext cx="1780560" cy="17611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58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"/>
          <p:cNvSpPr/>
          <p:nvPr/>
        </p:nvSpPr>
        <p:spPr>
          <a:xfrm>
            <a:off x="25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3420000" y="1800000"/>
            <a:ext cx="894960" cy="8949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43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52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48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132240" y="1980000"/>
            <a:ext cx="52272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"/>
          <p:cNvSpPr/>
          <p:nvPr/>
        </p:nvSpPr>
        <p:spPr>
          <a:xfrm>
            <a:off x="2560320" y="285840"/>
            <a:ext cx="4932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66" name=""/>
          <p:cNvGrpSpPr/>
          <p:nvPr/>
        </p:nvGrpSpPr>
        <p:grpSpPr>
          <a:xfrm>
            <a:off x="194400" y="1293840"/>
            <a:ext cx="1780560" cy="1761120"/>
            <a:chOff x="194400" y="1293840"/>
            <a:chExt cx="1780560" cy="1761120"/>
          </a:xfrm>
        </p:grpSpPr>
        <p:sp>
          <p:nvSpPr>
            <p:cNvPr id="467" name=""/>
            <p:cNvSpPr/>
            <p:nvPr/>
          </p:nvSpPr>
          <p:spPr>
            <a:xfrm>
              <a:off x="194400" y="1293840"/>
              <a:ext cx="1780560" cy="17611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68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"/>
          <p:cNvSpPr/>
          <p:nvPr/>
        </p:nvSpPr>
        <p:spPr>
          <a:xfrm>
            <a:off x="25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3420000" y="1800000"/>
            <a:ext cx="894960" cy="8949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43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52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648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132240" y="1980000"/>
            <a:ext cx="52272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6" name=""/>
          <p:cNvSpPr/>
          <p:nvPr/>
        </p:nvSpPr>
        <p:spPr>
          <a:xfrm>
            <a:off x="1800000" y="3060000"/>
            <a:ext cx="1434960" cy="215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"/>
          <p:cNvSpPr/>
          <p:nvPr/>
        </p:nvSpPr>
        <p:spPr>
          <a:xfrm>
            <a:off x="2560320" y="285840"/>
            <a:ext cx="4932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78" name=""/>
          <p:cNvGrpSpPr/>
          <p:nvPr/>
        </p:nvGrpSpPr>
        <p:grpSpPr>
          <a:xfrm>
            <a:off x="194400" y="1293840"/>
            <a:ext cx="1780560" cy="1761120"/>
            <a:chOff x="194400" y="1293840"/>
            <a:chExt cx="1780560" cy="1761120"/>
          </a:xfrm>
        </p:grpSpPr>
        <p:sp>
          <p:nvSpPr>
            <p:cNvPr id="479" name=""/>
            <p:cNvSpPr/>
            <p:nvPr/>
          </p:nvSpPr>
          <p:spPr>
            <a:xfrm>
              <a:off x="194400" y="1293840"/>
              <a:ext cx="1780560" cy="17611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480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"/>
          <p:cNvSpPr/>
          <p:nvPr/>
        </p:nvSpPr>
        <p:spPr>
          <a:xfrm>
            <a:off x="25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3420000" y="1800000"/>
            <a:ext cx="894960" cy="8949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43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52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48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6132240" y="1980000"/>
            <a:ext cx="52272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88" name=""/>
          <p:cNvSpPr/>
          <p:nvPr/>
        </p:nvSpPr>
        <p:spPr>
          <a:xfrm>
            <a:off x="1800000" y="3060000"/>
            <a:ext cx="1434960" cy="215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89" name=""/>
          <p:cNvSpPr/>
          <p:nvPr/>
        </p:nvSpPr>
        <p:spPr>
          <a:xfrm>
            <a:off x="3780000" y="39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400000" y="39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6300000" y="39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3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4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95" name=""/>
          <p:cNvSpPr/>
          <p:nvPr/>
        </p:nvSpPr>
        <p:spPr>
          <a:xfrm>
            <a:off x="7740000" y="18000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96" name=""/>
          <p:cNvSpPr/>
          <p:nvPr/>
        </p:nvSpPr>
        <p:spPr>
          <a:xfrm>
            <a:off x="4680000" y="4084560"/>
            <a:ext cx="248796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97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"/>
          <p:cNvSpPr/>
          <p:nvPr/>
        </p:nvSpPr>
        <p:spPr>
          <a:xfrm>
            <a:off x="2560320" y="285840"/>
            <a:ext cx="4932720" cy="51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Реализация алгоритма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499" name=""/>
          <p:cNvGrpSpPr/>
          <p:nvPr/>
        </p:nvGrpSpPr>
        <p:grpSpPr>
          <a:xfrm>
            <a:off x="194400" y="1293840"/>
            <a:ext cx="1780560" cy="1761120"/>
            <a:chOff x="194400" y="1293840"/>
            <a:chExt cx="1780560" cy="1761120"/>
          </a:xfrm>
        </p:grpSpPr>
        <p:sp>
          <p:nvSpPr>
            <p:cNvPr id="500" name=""/>
            <p:cNvSpPr/>
            <p:nvPr/>
          </p:nvSpPr>
          <p:spPr>
            <a:xfrm>
              <a:off x="194400" y="1293840"/>
              <a:ext cx="1780560" cy="17611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Hash-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Таблица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(информация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об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элементах)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01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2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"/>
          <p:cNvSpPr/>
          <p:nvPr/>
        </p:nvSpPr>
        <p:spPr>
          <a:xfrm>
            <a:off x="25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4" name=""/>
          <p:cNvSpPr/>
          <p:nvPr/>
        </p:nvSpPr>
        <p:spPr>
          <a:xfrm>
            <a:off x="3420000" y="1800000"/>
            <a:ext cx="894960" cy="894960"/>
          </a:xfrm>
          <a:prstGeom prst="flowChartProcess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43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522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6480000" y="1800000"/>
            <a:ext cx="894960" cy="894960"/>
          </a:xfrm>
          <a:prstGeom prst="rect">
            <a:avLst/>
          </a:prstGeom>
          <a:solidFill>
            <a:srgbClr val="dee7e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6132240" y="1980000"/>
            <a:ext cx="522720" cy="59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 flipH="1">
            <a:off x="3420000" y="2520000"/>
            <a:ext cx="126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0" name=""/>
          <p:cNvSpPr/>
          <p:nvPr/>
        </p:nvSpPr>
        <p:spPr>
          <a:xfrm>
            <a:off x="1800000" y="3060000"/>
            <a:ext cx="1434960" cy="215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Статус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(on/off)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на элемент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3240000" y="4860000"/>
            <a:ext cx="468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2" name=""/>
          <p:cNvSpPr/>
          <p:nvPr/>
        </p:nvSpPr>
        <p:spPr>
          <a:xfrm>
            <a:off x="3780000" y="39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400000" y="39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4" name=""/>
          <p:cNvSpPr/>
          <p:nvPr/>
        </p:nvSpPr>
        <p:spPr>
          <a:xfrm>
            <a:off x="6300000" y="39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15" name=""/>
          <p:cNvSpPr/>
          <p:nvPr/>
        </p:nvSpPr>
        <p:spPr>
          <a:xfrm>
            <a:off x="59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6" name=""/>
          <p:cNvSpPr/>
          <p:nvPr/>
        </p:nvSpPr>
        <p:spPr>
          <a:xfrm>
            <a:off x="432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7" name=""/>
          <p:cNvSpPr/>
          <p:nvPr/>
        </p:nvSpPr>
        <p:spPr>
          <a:xfrm>
            <a:off x="3240000" y="414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8" name=""/>
          <p:cNvGrpSpPr/>
          <p:nvPr/>
        </p:nvGrpSpPr>
        <p:grpSpPr>
          <a:xfrm>
            <a:off x="7560000" y="3060000"/>
            <a:ext cx="1794960" cy="1794960"/>
            <a:chOff x="7560000" y="3060000"/>
            <a:chExt cx="1794960" cy="1794960"/>
          </a:xfrm>
        </p:grpSpPr>
        <p:sp>
          <p:nvSpPr>
            <p:cNvPr id="519" name=""/>
            <p:cNvSpPr/>
            <p:nvPr/>
          </p:nvSpPr>
          <p:spPr>
            <a:xfrm>
              <a:off x="7560000" y="30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0" name=""/>
          <p:cNvSpPr/>
          <p:nvPr/>
        </p:nvSpPr>
        <p:spPr>
          <a:xfrm>
            <a:off x="7740000" y="18000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21" name=""/>
          <p:cNvSpPr/>
          <p:nvPr/>
        </p:nvSpPr>
        <p:spPr>
          <a:xfrm>
            <a:off x="4680000" y="4084560"/>
            <a:ext cx="2487960" cy="77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...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22" name=""/>
          <p:cNvSpPr/>
          <p:nvPr/>
        </p:nvSpPr>
        <p:spPr>
          <a:xfrm>
            <a:off x="5040000" y="414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24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525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26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29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30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1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2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3" name=""/>
          <p:cNvSpPr/>
          <p:nvPr/>
        </p:nvSpPr>
        <p:spPr>
          <a:xfrm>
            <a:off x="3060000" y="3780360"/>
            <a:ext cx="360" cy="354600"/>
          </a:xfrm>
          <a:custGeom>
            <a:avLst/>
            <a:gdLst/>
            <a:ahLst/>
            <a:rect l="l" t="t" r="r" b="b"/>
            <a:pathLst>
              <a:path w="1" h="1000">
                <a:moveTo>
                  <a:pt x="0" y="0"/>
                </a:moveTo>
                <a:lnTo>
                  <a:pt x="0" y="999"/>
                </a:lnTo>
              </a:path>
            </a:pathLst>
          </a:cu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4" name=""/>
          <p:cNvSpPr/>
          <p:nvPr/>
        </p:nvSpPr>
        <p:spPr>
          <a:xfrm flipV="1">
            <a:off x="1878480" y="3579840"/>
            <a:ext cx="577440" cy="4586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5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6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37" name=""/>
          <p:cNvSpPr/>
          <p:nvPr/>
        </p:nvSpPr>
        <p:spPr>
          <a:xfrm>
            <a:off x="7551000" y="108216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39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540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41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2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4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45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7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"/>
          <p:cNvSpPr/>
          <p:nvPr/>
        </p:nvSpPr>
        <p:spPr>
          <a:xfrm flipV="1">
            <a:off x="1878480" y="3579840"/>
            <a:ext cx="577440" cy="45864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0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396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4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5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inf(1)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2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559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60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1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2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3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8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1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2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594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396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6" name=""/>
          <p:cNvSpPr/>
          <p:nvPr/>
        </p:nvSpPr>
        <p:spPr>
          <a:xfrm>
            <a:off x="7560360" y="109656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7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7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1" name=""/>
          <p:cNvSpPr/>
          <p:nvPr/>
        </p:nvSpPr>
        <p:spPr>
          <a:xfrm flipH="1" flipV="1">
            <a:off x="4842000" y="3778920"/>
            <a:ext cx="12600" cy="16801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3" name=""/>
          <p:cNvSpPr/>
          <p:nvPr/>
        </p:nvSpPr>
        <p:spPr>
          <a:xfrm>
            <a:off x="3420000" y="5459040"/>
            <a:ext cx="1425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5" name=""/>
          <p:cNvSpPr/>
          <p:nvPr/>
        </p:nvSpPr>
        <p:spPr>
          <a:xfrm>
            <a:off x="1980000" y="5459040"/>
            <a:ext cx="144072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587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588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589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0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2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8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9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1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3" name=""/>
          <p:cNvSpPr/>
          <p:nvPr/>
        </p:nvSpPr>
        <p:spPr>
          <a:xfrm>
            <a:off x="396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4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6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7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0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9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0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1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4" name=""/>
          <p:cNvSpPr/>
          <p:nvPr/>
        </p:nvSpPr>
        <p:spPr>
          <a:xfrm flipH="1" flipV="1">
            <a:off x="4842000" y="3769920"/>
            <a:ext cx="6120" cy="1689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6" name=""/>
          <p:cNvSpPr/>
          <p:nvPr/>
        </p:nvSpPr>
        <p:spPr>
          <a:xfrm flipV="1">
            <a:off x="1980000" y="5449320"/>
            <a:ext cx="286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7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19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620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21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2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3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4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25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6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7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28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9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0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1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2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3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inf(5)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4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5" name=""/>
          <p:cNvSpPr/>
          <p:nvPr/>
        </p:nvSpPr>
        <p:spPr>
          <a:xfrm>
            <a:off x="396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6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7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8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39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0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1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2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3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4" name=""/>
          <p:cNvSpPr/>
          <p:nvPr/>
        </p:nvSpPr>
        <p:spPr>
          <a:xfrm>
            <a:off x="23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5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7" name=""/>
          <p:cNvSpPr/>
          <p:nvPr/>
        </p:nvSpPr>
        <p:spPr>
          <a:xfrm>
            <a:off x="684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48" name=""/>
          <p:cNvSpPr/>
          <p:nvPr/>
        </p:nvSpPr>
        <p:spPr>
          <a:xfrm>
            <a:off x="6480720" y="342036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9" name=""/>
          <p:cNvSpPr/>
          <p:nvPr/>
        </p:nvSpPr>
        <p:spPr>
          <a:xfrm>
            <a:off x="702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738036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1" name=""/>
          <p:cNvSpPr/>
          <p:nvPr/>
        </p:nvSpPr>
        <p:spPr>
          <a:xfrm flipH="1" flipV="1">
            <a:off x="4842000" y="3778920"/>
            <a:ext cx="612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3" name=""/>
          <p:cNvSpPr/>
          <p:nvPr/>
        </p:nvSpPr>
        <p:spPr>
          <a:xfrm flipV="1">
            <a:off x="1980000" y="5449320"/>
            <a:ext cx="28620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4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56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657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58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9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1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6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0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396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3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5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6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8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79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1" name=""/>
          <p:cNvSpPr/>
          <p:nvPr/>
        </p:nvSpPr>
        <p:spPr>
          <a:xfrm>
            <a:off x="23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2" name=""/>
          <p:cNvSpPr/>
          <p:nvPr/>
        </p:nvSpPr>
        <p:spPr>
          <a:xfrm>
            <a:off x="288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4" name=""/>
          <p:cNvSpPr/>
          <p:nvPr/>
        </p:nvSpPr>
        <p:spPr>
          <a:xfrm>
            <a:off x="684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5" name=""/>
          <p:cNvSpPr/>
          <p:nvPr/>
        </p:nvSpPr>
        <p:spPr>
          <a:xfrm>
            <a:off x="702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inf(2)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68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7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8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9" name=""/>
          <p:cNvSpPr/>
          <p:nvPr/>
        </p:nvSpPr>
        <p:spPr>
          <a:xfrm flipH="1" flipV="1">
            <a:off x="484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1" name=""/>
          <p:cNvSpPr/>
          <p:nvPr/>
        </p:nvSpPr>
        <p:spPr>
          <a:xfrm flipV="1">
            <a:off x="1980000" y="5449320"/>
            <a:ext cx="28706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2" name=""/>
          <p:cNvSpPr/>
          <p:nvPr/>
        </p:nvSpPr>
        <p:spPr>
          <a:xfrm flipV="1">
            <a:off x="198000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extShape 1"/>
          <p:cNvSpPr/>
          <p:nvPr/>
        </p:nvSpPr>
        <p:spPr>
          <a:xfrm>
            <a:off x="817920" y="900000"/>
            <a:ext cx="6020640" cy="38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План презентации 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24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проекта</a:t>
            </a:r>
            <a:endParaRPr b="0" lang="ru-RU" sz="2400" spc="-1" strike="noStrike">
              <a:latin typeface="Arial"/>
            </a:endParaRPr>
          </a:p>
        </p:txBody>
      </p:sp>
      <p:grpSp>
        <p:nvGrpSpPr>
          <p:cNvPr id="305" name="task-none 1"/>
          <p:cNvGrpSpPr/>
          <p:nvPr/>
        </p:nvGrpSpPr>
        <p:grpSpPr>
          <a:xfrm>
            <a:off x="7065000" y="432360"/>
            <a:ext cx="1074960" cy="714960"/>
            <a:chOff x="7065000" y="432360"/>
            <a:chExt cx="1074960" cy="714960"/>
          </a:xfrm>
        </p:grpSpPr>
        <p:grpSp>
          <p:nvGrpSpPr>
            <p:cNvPr id="306" name=""/>
            <p:cNvGrpSpPr/>
            <p:nvPr/>
          </p:nvGrpSpPr>
          <p:grpSpPr>
            <a:xfrm>
              <a:off x="7514640" y="995040"/>
              <a:ext cx="175680" cy="152280"/>
              <a:chOff x="7514640" y="995040"/>
              <a:chExt cx="175680" cy="152280"/>
            </a:xfrm>
          </p:grpSpPr>
          <p:sp>
            <p:nvSpPr>
              <p:cNvPr id="307" name=""/>
              <p:cNvSpPr/>
              <p:nvPr/>
            </p:nvSpPr>
            <p:spPr>
              <a:xfrm>
                <a:off x="7514640" y="995040"/>
                <a:ext cx="175680" cy="152280"/>
              </a:xfrm>
              <a:custGeom>
                <a:avLst/>
                <a:gdLst/>
                <a:ahLst/>
                <a:rect l="l" t="t" r="r" b="b"/>
                <a:pathLst>
                  <a:path w="503" h="438">
                    <a:moveTo>
                      <a:pt x="0" y="437"/>
                    </a:moveTo>
                    <a:lnTo>
                      <a:pt x="502" y="437"/>
                    </a:lnTo>
                    <a:lnTo>
                      <a:pt x="502" y="0"/>
                    </a:lnTo>
                    <a:lnTo>
                      <a:pt x="0" y="0"/>
                    </a:lnTo>
                    <a:lnTo>
                      <a:pt x="0" y="437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"/>
              <p:cNvSpPr/>
              <p:nvPr/>
            </p:nvSpPr>
            <p:spPr>
              <a:xfrm>
                <a:off x="7604280" y="1033920"/>
                <a:ext cx="360" cy="7848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"/>
              <p:cNvSpPr/>
              <p:nvPr/>
            </p:nvSpPr>
            <p:spPr>
              <a:xfrm>
                <a:off x="7559640" y="1073520"/>
                <a:ext cx="9000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10" name=""/>
            <p:cNvSpPr/>
            <p:nvPr/>
          </p:nvSpPr>
          <p:spPr>
            <a:xfrm>
              <a:off x="7065000" y="432360"/>
              <a:ext cx="1074960" cy="714960"/>
            </a:xfrm>
            <a:custGeom>
              <a:avLst/>
              <a:gdLst/>
              <a:ahLst/>
              <a:rect l="l" t="t" r="r" b="b"/>
              <a:pathLst>
                <a:path w="3001" h="2001">
                  <a:moveTo>
                    <a:pt x="218" y="2000"/>
                  </a:moveTo>
                  <a:lnTo>
                    <a:pt x="2781" y="2000"/>
                  </a:lnTo>
                  <a:cubicBezTo>
                    <a:pt x="2902" y="2000"/>
                    <a:pt x="3000" y="1902"/>
                    <a:pt x="3000" y="1782"/>
                  </a:cubicBezTo>
                  <a:lnTo>
                    <a:pt x="3000" y="218"/>
                  </a:lnTo>
                  <a:cubicBezTo>
                    <a:pt x="3000" y="98"/>
                    <a:pt x="2902" y="0"/>
                    <a:pt x="2781" y="0"/>
                  </a:cubicBezTo>
                  <a:lnTo>
                    <a:pt x="218" y="0"/>
                  </a:lnTo>
                  <a:cubicBezTo>
                    <a:pt x="97" y="0"/>
                    <a:pt x="0" y="98"/>
                    <a:pt x="0" y="218"/>
                  </a:cubicBezTo>
                  <a:lnTo>
                    <a:pt x="0" y="1782"/>
                  </a:lnTo>
                  <a:cubicBezTo>
                    <a:pt x="0" y="1902"/>
                    <a:pt x="97" y="2000"/>
                    <a:pt x="218" y="2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1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Task</a:t>
              </a:r>
              <a:endParaRPr b="0" lang="ru-RU" sz="1100" spc="-1" strike="noStrike">
                <a:latin typeface="Arial"/>
              </a:endParaRPr>
            </a:p>
          </p:txBody>
        </p:sp>
      </p:grpSp>
      <p:sp>
        <p:nvSpPr>
          <p:cNvPr id="311" name=""/>
          <p:cNvSpPr/>
          <p:nvPr/>
        </p:nvSpPr>
        <p:spPr>
          <a:xfrm>
            <a:off x="6840000" y="180000"/>
            <a:ext cx="1434960" cy="1074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"/>
          <p:cNvSpPr/>
          <p:nvPr/>
        </p:nvSpPr>
        <p:spPr>
          <a:xfrm>
            <a:off x="540000" y="4680000"/>
            <a:ext cx="354960" cy="3549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TextShape 2"/>
          <p:cNvSpPr/>
          <p:nvPr/>
        </p:nvSpPr>
        <p:spPr>
          <a:xfrm>
            <a:off x="635400" y="1796040"/>
            <a:ext cx="5661000" cy="19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 и его недостаток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LRU-K и решение проблемы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Реализация алгоритма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Плюсы данной реализации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времени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Эффективность по вероятности попадания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Сравнение с другими алгоритмами</a:t>
            </a:r>
            <a:endParaRPr b="0" lang="ru-RU" sz="18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808080"/>
                </a:solidFill>
                <a:latin typeface="Noto Sans"/>
                <a:ea typeface="DejaVu Sans"/>
              </a:rPr>
              <a:t>Выводы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buNone/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694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695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696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7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8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9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00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1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2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4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5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6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7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8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09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0" name=""/>
          <p:cNvSpPr/>
          <p:nvPr/>
        </p:nvSpPr>
        <p:spPr>
          <a:xfrm>
            <a:off x="396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1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2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3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4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5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6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7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18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9" name=""/>
          <p:cNvSpPr/>
          <p:nvPr/>
        </p:nvSpPr>
        <p:spPr>
          <a:xfrm>
            <a:off x="23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0" name=""/>
          <p:cNvSpPr/>
          <p:nvPr/>
        </p:nvSpPr>
        <p:spPr>
          <a:xfrm>
            <a:off x="288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1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2" name=""/>
          <p:cNvSpPr/>
          <p:nvPr/>
        </p:nvSpPr>
        <p:spPr>
          <a:xfrm>
            <a:off x="684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3" name=""/>
          <p:cNvSpPr/>
          <p:nvPr/>
        </p:nvSpPr>
        <p:spPr>
          <a:xfrm>
            <a:off x="702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inf(4)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4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5" name=""/>
          <p:cNvSpPr/>
          <p:nvPr/>
        </p:nvSpPr>
        <p:spPr>
          <a:xfrm>
            <a:off x="342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6" name=""/>
          <p:cNvSpPr/>
          <p:nvPr/>
        </p:nvSpPr>
        <p:spPr>
          <a:xfrm>
            <a:off x="414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27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8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0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2" name=""/>
          <p:cNvSpPr/>
          <p:nvPr/>
        </p:nvSpPr>
        <p:spPr>
          <a:xfrm flipV="1">
            <a:off x="1980720" y="5450400"/>
            <a:ext cx="430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35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736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37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8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9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0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41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2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3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4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5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6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47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8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49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396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4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7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0" name=""/>
          <p:cNvSpPr/>
          <p:nvPr/>
        </p:nvSpPr>
        <p:spPr>
          <a:xfrm>
            <a:off x="23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288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3" name=""/>
          <p:cNvSpPr/>
          <p:nvPr/>
        </p:nvSpPr>
        <p:spPr>
          <a:xfrm>
            <a:off x="684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702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inf(6)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6" name=""/>
          <p:cNvSpPr/>
          <p:nvPr/>
        </p:nvSpPr>
        <p:spPr>
          <a:xfrm>
            <a:off x="342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414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9" name=""/>
          <p:cNvSpPr/>
          <p:nvPr/>
        </p:nvSpPr>
        <p:spPr>
          <a:xfrm>
            <a:off x="396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2" name=""/>
          <p:cNvSpPr/>
          <p:nvPr/>
        </p:nvSpPr>
        <p:spPr>
          <a:xfrm flipH="1" flipV="1">
            <a:off x="6282000" y="3778920"/>
            <a:ext cx="12600" cy="1680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4" name=""/>
          <p:cNvSpPr/>
          <p:nvPr/>
        </p:nvSpPr>
        <p:spPr>
          <a:xfrm flipV="1">
            <a:off x="1980720" y="5450400"/>
            <a:ext cx="43045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5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777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778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779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0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1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2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783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4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5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6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87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8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89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0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1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2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3" name=""/>
          <p:cNvSpPr/>
          <p:nvPr/>
        </p:nvSpPr>
        <p:spPr>
          <a:xfrm>
            <a:off x="396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4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5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6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7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8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99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2" name=""/>
          <p:cNvSpPr/>
          <p:nvPr/>
        </p:nvSpPr>
        <p:spPr>
          <a:xfrm>
            <a:off x="23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288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5" name=""/>
          <p:cNvSpPr/>
          <p:nvPr/>
        </p:nvSpPr>
        <p:spPr>
          <a:xfrm>
            <a:off x="684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702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inf(8)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08" name=""/>
          <p:cNvSpPr/>
          <p:nvPr/>
        </p:nvSpPr>
        <p:spPr>
          <a:xfrm>
            <a:off x="342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414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0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1" name=""/>
          <p:cNvSpPr/>
          <p:nvPr/>
        </p:nvSpPr>
        <p:spPr>
          <a:xfrm>
            <a:off x="396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2" name=""/>
          <p:cNvSpPr/>
          <p:nvPr/>
        </p:nvSpPr>
        <p:spPr>
          <a:xfrm>
            <a:off x="450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3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4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5" name=""/>
          <p:cNvSpPr/>
          <p:nvPr/>
        </p:nvSpPr>
        <p:spPr>
          <a:xfrm flipH="1" flipV="1">
            <a:off x="6287400" y="3778560"/>
            <a:ext cx="12600" cy="16808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6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7" name=""/>
          <p:cNvSpPr/>
          <p:nvPr/>
        </p:nvSpPr>
        <p:spPr>
          <a:xfrm flipV="1">
            <a:off x="1980720" y="5450400"/>
            <a:ext cx="4309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8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20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821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22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3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4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5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0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2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3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4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5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6" name=""/>
          <p:cNvSpPr/>
          <p:nvPr/>
        </p:nvSpPr>
        <p:spPr>
          <a:xfrm>
            <a:off x="396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7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38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39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0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1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2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4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5" name=""/>
          <p:cNvSpPr/>
          <p:nvPr/>
        </p:nvSpPr>
        <p:spPr>
          <a:xfrm>
            <a:off x="23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6" name=""/>
          <p:cNvSpPr/>
          <p:nvPr/>
        </p:nvSpPr>
        <p:spPr>
          <a:xfrm>
            <a:off x="288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7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48" name=""/>
          <p:cNvSpPr/>
          <p:nvPr/>
        </p:nvSpPr>
        <p:spPr>
          <a:xfrm>
            <a:off x="684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702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inf(9)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1" name=""/>
          <p:cNvSpPr/>
          <p:nvPr/>
        </p:nvSpPr>
        <p:spPr>
          <a:xfrm>
            <a:off x="342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414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4" name=""/>
          <p:cNvSpPr/>
          <p:nvPr/>
        </p:nvSpPr>
        <p:spPr>
          <a:xfrm>
            <a:off x="396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450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50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58" name=""/>
          <p:cNvSpPr/>
          <p:nvPr/>
        </p:nvSpPr>
        <p:spPr>
          <a:xfrm>
            <a:off x="558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0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1" name=""/>
          <p:cNvSpPr/>
          <p:nvPr/>
        </p:nvSpPr>
        <p:spPr>
          <a:xfrm flipH="1" flipV="1">
            <a:off x="7734600" y="3780360"/>
            <a:ext cx="12600" cy="167832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3" name=""/>
          <p:cNvSpPr/>
          <p:nvPr/>
        </p:nvSpPr>
        <p:spPr>
          <a:xfrm flipV="1">
            <a:off x="1980720" y="5450400"/>
            <a:ext cx="5757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4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"/>
          <p:cNvSpPr/>
          <p:nvPr/>
        </p:nvSpPr>
        <p:spPr>
          <a:xfrm>
            <a:off x="220320" y="180000"/>
            <a:ext cx="9674640" cy="9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2800" spc="-1" strike="noStrike">
                <a:solidFill>
                  <a:srgbClr val="000000"/>
                </a:solidFill>
                <a:latin typeface="Lato Black"/>
                <a:ea typeface="DejaVu Sans"/>
              </a:rPr>
              <a:t>Вставка элементов в кэш (ёмкость 4, LRU-2)</a:t>
            </a:r>
            <a:endParaRPr b="0" lang="ru-RU" sz="2800" spc="-1" strike="noStrike">
              <a:latin typeface="Arial"/>
            </a:endParaRPr>
          </a:p>
        </p:txBody>
      </p:sp>
      <p:grpSp>
        <p:nvGrpSpPr>
          <p:cNvPr id="866" name=""/>
          <p:cNvGrpSpPr/>
          <p:nvPr/>
        </p:nvGrpSpPr>
        <p:grpSpPr>
          <a:xfrm>
            <a:off x="360000" y="1260000"/>
            <a:ext cx="1794960" cy="1794960"/>
            <a:chOff x="360000" y="1260000"/>
            <a:chExt cx="1794960" cy="1794960"/>
          </a:xfrm>
        </p:grpSpPr>
        <p:sp>
          <p:nvSpPr>
            <p:cNvPr id="867" name=""/>
            <p:cNvSpPr/>
            <p:nvPr/>
          </p:nvSpPr>
          <p:spPr>
            <a:xfrm>
              <a:off x="360000" y="1260000"/>
              <a:ext cx="1794960" cy="1794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Двусвязный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список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(очередь)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868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9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0" name=""/>
          <p:cNvSpPr/>
          <p:nvPr/>
        </p:nvSpPr>
        <p:spPr>
          <a:xfrm flipH="1">
            <a:off x="360000" y="3060000"/>
            <a:ext cx="540000" cy="72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1" name=""/>
          <p:cNvSpPr/>
          <p:nvPr/>
        </p:nvSpPr>
        <p:spPr>
          <a:xfrm>
            <a:off x="360000" y="3780000"/>
            <a:ext cx="1434960" cy="161496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«бесконечности»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на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конец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Указатель </a:t>
            </a:r>
            <a:endParaRPr b="0" lang="ru-RU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  <a:ea typeface="DejaVu Sans"/>
              </a:rPr>
              <a:t>на начало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872" name=""/>
          <p:cNvSpPr/>
          <p:nvPr/>
        </p:nvSpPr>
        <p:spPr>
          <a:xfrm>
            <a:off x="2160000" y="1382040"/>
            <a:ext cx="3054960" cy="41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Приходящие элементы: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3" name=""/>
          <p:cNvSpPr/>
          <p:nvPr/>
        </p:nvSpPr>
        <p:spPr>
          <a:xfrm>
            <a:off x="59688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4" name=""/>
          <p:cNvSpPr/>
          <p:nvPr/>
        </p:nvSpPr>
        <p:spPr>
          <a:xfrm>
            <a:off x="252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5" name=""/>
          <p:cNvSpPr/>
          <p:nvPr/>
        </p:nvSpPr>
        <p:spPr>
          <a:xfrm>
            <a:off x="306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6" name=""/>
          <p:cNvSpPr/>
          <p:nvPr/>
        </p:nvSpPr>
        <p:spPr>
          <a:xfrm>
            <a:off x="270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d7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7" name=""/>
          <p:cNvSpPr/>
          <p:nvPr/>
        </p:nvSpPr>
        <p:spPr>
          <a:xfrm>
            <a:off x="540000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78" name=""/>
          <p:cNvSpPr/>
          <p:nvPr/>
        </p:nvSpPr>
        <p:spPr>
          <a:xfrm>
            <a:off x="450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9" name=""/>
          <p:cNvSpPr/>
          <p:nvPr/>
        </p:nvSpPr>
        <p:spPr>
          <a:xfrm>
            <a:off x="360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0" name=""/>
          <p:cNvSpPr/>
          <p:nvPr/>
        </p:nvSpPr>
        <p:spPr>
          <a:xfrm>
            <a:off x="414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10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1" name=""/>
          <p:cNvSpPr/>
          <p:nvPr/>
        </p:nvSpPr>
        <p:spPr>
          <a:xfrm>
            <a:off x="6498360" y="138204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2" name=""/>
          <p:cNvSpPr/>
          <p:nvPr/>
        </p:nvSpPr>
        <p:spPr>
          <a:xfrm>
            <a:off x="396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6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3" name=""/>
          <p:cNvSpPr/>
          <p:nvPr/>
        </p:nvSpPr>
        <p:spPr>
          <a:xfrm>
            <a:off x="5400360" y="288036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4" name=""/>
          <p:cNvSpPr/>
          <p:nvPr/>
        </p:nvSpPr>
        <p:spPr>
          <a:xfrm>
            <a:off x="504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5" name=""/>
          <p:cNvSpPr/>
          <p:nvPr/>
        </p:nvSpPr>
        <p:spPr>
          <a:xfrm>
            <a:off x="7560000" y="1096200"/>
            <a:ext cx="1974960" cy="894960"/>
          </a:xfrm>
          <a:prstGeom prst="cube">
            <a:avLst>
              <a:gd name="adj" fmla="val 25000"/>
            </a:avLst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Время:     11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6" name=""/>
          <p:cNvSpPr/>
          <p:nvPr/>
        </p:nvSpPr>
        <p:spPr>
          <a:xfrm>
            <a:off x="4860000" y="1382040"/>
            <a:ext cx="412920" cy="412920"/>
          </a:xfrm>
          <a:prstGeom prst="ellipse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7" name=""/>
          <p:cNvSpPr/>
          <p:nvPr/>
        </p:nvSpPr>
        <p:spPr>
          <a:xfrm>
            <a:off x="306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8" name=""/>
          <p:cNvSpPr/>
          <p:nvPr/>
        </p:nvSpPr>
        <p:spPr>
          <a:xfrm>
            <a:off x="270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9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89" name=""/>
          <p:cNvSpPr/>
          <p:nvPr/>
        </p:nvSpPr>
        <p:spPr>
          <a:xfrm>
            <a:off x="558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0" name=""/>
          <p:cNvSpPr/>
          <p:nvPr/>
        </p:nvSpPr>
        <p:spPr>
          <a:xfrm>
            <a:off x="594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1" name=""/>
          <p:cNvSpPr/>
          <p:nvPr/>
        </p:nvSpPr>
        <p:spPr>
          <a:xfrm>
            <a:off x="23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2" name=""/>
          <p:cNvSpPr/>
          <p:nvPr/>
        </p:nvSpPr>
        <p:spPr>
          <a:xfrm>
            <a:off x="288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5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3" name=""/>
          <p:cNvSpPr/>
          <p:nvPr/>
        </p:nvSpPr>
        <p:spPr>
          <a:xfrm>
            <a:off x="6480360" y="3420000"/>
            <a:ext cx="359640" cy="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4" name=""/>
          <p:cNvSpPr/>
          <p:nvPr/>
        </p:nvSpPr>
        <p:spPr>
          <a:xfrm>
            <a:off x="6840000" y="2880000"/>
            <a:ext cx="1074960" cy="894960"/>
          </a:xfrm>
          <a:custGeom>
            <a:avLst/>
            <a:gdLst/>
            <a:ahLst/>
            <a:rect l="l" t="t" r="r" b="b"/>
            <a:pathLst>
              <a:path w="3002" h="2502">
                <a:moveTo>
                  <a:pt x="416" y="0"/>
                </a:moveTo>
                <a:lnTo>
                  <a:pt x="417" y="0"/>
                </a:lnTo>
                <a:cubicBezTo>
                  <a:pt x="344" y="0"/>
                  <a:pt x="272" y="19"/>
                  <a:pt x="208" y="56"/>
                </a:cubicBezTo>
                <a:cubicBezTo>
                  <a:pt x="145" y="92"/>
                  <a:pt x="92" y="145"/>
                  <a:pt x="56" y="208"/>
                </a:cubicBezTo>
                <a:cubicBezTo>
                  <a:pt x="19" y="272"/>
                  <a:pt x="0" y="344"/>
                  <a:pt x="0" y="417"/>
                </a:cubicBezTo>
                <a:lnTo>
                  <a:pt x="0" y="2084"/>
                </a:lnTo>
                <a:lnTo>
                  <a:pt x="0" y="2084"/>
                </a:lnTo>
                <a:cubicBezTo>
                  <a:pt x="0" y="2157"/>
                  <a:pt x="19" y="2229"/>
                  <a:pt x="56" y="2293"/>
                </a:cubicBezTo>
                <a:cubicBezTo>
                  <a:pt x="92" y="2356"/>
                  <a:pt x="145" y="2409"/>
                  <a:pt x="208" y="2445"/>
                </a:cubicBezTo>
                <a:cubicBezTo>
                  <a:pt x="272" y="2482"/>
                  <a:pt x="344" y="2501"/>
                  <a:pt x="417" y="2501"/>
                </a:cubicBezTo>
                <a:lnTo>
                  <a:pt x="2584" y="2501"/>
                </a:lnTo>
                <a:lnTo>
                  <a:pt x="2584" y="2501"/>
                </a:lnTo>
                <a:cubicBezTo>
                  <a:pt x="2657" y="2501"/>
                  <a:pt x="2729" y="2482"/>
                  <a:pt x="2793" y="2445"/>
                </a:cubicBezTo>
                <a:cubicBezTo>
                  <a:pt x="2856" y="2409"/>
                  <a:pt x="2909" y="2356"/>
                  <a:pt x="2945" y="2293"/>
                </a:cubicBezTo>
                <a:cubicBezTo>
                  <a:pt x="2982" y="2229"/>
                  <a:pt x="3001" y="2157"/>
                  <a:pt x="3001" y="2084"/>
                </a:cubicBezTo>
                <a:lnTo>
                  <a:pt x="3001" y="416"/>
                </a:lnTo>
                <a:lnTo>
                  <a:pt x="3001" y="417"/>
                </a:lnTo>
                <a:lnTo>
                  <a:pt x="3001" y="417"/>
                </a:lnTo>
                <a:cubicBezTo>
                  <a:pt x="3001" y="344"/>
                  <a:pt x="2982" y="272"/>
                  <a:pt x="2945" y="208"/>
                </a:cubicBezTo>
                <a:cubicBezTo>
                  <a:pt x="2909" y="145"/>
                  <a:pt x="2856" y="92"/>
                  <a:pt x="2793" y="56"/>
                </a:cubicBezTo>
                <a:cubicBezTo>
                  <a:pt x="2729" y="19"/>
                  <a:pt x="2657" y="0"/>
                  <a:pt x="2584" y="0"/>
                </a:cubicBezTo>
                <a:lnTo>
                  <a:pt x="41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5" name=""/>
          <p:cNvSpPr/>
          <p:nvPr/>
        </p:nvSpPr>
        <p:spPr>
          <a:xfrm>
            <a:off x="7020000" y="414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7" name=""/>
          <p:cNvSpPr/>
          <p:nvPr/>
        </p:nvSpPr>
        <p:spPr>
          <a:xfrm>
            <a:off x="342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4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8" name=""/>
          <p:cNvSpPr/>
          <p:nvPr/>
        </p:nvSpPr>
        <p:spPr>
          <a:xfrm>
            <a:off x="414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99" name=""/>
          <p:cNvSpPr/>
          <p:nvPr/>
        </p:nvSpPr>
        <p:spPr>
          <a:xfrm>
            <a:off x="4500000" y="450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0" name=""/>
          <p:cNvSpPr/>
          <p:nvPr/>
        </p:nvSpPr>
        <p:spPr>
          <a:xfrm>
            <a:off x="396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1" name=""/>
          <p:cNvSpPr/>
          <p:nvPr/>
        </p:nvSpPr>
        <p:spPr>
          <a:xfrm>
            <a:off x="450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2" name=""/>
          <p:cNvSpPr/>
          <p:nvPr/>
        </p:nvSpPr>
        <p:spPr>
          <a:xfrm>
            <a:off x="504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3" name=""/>
          <p:cNvSpPr/>
          <p:nvPr/>
        </p:nvSpPr>
        <p:spPr>
          <a:xfrm>
            <a:off x="594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4" name=""/>
          <p:cNvSpPr/>
          <p:nvPr/>
        </p:nvSpPr>
        <p:spPr>
          <a:xfrm>
            <a:off x="558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5" name=""/>
          <p:cNvSpPr/>
          <p:nvPr/>
        </p:nvSpPr>
        <p:spPr>
          <a:xfrm>
            <a:off x="7020000" y="4860000"/>
            <a:ext cx="534960" cy="354960"/>
          </a:xfrm>
          <a:custGeom>
            <a:avLst/>
            <a:gdLst/>
            <a:ahLst/>
            <a:rect l="l" t="t" r="r" b="b"/>
            <a:pathLst>
              <a:path w="1502" h="1002">
                <a:moveTo>
                  <a:pt x="166" y="0"/>
                </a:moveTo>
                <a:lnTo>
                  <a:pt x="167" y="0"/>
                </a:lnTo>
                <a:cubicBezTo>
                  <a:pt x="138" y="0"/>
                  <a:pt x="109" y="8"/>
                  <a:pt x="83" y="22"/>
                </a:cubicBezTo>
                <a:cubicBezTo>
                  <a:pt x="58" y="37"/>
                  <a:pt x="37" y="58"/>
                  <a:pt x="22" y="83"/>
                </a:cubicBezTo>
                <a:cubicBezTo>
                  <a:pt x="8" y="109"/>
                  <a:pt x="0" y="138"/>
                  <a:pt x="0" y="167"/>
                </a:cubicBezTo>
                <a:lnTo>
                  <a:pt x="0" y="834"/>
                </a:lnTo>
                <a:lnTo>
                  <a:pt x="0" y="834"/>
                </a:lnTo>
                <a:cubicBezTo>
                  <a:pt x="0" y="863"/>
                  <a:pt x="8" y="892"/>
                  <a:pt x="22" y="918"/>
                </a:cubicBezTo>
                <a:cubicBezTo>
                  <a:pt x="37" y="943"/>
                  <a:pt x="58" y="964"/>
                  <a:pt x="83" y="979"/>
                </a:cubicBezTo>
                <a:cubicBezTo>
                  <a:pt x="109" y="993"/>
                  <a:pt x="138" y="1001"/>
                  <a:pt x="167" y="1001"/>
                </a:cubicBezTo>
                <a:lnTo>
                  <a:pt x="1334" y="1001"/>
                </a:lnTo>
                <a:lnTo>
                  <a:pt x="1334" y="1001"/>
                </a:lnTo>
                <a:cubicBezTo>
                  <a:pt x="1363" y="1001"/>
                  <a:pt x="1392" y="993"/>
                  <a:pt x="1418" y="979"/>
                </a:cubicBezTo>
                <a:cubicBezTo>
                  <a:pt x="1443" y="964"/>
                  <a:pt x="1464" y="943"/>
                  <a:pt x="1479" y="918"/>
                </a:cubicBezTo>
                <a:cubicBezTo>
                  <a:pt x="1493" y="892"/>
                  <a:pt x="1501" y="863"/>
                  <a:pt x="1501" y="834"/>
                </a:cubicBezTo>
                <a:lnTo>
                  <a:pt x="1501" y="166"/>
                </a:lnTo>
                <a:lnTo>
                  <a:pt x="1501" y="167"/>
                </a:lnTo>
                <a:lnTo>
                  <a:pt x="1501" y="167"/>
                </a:lnTo>
                <a:cubicBezTo>
                  <a:pt x="1501" y="138"/>
                  <a:pt x="1493" y="109"/>
                  <a:pt x="1479" y="83"/>
                </a:cubicBezTo>
                <a:cubicBezTo>
                  <a:pt x="1464" y="58"/>
                  <a:pt x="1443" y="37"/>
                  <a:pt x="1418" y="22"/>
                </a:cubicBezTo>
                <a:cubicBezTo>
                  <a:pt x="1392" y="8"/>
                  <a:pt x="1363" y="0"/>
                  <a:pt x="13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06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7" name=""/>
          <p:cNvSpPr/>
          <p:nvPr/>
        </p:nvSpPr>
        <p:spPr>
          <a:xfrm>
            <a:off x="7380000" y="450000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8" name=""/>
          <p:cNvSpPr/>
          <p:nvPr/>
        </p:nvSpPr>
        <p:spPr>
          <a:xfrm>
            <a:off x="7380000" y="3780360"/>
            <a:ext cx="360" cy="3596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9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0" name=""/>
          <p:cNvSpPr/>
          <p:nvPr/>
        </p:nvSpPr>
        <p:spPr>
          <a:xfrm flipV="1">
            <a:off x="7740000" y="3780000"/>
            <a:ext cx="360" cy="16797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11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2" name=""/>
          <p:cNvSpPr/>
          <p:nvPr/>
        </p:nvSpPr>
        <p:spPr>
          <a:xfrm>
            <a:off x="1980000" y="5459400"/>
            <a:ext cx="5770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3" name=""/>
          <p:cNvSpPr/>
          <p:nvPr/>
        </p:nvSpPr>
        <p:spPr>
          <a:xfrm flipV="1">
            <a:off x="1980360" y="3960000"/>
            <a:ext cx="360" cy="14990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4" name=""/>
          <p:cNvSpPr/>
          <p:nvPr/>
        </p:nvSpPr>
        <p:spPr>
          <a:xfrm>
            <a:off x="5580000" y="1980000"/>
            <a:ext cx="412920" cy="41292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"/>
          <p:cNvSpPr/>
          <p:nvPr/>
        </p:nvSpPr>
        <p:spPr>
          <a:xfrm>
            <a:off x="1121040" y="1524240"/>
            <a:ext cx="3195360" cy="14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За счет поля status сразу получаем информацию о наличии элемента в очереди, в случае попадания обращение происходит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6" name=""/>
          <p:cNvSpPr/>
          <p:nvPr/>
        </p:nvSpPr>
        <p:spPr>
          <a:xfrm>
            <a:off x="1103040" y="651240"/>
            <a:ext cx="2793960" cy="7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Обращение по хэшу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7" name=""/>
          <p:cNvSpPr/>
          <p:nvPr/>
        </p:nvSpPr>
        <p:spPr>
          <a:xfrm>
            <a:off x="1080000" y="3960000"/>
            <a:ext cx="319536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Используя для представления времени последних К обращений тот же двусвязный список, обновляем историю за О(1)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18" name=""/>
          <p:cNvSpPr/>
          <p:nvPr/>
        </p:nvSpPr>
        <p:spPr>
          <a:xfrm>
            <a:off x="1080000" y="3240000"/>
            <a:ext cx="154944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История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19" name=""/>
          <p:cNvSpPr/>
          <p:nvPr/>
        </p:nvSpPr>
        <p:spPr>
          <a:xfrm>
            <a:off x="496080" y="518400"/>
            <a:ext cx="109224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1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0" name=""/>
          <p:cNvSpPr/>
          <p:nvPr/>
        </p:nvSpPr>
        <p:spPr>
          <a:xfrm>
            <a:off x="5886000" y="1573920"/>
            <a:ext cx="109224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3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21" name=""/>
          <p:cNvSpPr/>
          <p:nvPr/>
        </p:nvSpPr>
        <p:spPr>
          <a:xfrm>
            <a:off x="6123600" y="1620000"/>
            <a:ext cx="323496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время первого из К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2" name=""/>
          <p:cNvSpPr/>
          <p:nvPr/>
        </p:nvSpPr>
        <p:spPr>
          <a:xfrm>
            <a:off x="5886000" y="2700000"/>
            <a:ext cx="3472560" cy="9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Вставка элемента в очередь происходит в соответствии со временем первого из К обращений, что позволяет всегда держать следующий для удаления элемент в конце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3" name=""/>
          <p:cNvSpPr/>
          <p:nvPr/>
        </p:nvSpPr>
        <p:spPr>
          <a:xfrm>
            <a:off x="529200" y="2988720"/>
            <a:ext cx="663840" cy="97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2</a:t>
            </a:r>
            <a:endParaRPr b="0" lang="ru-R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"/>
          <p:cNvSpPr/>
          <p:nvPr/>
        </p:nvSpPr>
        <p:spPr>
          <a:xfrm>
            <a:off x="4995360" y="3960000"/>
            <a:ext cx="3823200" cy="358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Начальный размер hash-таблицы определяется процентом (relative_hash_table_size = 0.1) от числа запросов, а в течении выполнения программы способна по необходимости расширяться 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5" name=""/>
          <p:cNvSpPr/>
          <p:nvPr/>
        </p:nvSpPr>
        <p:spPr>
          <a:xfrm>
            <a:off x="6811920" y="3162600"/>
            <a:ext cx="200664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Расширяемая hash-таблица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6" name=""/>
          <p:cNvSpPr/>
          <p:nvPr/>
        </p:nvSpPr>
        <p:spPr>
          <a:xfrm>
            <a:off x="4320000" y="180000"/>
            <a:ext cx="1405440" cy="1366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7" name=""/>
          <p:cNvSpPr/>
          <p:nvPr/>
        </p:nvSpPr>
        <p:spPr>
          <a:xfrm>
            <a:off x="6129360" y="1377720"/>
            <a:ext cx="2738160" cy="13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400" spc="-1" strike="noStrike">
                <a:solidFill>
                  <a:srgbClr val="666666"/>
                </a:solidFill>
                <a:latin typeface="Noto Sans"/>
                <a:ea typeface="DejaVu Sans"/>
              </a:rPr>
              <a:t>Храня указатель на «бесконечность», при наличии нескольких «бесконечностей» удаляем ту, что была добавлена раньше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928" name=""/>
          <p:cNvSpPr/>
          <p:nvPr/>
        </p:nvSpPr>
        <p:spPr>
          <a:xfrm>
            <a:off x="6300000" y="603360"/>
            <a:ext cx="2567520" cy="88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Указатель на  «бесконечность»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29" name=""/>
          <p:cNvSpPr/>
          <p:nvPr/>
        </p:nvSpPr>
        <p:spPr>
          <a:xfrm>
            <a:off x="5760000" y="360000"/>
            <a:ext cx="109224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5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0" name=""/>
          <p:cNvSpPr/>
          <p:nvPr/>
        </p:nvSpPr>
        <p:spPr>
          <a:xfrm>
            <a:off x="5746320" y="2880000"/>
            <a:ext cx="109224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6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1" name=""/>
          <p:cNvSpPr/>
          <p:nvPr/>
        </p:nvSpPr>
        <p:spPr>
          <a:xfrm>
            <a:off x="1620000" y="1260000"/>
            <a:ext cx="4594680" cy="170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Использование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«бесконечного»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времени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2" name=""/>
          <p:cNvSpPr/>
          <p:nvPr/>
        </p:nvSpPr>
        <p:spPr>
          <a:xfrm>
            <a:off x="886320" y="1260000"/>
            <a:ext cx="732240" cy="112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Noto Sans"/>
                <a:ea typeface="DejaVu Sans"/>
              </a:rPr>
              <a:t>4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933" name=""/>
          <p:cNvSpPr/>
          <p:nvPr/>
        </p:nvSpPr>
        <p:spPr>
          <a:xfrm>
            <a:off x="900000" y="2386080"/>
            <a:ext cx="5049360" cy="14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Пока кэш заполнен не до конца, добавляем туда все приходящие элементы, но помечаем их «бесконечностями», что означает недостаточное количество обращений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/>
          <p:nvPr/>
        </p:nvSpPr>
        <p:spPr>
          <a:xfrm>
            <a:off x="7920000" y="3240000"/>
            <a:ext cx="534960" cy="53496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5" name=""/>
          <p:cNvSpPr/>
          <p:nvPr/>
        </p:nvSpPr>
        <p:spPr>
          <a:xfrm>
            <a:off x="3780000" y="1620000"/>
            <a:ext cx="534960" cy="510840"/>
          </a:xfrm>
          <a:prstGeom prst="rect">
            <a:avLst/>
          </a:prstGeom>
          <a:solidFill>
            <a:srgbClr val="eeee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6" name=""/>
          <p:cNvSpPr/>
          <p:nvPr/>
        </p:nvSpPr>
        <p:spPr>
          <a:xfrm>
            <a:off x="3757680" y="1800000"/>
            <a:ext cx="4697280" cy="18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Для проверки эффективности алгоритма по времени, вероятности попаданий в кэш, а также для сравнения разных К были использованы автоматизированные тесты, написанные Олегом на Python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mb dir="horz"/>
      </p:transition>
    </mc:Choice>
    <mc:Fallback>
      <p:transition spd="slow">
        <p:comb dir="horz"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"/>
          <p:cNvSpPr/>
          <p:nvPr/>
        </p:nvSpPr>
        <p:spPr>
          <a:xfrm>
            <a:off x="91440" y="1158840"/>
            <a:ext cx="3378240" cy="96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по времени  был использован тест с 10000 запросов и размером кэша 100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38" name=""/>
          <p:cNvSpPr/>
          <p:nvPr/>
        </p:nvSpPr>
        <p:spPr>
          <a:xfrm>
            <a:off x="617760" y="540000"/>
            <a:ext cx="28519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быстрее?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39" name=""/>
          <p:cNvSpPr/>
          <p:nvPr/>
        </p:nvSpPr>
        <p:spPr>
          <a:xfrm>
            <a:off x="5940000" y="4685040"/>
            <a:ext cx="3240000" cy="5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0.0063(1001)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0" name=""/>
          <p:cNvSpPr/>
          <p:nvPr/>
        </p:nvSpPr>
        <p:spPr>
          <a:xfrm>
            <a:off x="1481400" y="2262600"/>
            <a:ext cx="200664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1" name=""/>
          <p:cNvSpPr/>
          <p:nvPr/>
        </p:nvSpPr>
        <p:spPr>
          <a:xfrm>
            <a:off x="6480000" y="3960000"/>
            <a:ext cx="200664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2" name=""/>
          <p:cNvSpPr/>
          <p:nvPr/>
        </p:nvSpPr>
        <p:spPr>
          <a:xfrm>
            <a:off x="1440000" y="3877560"/>
            <a:ext cx="200664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3" name=""/>
          <p:cNvSpPr/>
          <p:nvPr/>
        </p:nvSpPr>
        <p:spPr>
          <a:xfrm>
            <a:off x="6500160" y="2370960"/>
            <a:ext cx="200664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541200" y="832680"/>
            <a:ext cx="2006640" cy="61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6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480000" y="3240000"/>
            <a:ext cx="258804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0.0067(975)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541200" y="1384560"/>
            <a:ext cx="258804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0.0069(948)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812160" y="4500000"/>
            <a:ext cx="269496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0.0067(934)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951480" y="2864880"/>
            <a:ext cx="2588040" cy="5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0.0061(948)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"/>
          <p:cNvSpPr/>
          <p:nvPr/>
        </p:nvSpPr>
        <p:spPr>
          <a:xfrm>
            <a:off x="6120000" y="900000"/>
            <a:ext cx="2518560" cy="57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Для оценки эффективности алгоритмов была введена «Эталонная вероятность попадания в кэш», равная 0.7. Для достижения такой вероятности для разных К потребовалось разное количество запросов. Исходя из полученных данных, можно сделать вывод о применении того или иного К для заданного количества запросов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1083600" y="3600"/>
            <a:ext cx="2514960" cy="12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LRU-2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LRU-3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LRU-4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4000" spc="-1" strike="noStrike">
                <a:solidFill>
                  <a:srgbClr val="000000"/>
                </a:solidFill>
                <a:latin typeface="Noto Sans"/>
                <a:ea typeface="DejaVu Sans"/>
              </a:rPr>
              <a:t>LRU-5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88560" y="0"/>
            <a:ext cx="86400" cy="1280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"/>
          <p:cNvSpPr/>
          <p:nvPr/>
        </p:nvSpPr>
        <p:spPr>
          <a:xfrm>
            <a:off x="1110960" y="900000"/>
            <a:ext cx="374400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080000" y="1553400"/>
            <a:ext cx="349200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255680" y="1865160"/>
            <a:ext cx="8727120" cy="18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LRU (least recently used) — это алгоритм кэширования, при котором каждый запрошенный элемент попадает в кэш, а при полном заполнении кэша, вытесняется наиболее давно используемый элемент.  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НО! У такого алгоритма есть один существенный недостаток.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1167840" y="1941120"/>
            <a:ext cx="86400" cy="1280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"/>
          <p:cNvSpPr/>
          <p:nvPr/>
        </p:nvSpPr>
        <p:spPr>
          <a:xfrm>
            <a:off x="720000" y="3960000"/>
            <a:ext cx="2006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Проблема: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20000" y="4320000"/>
            <a:ext cx="337824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Попадание в кэш всех запросов </a:t>
            </a:r>
            <a:endParaRPr b="0" lang="ru-RU" sz="1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1200" spc="-1" strike="noStrike">
                <a:solidFill>
                  <a:srgbClr val="666666"/>
                </a:solidFill>
                <a:latin typeface="Noto Sans"/>
                <a:ea typeface="DejaVu Sans"/>
              </a:rPr>
              <a:t>(они могут больше никогда не встретиться, но пробудут там достаточно долго) </a:t>
            </a:r>
            <a:endParaRPr b="0" lang="ru-RU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"/>
          <p:cNvSpPr/>
          <p:nvPr/>
        </p:nvSpPr>
        <p:spPr>
          <a:xfrm>
            <a:off x="1157760" y="540000"/>
            <a:ext cx="58622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M — 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вмест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имост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ь кэша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N — 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колич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ество 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запрос</a:t>
            </a:r>
            <a:r>
              <a:rPr b="0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ов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328080" y="360000"/>
            <a:ext cx="28519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3200" spc="-1" strike="noStrike">
                <a:solidFill>
                  <a:srgbClr val="000000"/>
                </a:solidFill>
                <a:latin typeface="Noto Sans"/>
                <a:ea typeface="DejaVu Sans"/>
              </a:rPr>
              <a:t>LRU-1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748080" y="46440"/>
            <a:ext cx="285192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Кто </a:t>
            </a: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точне</a:t>
            </a:r>
            <a:r>
              <a:rPr b="1" lang="ru-RU" sz="2600" spc="-1" strike="noStrike">
                <a:solidFill>
                  <a:srgbClr val="000000"/>
                </a:solidFill>
                <a:latin typeface="Noto Sans"/>
                <a:ea typeface="DejaVu Sans"/>
              </a:rPr>
              <a:t>е?</a:t>
            </a:r>
            <a:endParaRPr b="0" lang="ru-RU" sz="2600" spc="-1" strike="noStrike">
              <a:latin typeface="Arial"/>
            </a:endParaRPr>
          </a:p>
        </p:txBody>
      </p:sp>
      <p:cxnSp>
        <p:nvCxnSpPr>
          <p:cNvPr id="955" name=""/>
          <p:cNvCxnSpPr/>
          <p:nvPr/>
        </p:nvCxnSpPr>
        <p:spPr>
          <a:xfrm>
            <a:off x="4546440" y="2178360"/>
            <a:ext cx="36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graphicFrame>
        <p:nvGraphicFramePr>
          <p:cNvPr id="956" name=""/>
          <p:cNvGraphicFramePr/>
          <p:nvPr/>
        </p:nvGraphicFramePr>
        <p:xfrm>
          <a:off x="434520" y="1188360"/>
          <a:ext cx="8790480" cy="4391640"/>
        </p:xfrm>
        <a:graphic>
          <a:graphicData uri="http://schemas.openxmlformats.org/drawingml/2006/table">
            <a:tbl>
              <a:tblPr/>
              <a:tblGrid>
                <a:gridCol w="1464480"/>
                <a:gridCol w="1464480"/>
                <a:gridCol w="1464480"/>
                <a:gridCol w="1464480"/>
                <a:gridCol w="1464480"/>
                <a:gridCol w="1468440"/>
              </a:tblGrid>
              <a:tr h="7689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</a:tr>
              <a:tr h="72396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396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150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  <a:tr h="726840">
                <a:tc>
                  <a:txBody>
                    <a:bodyPr lIns="90000" rIns="90000" tIns="46800" bIns="46800" anchor="t">
                      <a:noAutofit/>
                    </a:bodyPr>
                    <a:p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4c7dc"/>
                    </a:solidFill>
                  </a:tcPr>
                </a:tc>
                <a:tc>
                  <a:tcPr anchor="t" marL="90000" marR="90000"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dee6ef"/>
                    </a:solidFill>
                  </a:tcPr>
                </a:tc>
              </a:tr>
            </a:tbl>
          </a:graphicData>
        </a:graphic>
      </p:graphicFrame>
      <p:sp>
        <p:nvSpPr>
          <p:cNvPr id="957" name=""/>
          <p:cNvSpPr/>
          <p:nvPr/>
        </p:nvSpPr>
        <p:spPr>
          <a:xfrm>
            <a:off x="1157760" y="1188360"/>
            <a:ext cx="1362240" cy="68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N        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-89280" y="1203480"/>
            <a:ext cx="10800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 </a:t>
            </a:r>
            <a:endParaRPr b="0" lang="ru-RU" sz="20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       </a:t>
            </a:r>
            <a:r>
              <a:rPr b="0" lang="ru-RU" sz="2000" spc="-1" strike="noStrike">
                <a:solidFill>
                  <a:srgbClr val="000000"/>
                </a:solidFill>
                <a:latin typeface="Noto Sans"/>
                <a:ea typeface="DejaVu Sans"/>
              </a:rPr>
              <a:t>M    </a:t>
            </a:r>
            <a:endParaRPr b="0" lang="ru-RU" sz="2000" spc="-1" strike="noStrike">
              <a:latin typeface="Arial"/>
            </a:endParaRPr>
          </a:p>
        </p:txBody>
      </p:sp>
      <p:cxnSp>
        <p:nvCxnSpPr>
          <p:cNvPr id="959" name=""/>
          <p:cNvCxnSpPr>
            <a:stCxn id="956" idx="0"/>
            <a:endCxn id="956" idx="0"/>
          </p:cNvCxnSpPr>
          <p:nvPr/>
        </p:nvCxnSpPr>
        <p:spPr>
          <a:xfrm>
            <a:off x="4829760" y="1188360"/>
            <a:ext cx="360" cy="360"/>
          </a:xfrm>
          <a:prstGeom prst="straightConnector1">
            <a:avLst/>
          </a:prstGeom>
          <a:ln w="0">
            <a:solidFill>
              <a:srgbClr val="3465a4"/>
            </a:solidFill>
          </a:ln>
        </p:spPr>
      </p:cxnSp>
      <p:cxnSp>
        <p:nvCxnSpPr>
          <p:cNvPr id="960" name=""/>
          <p:cNvCxnSpPr>
            <a:stCxn id="958" idx="0"/>
            <a:endCxn id="957" idx="2"/>
          </p:cNvCxnSpPr>
          <p:nvPr/>
        </p:nvCxnSpPr>
        <p:spPr>
          <a:xfrm>
            <a:off x="450720" y="1203480"/>
            <a:ext cx="1388520" cy="668520"/>
          </a:xfrm>
          <a:prstGeom prst="straightConnector1">
            <a:avLst/>
          </a:prstGeom>
          <a:ln w="0">
            <a:solidFill>
              <a:srgbClr val="ffffff"/>
            </a:solidFill>
          </a:ln>
        </p:spPr>
      </p:cxn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"/>
          <p:cNvGrpSpPr/>
          <p:nvPr/>
        </p:nvGrpSpPr>
        <p:grpSpPr>
          <a:xfrm>
            <a:off x="734760" y="1800000"/>
            <a:ext cx="1780200" cy="1761120"/>
            <a:chOff x="734760" y="1800000"/>
            <a:chExt cx="1780200" cy="1761120"/>
          </a:xfrm>
        </p:grpSpPr>
        <p:sp>
          <p:nvSpPr>
            <p:cNvPr id="962" name=""/>
            <p:cNvSpPr/>
            <p:nvPr/>
          </p:nvSpPr>
          <p:spPr>
            <a:xfrm>
              <a:off x="734760" y="1800000"/>
              <a:ext cx="1780200" cy="17611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63" name=""/>
          <p:cNvSpPr/>
          <p:nvPr/>
        </p:nvSpPr>
        <p:spPr>
          <a:xfrm>
            <a:off x="540000" y="3600000"/>
            <a:ext cx="222912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292680" y="3971160"/>
            <a:ext cx="286920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6" name=""/>
          <p:cNvSpPr/>
          <p:nvPr/>
        </p:nvSpPr>
        <p:spPr>
          <a:xfrm>
            <a:off x="3706920" y="221400"/>
            <a:ext cx="2588040" cy="4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67" name=""/>
          <p:cNvSpPr/>
          <p:nvPr/>
        </p:nvSpPr>
        <p:spPr>
          <a:xfrm>
            <a:off x="112680" y="3971160"/>
            <a:ext cx="330372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heel spokes="1"/>
      </p:transition>
    </mc:Choice>
    <mc:Fallback>
      <p:transition spd="slow">
        <p:wheel spokes="1"/>
      </p:transition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"/>
          <p:cNvGrpSpPr/>
          <p:nvPr/>
        </p:nvGrpSpPr>
        <p:grpSpPr>
          <a:xfrm>
            <a:off x="734760" y="1800000"/>
            <a:ext cx="1780200" cy="1761120"/>
            <a:chOff x="734760" y="1800000"/>
            <a:chExt cx="1780200" cy="1761120"/>
          </a:xfrm>
        </p:grpSpPr>
        <p:sp>
          <p:nvSpPr>
            <p:cNvPr id="969" name=""/>
            <p:cNvSpPr/>
            <p:nvPr/>
          </p:nvSpPr>
          <p:spPr>
            <a:xfrm>
              <a:off x="734760" y="1800000"/>
              <a:ext cx="1780200" cy="17611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70" name=""/>
          <p:cNvGrpSpPr/>
          <p:nvPr/>
        </p:nvGrpSpPr>
        <p:grpSpPr>
          <a:xfrm>
            <a:off x="4117320" y="1653840"/>
            <a:ext cx="1817640" cy="1761120"/>
            <a:chOff x="4117320" y="1653840"/>
            <a:chExt cx="1817640" cy="1761120"/>
          </a:xfrm>
        </p:grpSpPr>
        <p:sp>
          <p:nvSpPr>
            <p:cNvPr id="971" name=""/>
            <p:cNvSpPr/>
            <p:nvPr/>
          </p:nvSpPr>
          <p:spPr>
            <a:xfrm>
              <a:off x="4117320" y="1653840"/>
              <a:ext cx="1817640" cy="17611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72" name=""/>
          <p:cNvSpPr/>
          <p:nvPr/>
        </p:nvSpPr>
        <p:spPr>
          <a:xfrm>
            <a:off x="540000" y="3600000"/>
            <a:ext cx="222912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3" name=""/>
          <p:cNvSpPr/>
          <p:nvPr/>
        </p:nvSpPr>
        <p:spPr>
          <a:xfrm>
            <a:off x="3960000" y="3600000"/>
            <a:ext cx="22658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74" name=""/>
          <p:cNvSpPr/>
          <p:nvPr/>
        </p:nvSpPr>
        <p:spPr>
          <a:xfrm>
            <a:off x="3600000" y="3960000"/>
            <a:ext cx="305496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75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6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7" name=""/>
          <p:cNvSpPr/>
          <p:nvPr/>
        </p:nvSpPr>
        <p:spPr>
          <a:xfrm>
            <a:off x="3706920" y="221400"/>
            <a:ext cx="2588040" cy="59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  <p:sp>
        <p:nvSpPr>
          <p:cNvPr id="978" name=""/>
          <p:cNvSpPr/>
          <p:nvPr/>
        </p:nvSpPr>
        <p:spPr>
          <a:xfrm>
            <a:off x="112680" y="3971160"/>
            <a:ext cx="330372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9" name=""/>
          <p:cNvGrpSpPr/>
          <p:nvPr/>
        </p:nvGrpSpPr>
        <p:grpSpPr>
          <a:xfrm>
            <a:off x="734760" y="1800000"/>
            <a:ext cx="1780200" cy="1761120"/>
            <a:chOff x="734760" y="1800000"/>
            <a:chExt cx="1780200" cy="1761120"/>
          </a:xfrm>
        </p:grpSpPr>
        <p:sp>
          <p:nvSpPr>
            <p:cNvPr id="980" name=""/>
            <p:cNvSpPr/>
            <p:nvPr/>
          </p:nvSpPr>
          <p:spPr>
            <a:xfrm>
              <a:off x="734760" y="1800000"/>
              <a:ext cx="1780200" cy="176112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Добавление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только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используемых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81" name=""/>
          <p:cNvGrpSpPr/>
          <p:nvPr/>
        </p:nvGrpSpPr>
        <p:grpSpPr>
          <a:xfrm>
            <a:off x="4117320" y="1653840"/>
            <a:ext cx="1817640" cy="1761120"/>
            <a:chOff x="4117320" y="1653840"/>
            <a:chExt cx="1817640" cy="1761120"/>
          </a:xfrm>
        </p:grpSpPr>
        <p:sp>
          <p:nvSpPr>
            <p:cNvPr id="982" name=""/>
            <p:cNvSpPr/>
            <p:nvPr/>
          </p:nvSpPr>
          <p:spPr>
            <a:xfrm>
              <a:off x="4117320" y="1653840"/>
              <a:ext cx="1817640" cy="176112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Учёт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изменений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актуальности</a:t>
              </a:r>
              <a:endParaRPr b="0" lang="ru-RU" sz="1800" spc="-1" strike="noStrike">
                <a:latin typeface="Arial"/>
              </a:endParaRPr>
            </a:p>
          </p:txBody>
        </p:sp>
      </p:grpSp>
      <p:grpSp>
        <p:nvGrpSpPr>
          <p:cNvPr id="983" name=""/>
          <p:cNvGrpSpPr/>
          <p:nvPr/>
        </p:nvGrpSpPr>
        <p:grpSpPr>
          <a:xfrm>
            <a:off x="7380000" y="1800000"/>
            <a:ext cx="1784880" cy="1761120"/>
            <a:chOff x="7380000" y="1800000"/>
            <a:chExt cx="1784880" cy="1761120"/>
          </a:xfrm>
        </p:grpSpPr>
        <p:sp>
          <p:nvSpPr>
            <p:cNvPr id="984" name=""/>
            <p:cNvSpPr/>
            <p:nvPr/>
          </p:nvSpPr>
          <p:spPr>
            <a:xfrm>
              <a:off x="7380000" y="1800000"/>
              <a:ext cx="1784880" cy="176112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Использование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большого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количества </a:t>
              </a:r>
              <a:endParaRPr b="0" lang="ru-RU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r>
                <a:rPr b="0" lang="ru-RU" sz="1800" spc="-1" strike="noStrike">
                  <a:solidFill>
                    <a:srgbClr val="ffffff"/>
                  </a:solidFill>
                  <a:latin typeface="Arial"/>
                  <a:ea typeface="DejaVu Sans"/>
                </a:rPr>
                <a:t>памяти</a:t>
              </a:r>
              <a:endParaRPr b="0" lang="ru-RU" sz="1800" spc="-1" strike="noStrike">
                <a:latin typeface="Arial"/>
              </a:endParaRPr>
            </a:p>
          </p:txBody>
        </p:sp>
      </p:grpSp>
      <p:sp>
        <p:nvSpPr>
          <p:cNvPr id="985" name=""/>
          <p:cNvSpPr/>
          <p:nvPr/>
        </p:nvSpPr>
        <p:spPr>
          <a:xfrm>
            <a:off x="540000" y="3600000"/>
            <a:ext cx="222912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6" name=""/>
          <p:cNvSpPr/>
          <p:nvPr/>
        </p:nvSpPr>
        <p:spPr>
          <a:xfrm>
            <a:off x="3960000" y="3600000"/>
            <a:ext cx="22658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Преимущество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7" name=""/>
          <p:cNvSpPr/>
          <p:nvPr/>
        </p:nvSpPr>
        <p:spPr>
          <a:xfrm>
            <a:off x="7301520" y="3566160"/>
            <a:ext cx="187344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Недостаток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88" name=""/>
          <p:cNvSpPr/>
          <p:nvPr/>
        </p:nvSpPr>
        <p:spPr>
          <a:xfrm>
            <a:off x="112680" y="3971160"/>
            <a:ext cx="330372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Гарантирует попадание</a:t>
            </a:r>
            <a:endParaRPr b="0" lang="ru-RU" sz="15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кэш, только используемых страниц, при этом случайные или очень редкие обращения уже при LRU-2 будут быстро удалены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89" name=""/>
          <p:cNvSpPr/>
          <p:nvPr/>
        </p:nvSpPr>
        <p:spPr>
          <a:xfrm>
            <a:off x="3600000" y="3960000"/>
            <a:ext cx="3054960" cy="16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Этот алгоритм хорошо справляется с изменяющимися актуальностями доступа, такими как перемещение горячих точек 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0" name=""/>
          <p:cNvSpPr/>
          <p:nvPr/>
        </p:nvSpPr>
        <p:spPr>
          <a:xfrm>
            <a:off x="6613920" y="3926520"/>
            <a:ext cx="3236400" cy="18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К сожалению, единственный способ гарантировать, что попадающая в кэш страница, действительно используема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- это хранение информации о всех страницах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1" name=""/>
          <p:cNvSpPr/>
          <p:nvPr/>
        </p:nvSpPr>
        <p:spPr>
          <a:xfrm>
            <a:off x="4445640" y="822960"/>
            <a:ext cx="269280" cy="269280"/>
          </a:xfrm>
          <a:prstGeom prst="ellipse">
            <a:avLst/>
          </a:prstGeom>
          <a:solidFill>
            <a:srgbClr val="b8db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2" name=""/>
          <p:cNvSpPr/>
          <p:nvPr/>
        </p:nvSpPr>
        <p:spPr>
          <a:xfrm>
            <a:off x="4902840" y="822960"/>
            <a:ext cx="269280" cy="269280"/>
          </a:xfrm>
          <a:prstGeom prst="ellipse">
            <a:avLst/>
          </a:prstGeom>
          <a:solidFill>
            <a:srgbClr val="586f7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>
            <a:off x="5360040" y="822960"/>
            <a:ext cx="269280" cy="269280"/>
          </a:xfrm>
          <a:prstGeom prst="ellipse">
            <a:avLst/>
          </a:prstGeom>
          <a:solidFill>
            <a:srgbClr val="2f45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4" name=""/>
          <p:cNvSpPr/>
          <p:nvPr/>
        </p:nvSpPr>
        <p:spPr>
          <a:xfrm>
            <a:off x="3706920" y="221400"/>
            <a:ext cx="258804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ru-RU" sz="2600" spc="-1" strike="noStrike">
                <a:solidFill>
                  <a:srgbClr val="666666"/>
                </a:solidFill>
                <a:latin typeface="Noto Sans"/>
                <a:ea typeface="DejaVu Sans"/>
              </a:rPr>
              <a:t>Замечания 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"/>
          <p:cNvSpPr/>
          <p:nvPr/>
        </p:nvSpPr>
        <p:spPr>
          <a:xfrm>
            <a:off x="457200" y="1546920"/>
            <a:ext cx="5115600" cy="185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В этом проекте мы представили одну из реализаций алгоритма кэширования LRU-K. </a:t>
            </a:r>
            <a:endParaRPr b="0" lang="ru-RU" sz="15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Преимущество такого алгоритма состоит в том, что он может лучше различать страницы, на которые часто ссылаются, и страницы, на которые редко ссылаются, в нём устранена проблема «загрязнения» кэша «лишними» страницами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6" name=""/>
          <p:cNvSpPr/>
          <p:nvPr/>
        </p:nvSpPr>
        <p:spPr>
          <a:xfrm>
            <a:off x="279360" y="3727080"/>
            <a:ext cx="5115600" cy="119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Мы считаем, что самонастраивающийся и адаптивный алгоритм кэширования LRU-K является хорошим решением задач</a:t>
            </a:r>
            <a:endParaRPr b="0" lang="ru-RU" sz="15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 </a:t>
            </a:r>
            <a:r>
              <a:rPr b="0" lang="ru-RU" sz="1500" spc="-1" strike="noStrike">
                <a:solidFill>
                  <a:srgbClr val="666666"/>
                </a:solidFill>
                <a:latin typeface="Noto Sans"/>
                <a:ea typeface="DejaVu Sans"/>
              </a:rPr>
              <a:t>управления памятью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997" name=""/>
          <p:cNvSpPr/>
          <p:nvPr/>
        </p:nvSpPr>
        <p:spPr>
          <a:xfrm>
            <a:off x="274320" y="365760"/>
            <a:ext cx="3561120" cy="4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2200" spc="-1" strike="noStrike">
                <a:solidFill>
                  <a:srgbClr val="000000"/>
                </a:solidFill>
                <a:latin typeface="Noto Sans"/>
                <a:ea typeface="DejaVu Sans"/>
              </a:rPr>
              <a:t>Выводы: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998" name=""/>
          <p:cNvSpPr/>
          <p:nvPr/>
        </p:nvSpPr>
        <p:spPr>
          <a:xfrm>
            <a:off x="5308560" y="5163120"/>
            <a:ext cx="2184480" cy="38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Photo by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1"/>
              </a:rPr>
              <a:t>Dave Hoefler</a:t>
            </a:r>
            <a:r>
              <a:rPr b="0" lang="ru-RU" sz="1000" spc="-1" strike="noStrike">
                <a:solidFill>
                  <a:srgbClr val="000000"/>
                </a:solidFill>
                <a:latin typeface="Lato"/>
                <a:ea typeface="DejaVu Sans"/>
              </a:rPr>
              <a:t> on </a:t>
            </a:r>
            <a:r>
              <a:rPr b="0" lang="ru-RU" sz="1000" spc="-1" strike="noStrike" u="sng">
                <a:solidFill>
                  <a:srgbClr val="0000ff"/>
                </a:solidFill>
                <a:uFillTx/>
                <a:latin typeface="Lato"/>
                <a:ea typeface="DejaVu Sans"/>
                <a:hlinkClick r:id="rId2"/>
              </a:rPr>
              <a:t>Unsplash</a:t>
            </a:r>
            <a:endParaRPr b="0" lang="ru-RU" sz="1000" spc="-1" strike="noStrike">
              <a:latin typeface="Arial"/>
            </a:endParaRPr>
          </a:p>
        </p:txBody>
      </p:sp>
      <p:sp>
        <p:nvSpPr>
          <p:cNvPr id="999" name=""/>
          <p:cNvSpPr/>
          <p:nvPr/>
        </p:nvSpPr>
        <p:spPr>
          <a:xfrm>
            <a:off x="5873400" y="1190520"/>
            <a:ext cx="4089240" cy="4089240"/>
          </a:xfrm>
          <a:custGeom>
            <a:avLst/>
            <a:gdLst/>
            <a:ahLst/>
            <a:rect l="l" t="t" r="r" b="b"/>
            <a:pathLst>
              <a:path w="11374" h="11374">
                <a:moveTo>
                  <a:pt x="0" y="5726"/>
                </a:moveTo>
                <a:lnTo>
                  <a:pt x="5646" y="0"/>
                </a:lnTo>
                <a:lnTo>
                  <a:pt x="11373" y="5648"/>
                </a:lnTo>
                <a:lnTo>
                  <a:pt x="5727" y="11373"/>
                </a:lnTo>
                <a:lnTo>
                  <a:pt x="5725" y="11373"/>
                </a:lnTo>
                <a:lnTo>
                  <a:pt x="0" y="5728"/>
                </a:lnTo>
                <a:lnTo>
                  <a:pt x="0" y="5726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0" name=""/>
          <p:cNvSpPr/>
          <p:nvPr/>
        </p:nvSpPr>
        <p:spPr>
          <a:xfrm>
            <a:off x="5220000" y="5220000"/>
            <a:ext cx="2154960" cy="32436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1110960" y="900000"/>
            <a:ext cx="374400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>
            <a:off x="1080000" y="1553400"/>
            <a:ext cx="349200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>
            <a:off x="1167840" y="1800000"/>
            <a:ext cx="8727120" cy="18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167840" y="1954080"/>
            <a:ext cx="86400" cy="12844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24" name="task-none 12"/>
          <p:cNvGrpSpPr/>
          <p:nvPr/>
        </p:nvGrpSpPr>
        <p:grpSpPr>
          <a:xfrm>
            <a:off x="1260000" y="3420000"/>
            <a:ext cx="1434960" cy="1075320"/>
            <a:chOff x="1260000" y="3420000"/>
            <a:chExt cx="1434960" cy="1075320"/>
          </a:xfrm>
        </p:grpSpPr>
        <p:grpSp>
          <p:nvGrpSpPr>
            <p:cNvPr id="325" name=""/>
            <p:cNvGrpSpPr/>
            <p:nvPr/>
          </p:nvGrpSpPr>
          <p:grpSpPr>
            <a:xfrm>
              <a:off x="1859400" y="4264200"/>
              <a:ext cx="235800" cy="231120"/>
              <a:chOff x="1859400" y="4264200"/>
              <a:chExt cx="235800" cy="231120"/>
            </a:xfrm>
          </p:grpSpPr>
          <p:sp>
            <p:nvSpPr>
              <p:cNvPr id="326" name=""/>
              <p:cNvSpPr/>
              <p:nvPr/>
            </p:nvSpPr>
            <p:spPr>
              <a:xfrm>
                <a:off x="185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7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28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29" name=""/>
            <p:cNvSpPr/>
            <p:nvPr/>
          </p:nvSpPr>
          <p:spPr>
            <a:xfrm>
              <a:off x="126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0" name="task-none 4"/>
          <p:cNvGrpSpPr/>
          <p:nvPr/>
        </p:nvGrpSpPr>
        <p:grpSpPr>
          <a:xfrm>
            <a:off x="3600000" y="3420000"/>
            <a:ext cx="1434960" cy="1075320"/>
            <a:chOff x="3600000" y="3420000"/>
            <a:chExt cx="1434960" cy="1075320"/>
          </a:xfrm>
        </p:grpSpPr>
        <p:grpSp>
          <p:nvGrpSpPr>
            <p:cNvPr id="331" name=""/>
            <p:cNvGrpSpPr/>
            <p:nvPr/>
          </p:nvGrpSpPr>
          <p:grpSpPr>
            <a:xfrm>
              <a:off x="4199400" y="4264200"/>
              <a:ext cx="235800" cy="231120"/>
              <a:chOff x="4199400" y="4264200"/>
              <a:chExt cx="235800" cy="231120"/>
            </a:xfrm>
          </p:grpSpPr>
          <p:sp>
            <p:nvSpPr>
              <p:cNvPr id="332" name=""/>
              <p:cNvSpPr/>
              <p:nvPr/>
            </p:nvSpPr>
            <p:spPr>
              <a:xfrm>
                <a:off x="419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3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35" name=""/>
            <p:cNvSpPr/>
            <p:nvPr/>
          </p:nvSpPr>
          <p:spPr>
            <a:xfrm>
              <a:off x="360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36" name="task-none 3"/>
          <p:cNvGrpSpPr/>
          <p:nvPr/>
        </p:nvGrpSpPr>
        <p:grpSpPr>
          <a:xfrm>
            <a:off x="5940000" y="3420000"/>
            <a:ext cx="1434960" cy="1075320"/>
            <a:chOff x="5940000" y="3420000"/>
            <a:chExt cx="1434960" cy="1075320"/>
          </a:xfrm>
        </p:grpSpPr>
        <p:grpSp>
          <p:nvGrpSpPr>
            <p:cNvPr id="337" name=""/>
            <p:cNvGrpSpPr/>
            <p:nvPr/>
          </p:nvGrpSpPr>
          <p:grpSpPr>
            <a:xfrm>
              <a:off x="6539400" y="4264200"/>
              <a:ext cx="235800" cy="231120"/>
              <a:chOff x="6539400" y="4264200"/>
              <a:chExt cx="235800" cy="231120"/>
            </a:xfrm>
          </p:grpSpPr>
          <p:sp>
            <p:nvSpPr>
              <p:cNvPr id="338" name=""/>
              <p:cNvSpPr/>
              <p:nvPr/>
            </p:nvSpPr>
            <p:spPr>
              <a:xfrm>
                <a:off x="653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9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41" name=""/>
            <p:cNvSpPr/>
            <p:nvPr/>
          </p:nvSpPr>
          <p:spPr>
            <a:xfrm>
              <a:off x="594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42" name="Connector 18"/>
          <p:cNvSpPr/>
          <p:nvPr/>
        </p:nvSpPr>
        <p:spPr>
          <a:xfrm>
            <a:off x="270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onnector 19"/>
          <p:cNvSpPr/>
          <p:nvPr/>
        </p:nvSpPr>
        <p:spPr>
          <a:xfrm>
            <a:off x="504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>
        <p:pull dir="d"/>
      </p:transition>
    </mc:Choice>
    <mc:Fallback>
      <p:transition spd="slow">
        <p:pull dir="d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1110960" y="900000"/>
            <a:ext cx="374400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1080000" y="1553400"/>
            <a:ext cx="349200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1167840" y="1800000"/>
            <a:ext cx="8727120" cy="18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1167840" y="1954080"/>
            <a:ext cx="86400" cy="1280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48" name="task-none 2"/>
          <p:cNvGrpSpPr/>
          <p:nvPr/>
        </p:nvGrpSpPr>
        <p:grpSpPr>
          <a:xfrm>
            <a:off x="1260000" y="3420000"/>
            <a:ext cx="1434960" cy="1075320"/>
            <a:chOff x="1260000" y="3420000"/>
            <a:chExt cx="1434960" cy="1075320"/>
          </a:xfrm>
        </p:grpSpPr>
        <p:grpSp>
          <p:nvGrpSpPr>
            <p:cNvPr id="349" name=""/>
            <p:cNvGrpSpPr/>
            <p:nvPr/>
          </p:nvGrpSpPr>
          <p:grpSpPr>
            <a:xfrm>
              <a:off x="1859400" y="4264200"/>
              <a:ext cx="235800" cy="231120"/>
              <a:chOff x="1859400" y="4264200"/>
              <a:chExt cx="235800" cy="231120"/>
            </a:xfrm>
          </p:grpSpPr>
          <p:sp>
            <p:nvSpPr>
              <p:cNvPr id="350" name=""/>
              <p:cNvSpPr/>
              <p:nvPr/>
            </p:nvSpPr>
            <p:spPr>
              <a:xfrm>
                <a:off x="185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0">
                <a:solidFill>
                  <a:srgbClr val="3465a4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3" name=""/>
            <p:cNvSpPr/>
            <p:nvPr/>
          </p:nvSpPr>
          <p:spPr>
            <a:xfrm>
              <a:off x="126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0">
              <a:solidFill>
                <a:srgbClr val="3465a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84600" rIns="84600" tIns="39600" bIns="396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54" name="task-none 5"/>
          <p:cNvGrpSpPr/>
          <p:nvPr/>
        </p:nvGrpSpPr>
        <p:grpSpPr>
          <a:xfrm>
            <a:off x="3600000" y="3420000"/>
            <a:ext cx="1434960" cy="1075320"/>
            <a:chOff x="3600000" y="3420000"/>
            <a:chExt cx="1434960" cy="1075320"/>
          </a:xfrm>
        </p:grpSpPr>
        <p:grpSp>
          <p:nvGrpSpPr>
            <p:cNvPr id="355" name=""/>
            <p:cNvGrpSpPr/>
            <p:nvPr/>
          </p:nvGrpSpPr>
          <p:grpSpPr>
            <a:xfrm>
              <a:off x="4199400" y="4264200"/>
              <a:ext cx="235800" cy="231120"/>
              <a:chOff x="4199400" y="4264200"/>
              <a:chExt cx="235800" cy="231120"/>
            </a:xfrm>
          </p:grpSpPr>
          <p:sp>
            <p:nvSpPr>
              <p:cNvPr id="356" name=""/>
              <p:cNvSpPr/>
              <p:nvPr/>
            </p:nvSpPr>
            <p:spPr>
              <a:xfrm>
                <a:off x="419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59" name=""/>
            <p:cNvSpPr/>
            <p:nvPr/>
          </p:nvSpPr>
          <p:spPr>
            <a:xfrm>
              <a:off x="360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60" name="task-none 6"/>
          <p:cNvGrpSpPr/>
          <p:nvPr/>
        </p:nvGrpSpPr>
        <p:grpSpPr>
          <a:xfrm>
            <a:off x="5940000" y="3420000"/>
            <a:ext cx="1434960" cy="1075320"/>
            <a:chOff x="5940000" y="3420000"/>
            <a:chExt cx="1434960" cy="1075320"/>
          </a:xfrm>
        </p:grpSpPr>
        <p:grpSp>
          <p:nvGrpSpPr>
            <p:cNvPr id="361" name=""/>
            <p:cNvGrpSpPr/>
            <p:nvPr/>
          </p:nvGrpSpPr>
          <p:grpSpPr>
            <a:xfrm>
              <a:off x="6539400" y="4264200"/>
              <a:ext cx="235800" cy="231120"/>
              <a:chOff x="6539400" y="4264200"/>
              <a:chExt cx="235800" cy="231120"/>
            </a:xfrm>
          </p:grpSpPr>
          <p:sp>
            <p:nvSpPr>
              <p:cNvPr id="362" name=""/>
              <p:cNvSpPr/>
              <p:nvPr/>
            </p:nvSpPr>
            <p:spPr>
              <a:xfrm>
                <a:off x="653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3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64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65" name=""/>
            <p:cNvSpPr/>
            <p:nvPr/>
          </p:nvSpPr>
          <p:spPr>
            <a:xfrm>
              <a:off x="594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66" name="Connector 1"/>
          <p:cNvSpPr/>
          <p:nvPr/>
        </p:nvSpPr>
        <p:spPr>
          <a:xfrm>
            <a:off x="270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onnector 2"/>
          <p:cNvSpPr/>
          <p:nvPr/>
        </p:nvSpPr>
        <p:spPr>
          <a:xfrm>
            <a:off x="504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"/>
          <p:cNvSpPr/>
          <p:nvPr/>
        </p:nvSpPr>
        <p:spPr>
          <a:xfrm>
            <a:off x="2880000" y="2340000"/>
            <a:ext cx="534960" cy="5349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"/>
          <p:cNvSpPr/>
          <p:nvPr/>
        </p:nvSpPr>
        <p:spPr>
          <a:xfrm>
            <a:off x="1110960" y="900000"/>
            <a:ext cx="374400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1080000" y="1553400"/>
            <a:ext cx="349200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1167840" y="1800000"/>
            <a:ext cx="8727120" cy="18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167840" y="1954080"/>
            <a:ext cx="86400" cy="1280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73" name="task-none 7"/>
          <p:cNvGrpSpPr/>
          <p:nvPr/>
        </p:nvGrpSpPr>
        <p:grpSpPr>
          <a:xfrm>
            <a:off x="1260000" y="3420000"/>
            <a:ext cx="1434960" cy="1075320"/>
            <a:chOff x="1260000" y="3420000"/>
            <a:chExt cx="1434960" cy="1075320"/>
          </a:xfrm>
        </p:grpSpPr>
        <p:grpSp>
          <p:nvGrpSpPr>
            <p:cNvPr id="374" name=""/>
            <p:cNvGrpSpPr/>
            <p:nvPr/>
          </p:nvGrpSpPr>
          <p:grpSpPr>
            <a:xfrm>
              <a:off x="1859400" y="4264200"/>
              <a:ext cx="235800" cy="231120"/>
              <a:chOff x="1859400" y="4264200"/>
              <a:chExt cx="235800" cy="231120"/>
            </a:xfrm>
          </p:grpSpPr>
          <p:sp>
            <p:nvSpPr>
              <p:cNvPr id="375" name=""/>
              <p:cNvSpPr/>
              <p:nvPr/>
            </p:nvSpPr>
            <p:spPr>
              <a:xfrm>
                <a:off x="185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6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77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78" name=""/>
            <p:cNvSpPr/>
            <p:nvPr/>
          </p:nvSpPr>
          <p:spPr>
            <a:xfrm>
              <a:off x="126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79" name="task-none 8"/>
          <p:cNvGrpSpPr/>
          <p:nvPr/>
        </p:nvGrpSpPr>
        <p:grpSpPr>
          <a:xfrm>
            <a:off x="3600000" y="3420000"/>
            <a:ext cx="1434960" cy="1075320"/>
            <a:chOff x="3600000" y="3420000"/>
            <a:chExt cx="1434960" cy="1075320"/>
          </a:xfrm>
        </p:grpSpPr>
        <p:grpSp>
          <p:nvGrpSpPr>
            <p:cNvPr id="380" name=""/>
            <p:cNvGrpSpPr/>
            <p:nvPr/>
          </p:nvGrpSpPr>
          <p:grpSpPr>
            <a:xfrm>
              <a:off x="4199400" y="4264200"/>
              <a:ext cx="235800" cy="231120"/>
              <a:chOff x="4199400" y="4264200"/>
              <a:chExt cx="235800" cy="231120"/>
            </a:xfrm>
          </p:grpSpPr>
          <p:sp>
            <p:nvSpPr>
              <p:cNvPr id="381" name=""/>
              <p:cNvSpPr/>
              <p:nvPr/>
            </p:nvSpPr>
            <p:spPr>
              <a:xfrm>
                <a:off x="419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2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3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84" name=""/>
            <p:cNvSpPr/>
            <p:nvPr/>
          </p:nvSpPr>
          <p:spPr>
            <a:xfrm>
              <a:off x="360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385" name="task-none 9"/>
          <p:cNvGrpSpPr/>
          <p:nvPr/>
        </p:nvGrpSpPr>
        <p:grpSpPr>
          <a:xfrm>
            <a:off x="5940000" y="3420000"/>
            <a:ext cx="1434960" cy="1075320"/>
            <a:chOff x="5940000" y="3420000"/>
            <a:chExt cx="1434960" cy="1075320"/>
          </a:xfrm>
        </p:grpSpPr>
        <p:grpSp>
          <p:nvGrpSpPr>
            <p:cNvPr id="386" name=""/>
            <p:cNvGrpSpPr/>
            <p:nvPr/>
          </p:nvGrpSpPr>
          <p:grpSpPr>
            <a:xfrm>
              <a:off x="6539400" y="4264200"/>
              <a:ext cx="235800" cy="231120"/>
              <a:chOff x="6539400" y="4264200"/>
              <a:chExt cx="235800" cy="231120"/>
            </a:xfrm>
          </p:grpSpPr>
          <p:sp>
            <p:nvSpPr>
              <p:cNvPr id="387" name=""/>
              <p:cNvSpPr/>
              <p:nvPr/>
            </p:nvSpPr>
            <p:spPr>
              <a:xfrm>
                <a:off x="653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fffff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8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89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390" name=""/>
            <p:cNvSpPr/>
            <p:nvPr/>
          </p:nvSpPr>
          <p:spPr>
            <a:xfrm>
              <a:off x="594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fffff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391" name="Connector 3"/>
          <p:cNvSpPr/>
          <p:nvPr/>
        </p:nvSpPr>
        <p:spPr>
          <a:xfrm>
            <a:off x="270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onnector 4"/>
          <p:cNvSpPr/>
          <p:nvPr/>
        </p:nvSpPr>
        <p:spPr>
          <a:xfrm>
            <a:off x="504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"/>
          <p:cNvSpPr/>
          <p:nvPr/>
        </p:nvSpPr>
        <p:spPr>
          <a:xfrm>
            <a:off x="2880000" y="2340000"/>
            <a:ext cx="534960" cy="53496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4" name=""/>
          <p:cNvSpPr/>
          <p:nvPr/>
        </p:nvSpPr>
        <p:spPr>
          <a:xfrm>
            <a:off x="3600000" y="2340000"/>
            <a:ext cx="534960" cy="5349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"/>
          <p:cNvSpPr/>
          <p:nvPr/>
        </p:nvSpPr>
        <p:spPr>
          <a:xfrm>
            <a:off x="1110960" y="900000"/>
            <a:ext cx="374400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96" name=""/>
          <p:cNvSpPr/>
          <p:nvPr/>
        </p:nvSpPr>
        <p:spPr>
          <a:xfrm>
            <a:off x="1080000" y="1553400"/>
            <a:ext cx="349200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397" name=""/>
          <p:cNvSpPr/>
          <p:nvPr/>
        </p:nvSpPr>
        <p:spPr>
          <a:xfrm>
            <a:off x="1167840" y="1800000"/>
            <a:ext cx="8727120" cy="18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398" name=""/>
          <p:cNvSpPr/>
          <p:nvPr/>
        </p:nvSpPr>
        <p:spPr>
          <a:xfrm>
            <a:off x="1167840" y="1954080"/>
            <a:ext cx="86400" cy="1280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99" name="task-none 10"/>
          <p:cNvGrpSpPr/>
          <p:nvPr/>
        </p:nvGrpSpPr>
        <p:grpSpPr>
          <a:xfrm>
            <a:off x="1260000" y="3420000"/>
            <a:ext cx="1434960" cy="1075320"/>
            <a:chOff x="1260000" y="3420000"/>
            <a:chExt cx="1434960" cy="1075320"/>
          </a:xfrm>
        </p:grpSpPr>
        <p:grpSp>
          <p:nvGrpSpPr>
            <p:cNvPr id="400" name=""/>
            <p:cNvGrpSpPr/>
            <p:nvPr/>
          </p:nvGrpSpPr>
          <p:grpSpPr>
            <a:xfrm>
              <a:off x="1859400" y="4264200"/>
              <a:ext cx="235800" cy="231120"/>
              <a:chOff x="1859400" y="4264200"/>
              <a:chExt cx="235800" cy="231120"/>
            </a:xfrm>
          </p:grpSpPr>
          <p:sp>
            <p:nvSpPr>
              <p:cNvPr id="401" name=""/>
              <p:cNvSpPr/>
              <p:nvPr/>
            </p:nvSpPr>
            <p:spPr>
              <a:xfrm>
                <a:off x="185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2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3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04" name=""/>
            <p:cNvSpPr/>
            <p:nvPr/>
          </p:nvSpPr>
          <p:spPr>
            <a:xfrm>
              <a:off x="126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05" name="task-none 11"/>
          <p:cNvGrpSpPr/>
          <p:nvPr/>
        </p:nvGrpSpPr>
        <p:grpSpPr>
          <a:xfrm>
            <a:off x="3600000" y="3420000"/>
            <a:ext cx="1434960" cy="1075320"/>
            <a:chOff x="3600000" y="3420000"/>
            <a:chExt cx="1434960" cy="1075320"/>
          </a:xfrm>
        </p:grpSpPr>
        <p:grpSp>
          <p:nvGrpSpPr>
            <p:cNvPr id="406" name=""/>
            <p:cNvGrpSpPr/>
            <p:nvPr/>
          </p:nvGrpSpPr>
          <p:grpSpPr>
            <a:xfrm>
              <a:off x="4199400" y="4264200"/>
              <a:ext cx="235800" cy="231120"/>
              <a:chOff x="4199400" y="4264200"/>
              <a:chExt cx="235800" cy="231120"/>
            </a:xfrm>
          </p:grpSpPr>
          <p:sp>
            <p:nvSpPr>
              <p:cNvPr id="407" name=""/>
              <p:cNvSpPr/>
              <p:nvPr/>
            </p:nvSpPr>
            <p:spPr>
              <a:xfrm>
                <a:off x="419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8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09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0" name=""/>
            <p:cNvSpPr/>
            <p:nvPr/>
          </p:nvSpPr>
          <p:spPr>
            <a:xfrm>
              <a:off x="360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11" name="task-none 13"/>
          <p:cNvGrpSpPr/>
          <p:nvPr/>
        </p:nvGrpSpPr>
        <p:grpSpPr>
          <a:xfrm>
            <a:off x="5940000" y="3420000"/>
            <a:ext cx="1434960" cy="1075320"/>
            <a:chOff x="5940000" y="3420000"/>
            <a:chExt cx="1434960" cy="1075320"/>
          </a:xfrm>
        </p:grpSpPr>
        <p:grpSp>
          <p:nvGrpSpPr>
            <p:cNvPr id="412" name=""/>
            <p:cNvGrpSpPr/>
            <p:nvPr/>
          </p:nvGrpSpPr>
          <p:grpSpPr>
            <a:xfrm>
              <a:off x="6539400" y="4264200"/>
              <a:ext cx="235800" cy="231120"/>
              <a:chOff x="6539400" y="4264200"/>
              <a:chExt cx="235800" cy="231120"/>
            </a:xfrm>
          </p:grpSpPr>
          <p:sp>
            <p:nvSpPr>
              <p:cNvPr id="413" name=""/>
              <p:cNvSpPr/>
              <p:nvPr/>
            </p:nvSpPr>
            <p:spPr>
              <a:xfrm>
                <a:off x="653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4c7dc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4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5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16" name=""/>
            <p:cNvSpPr/>
            <p:nvPr/>
          </p:nvSpPr>
          <p:spPr>
            <a:xfrm>
              <a:off x="594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4c7dc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76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17" name="Connector 5"/>
          <p:cNvSpPr/>
          <p:nvPr/>
        </p:nvSpPr>
        <p:spPr>
          <a:xfrm>
            <a:off x="270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8" name="Connector 6"/>
          <p:cNvSpPr/>
          <p:nvPr/>
        </p:nvSpPr>
        <p:spPr>
          <a:xfrm>
            <a:off x="504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9" name=""/>
          <p:cNvSpPr/>
          <p:nvPr/>
        </p:nvSpPr>
        <p:spPr>
          <a:xfrm>
            <a:off x="2880000" y="2340000"/>
            <a:ext cx="534960" cy="5349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>
            <a:off x="3600000" y="2340000"/>
            <a:ext cx="534960" cy="53496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1" name=""/>
          <p:cNvSpPr/>
          <p:nvPr/>
        </p:nvSpPr>
        <p:spPr>
          <a:xfrm>
            <a:off x="4320000" y="2340000"/>
            <a:ext cx="534960" cy="5349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"/>
          <p:cNvSpPr/>
          <p:nvPr/>
        </p:nvSpPr>
        <p:spPr>
          <a:xfrm>
            <a:off x="1110960" y="900000"/>
            <a:ext cx="3744000" cy="777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4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 (LRU-1)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423" name=""/>
          <p:cNvSpPr/>
          <p:nvPr/>
        </p:nvSpPr>
        <p:spPr>
          <a:xfrm>
            <a:off x="1080000" y="1553400"/>
            <a:ext cx="3492000" cy="42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Частный случай LRU-K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24" name=""/>
          <p:cNvSpPr/>
          <p:nvPr/>
        </p:nvSpPr>
        <p:spPr>
          <a:xfrm>
            <a:off x="1167840" y="1800000"/>
            <a:ext cx="8727120" cy="183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Например, поступают следующие запросы при ёмкости кэша 3 и начальном составе 1 2 3: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25" name=""/>
          <p:cNvSpPr/>
          <p:nvPr/>
        </p:nvSpPr>
        <p:spPr>
          <a:xfrm>
            <a:off x="1167840" y="1954080"/>
            <a:ext cx="86400" cy="128088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26" name="task-none 14"/>
          <p:cNvGrpSpPr/>
          <p:nvPr/>
        </p:nvGrpSpPr>
        <p:grpSpPr>
          <a:xfrm>
            <a:off x="1260000" y="3420000"/>
            <a:ext cx="1434960" cy="1075320"/>
            <a:chOff x="1260000" y="3420000"/>
            <a:chExt cx="1434960" cy="1075320"/>
          </a:xfrm>
        </p:grpSpPr>
        <p:grpSp>
          <p:nvGrpSpPr>
            <p:cNvPr id="427" name=""/>
            <p:cNvGrpSpPr/>
            <p:nvPr/>
          </p:nvGrpSpPr>
          <p:grpSpPr>
            <a:xfrm>
              <a:off x="1859400" y="4264200"/>
              <a:ext cx="235800" cy="231120"/>
              <a:chOff x="1859400" y="4264200"/>
              <a:chExt cx="235800" cy="231120"/>
            </a:xfrm>
          </p:grpSpPr>
          <p:sp>
            <p:nvSpPr>
              <p:cNvPr id="428" name=""/>
              <p:cNvSpPr/>
              <p:nvPr/>
            </p:nvSpPr>
            <p:spPr>
              <a:xfrm>
                <a:off x="185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de8cb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29" name=""/>
              <p:cNvSpPr/>
              <p:nvPr/>
            </p:nvSpPr>
            <p:spPr>
              <a:xfrm>
                <a:off x="197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0" name=""/>
              <p:cNvSpPr/>
              <p:nvPr/>
            </p:nvSpPr>
            <p:spPr>
              <a:xfrm>
                <a:off x="191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1" name=""/>
            <p:cNvSpPr/>
            <p:nvPr/>
          </p:nvSpPr>
          <p:spPr>
            <a:xfrm>
              <a:off x="126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de8cb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1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2" name="task-none 15"/>
          <p:cNvGrpSpPr/>
          <p:nvPr/>
        </p:nvGrpSpPr>
        <p:grpSpPr>
          <a:xfrm>
            <a:off x="3600000" y="3420000"/>
            <a:ext cx="1434960" cy="1075320"/>
            <a:chOff x="3600000" y="3420000"/>
            <a:chExt cx="1434960" cy="1075320"/>
          </a:xfrm>
        </p:grpSpPr>
        <p:grpSp>
          <p:nvGrpSpPr>
            <p:cNvPr id="433" name=""/>
            <p:cNvGrpSpPr/>
            <p:nvPr/>
          </p:nvGrpSpPr>
          <p:grpSpPr>
            <a:xfrm>
              <a:off x="4199400" y="4264200"/>
              <a:ext cx="235800" cy="231120"/>
              <a:chOff x="4199400" y="4264200"/>
              <a:chExt cx="235800" cy="231120"/>
            </a:xfrm>
          </p:grpSpPr>
          <p:sp>
            <p:nvSpPr>
              <p:cNvPr id="434" name=""/>
              <p:cNvSpPr/>
              <p:nvPr/>
            </p:nvSpPr>
            <p:spPr>
              <a:xfrm>
                <a:off x="419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dee6ef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"/>
              <p:cNvSpPr/>
              <p:nvPr/>
            </p:nvSpPr>
            <p:spPr>
              <a:xfrm>
                <a:off x="431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"/>
              <p:cNvSpPr/>
              <p:nvPr/>
            </p:nvSpPr>
            <p:spPr>
              <a:xfrm>
                <a:off x="425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37" name=""/>
            <p:cNvSpPr/>
            <p:nvPr/>
          </p:nvSpPr>
          <p:spPr>
            <a:xfrm>
              <a:off x="360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dee6ef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2</a:t>
              </a:r>
              <a:endParaRPr b="0" lang="ru-RU" sz="2000" spc="-1" strike="noStrike">
                <a:latin typeface="Arial"/>
              </a:endParaRPr>
            </a:p>
          </p:txBody>
        </p:sp>
      </p:grpSp>
      <p:grpSp>
        <p:nvGrpSpPr>
          <p:cNvPr id="438" name="task-none 16"/>
          <p:cNvGrpSpPr/>
          <p:nvPr/>
        </p:nvGrpSpPr>
        <p:grpSpPr>
          <a:xfrm>
            <a:off x="5940000" y="3420000"/>
            <a:ext cx="1434960" cy="1075320"/>
            <a:chOff x="5940000" y="3420000"/>
            <a:chExt cx="1434960" cy="1075320"/>
          </a:xfrm>
        </p:grpSpPr>
        <p:grpSp>
          <p:nvGrpSpPr>
            <p:cNvPr id="439" name=""/>
            <p:cNvGrpSpPr/>
            <p:nvPr/>
          </p:nvGrpSpPr>
          <p:grpSpPr>
            <a:xfrm>
              <a:off x="6539400" y="4264200"/>
              <a:ext cx="235800" cy="231120"/>
              <a:chOff x="6539400" y="4264200"/>
              <a:chExt cx="235800" cy="231120"/>
            </a:xfrm>
          </p:grpSpPr>
          <p:sp>
            <p:nvSpPr>
              <p:cNvPr id="440" name=""/>
              <p:cNvSpPr/>
              <p:nvPr/>
            </p:nvSpPr>
            <p:spPr>
              <a:xfrm>
                <a:off x="6539400" y="4264200"/>
                <a:ext cx="235800" cy="231120"/>
              </a:xfrm>
              <a:custGeom>
                <a:avLst/>
                <a:gdLst/>
                <a:ahLst/>
                <a:rect l="l" t="t" r="r" b="b"/>
                <a:pathLst>
                  <a:path w="670" h="657">
                    <a:moveTo>
                      <a:pt x="0" y="656"/>
                    </a:moveTo>
                    <a:lnTo>
                      <a:pt x="669" y="656"/>
                    </a:lnTo>
                    <a:lnTo>
                      <a:pt x="669" y="0"/>
                    </a:lnTo>
                    <a:lnTo>
                      <a:pt x="0" y="0"/>
                    </a:lnTo>
                    <a:lnTo>
                      <a:pt x="0" y="656"/>
                    </a:lnTo>
                    <a:close/>
                  </a:path>
                </a:pathLst>
              </a:custGeom>
              <a:solidFill>
                <a:srgbClr val="b3cac7"/>
              </a:solidFill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"/>
              <p:cNvSpPr/>
              <p:nvPr/>
            </p:nvSpPr>
            <p:spPr>
              <a:xfrm>
                <a:off x="6658920" y="4322520"/>
                <a:ext cx="360" cy="11772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2" name=""/>
              <p:cNvSpPr/>
              <p:nvPr/>
            </p:nvSpPr>
            <p:spPr>
              <a:xfrm>
                <a:off x="6599520" y="4381920"/>
                <a:ext cx="119880" cy="360"/>
              </a:xfrm>
              <a:prstGeom prst="line">
                <a:avLst/>
              </a:prstGeom>
              <a:ln cap="rnd" w="108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43" name=""/>
            <p:cNvSpPr/>
            <p:nvPr/>
          </p:nvSpPr>
          <p:spPr>
            <a:xfrm>
              <a:off x="5940000" y="3420000"/>
              <a:ext cx="1434960" cy="1074960"/>
            </a:xfrm>
            <a:custGeom>
              <a:avLst/>
              <a:gdLst/>
              <a:ahLst/>
              <a:rect l="l" t="t" r="r" b="b"/>
              <a:pathLst>
                <a:path w="4001" h="3001">
                  <a:moveTo>
                    <a:pt x="291" y="3000"/>
                  </a:moveTo>
                  <a:lnTo>
                    <a:pt x="3708" y="3000"/>
                  </a:lnTo>
                  <a:cubicBezTo>
                    <a:pt x="3869" y="3000"/>
                    <a:pt x="4000" y="2853"/>
                    <a:pt x="4000" y="2673"/>
                  </a:cubicBezTo>
                  <a:lnTo>
                    <a:pt x="4000" y="327"/>
                  </a:lnTo>
                  <a:cubicBezTo>
                    <a:pt x="4000" y="147"/>
                    <a:pt x="3869" y="0"/>
                    <a:pt x="3708" y="0"/>
                  </a:cubicBezTo>
                  <a:lnTo>
                    <a:pt x="291" y="0"/>
                  </a:lnTo>
                  <a:cubicBezTo>
                    <a:pt x="129" y="0"/>
                    <a:pt x="0" y="147"/>
                    <a:pt x="0" y="327"/>
                  </a:cubicBezTo>
                  <a:lnTo>
                    <a:pt x="0" y="2673"/>
                  </a:lnTo>
                  <a:cubicBezTo>
                    <a:pt x="0" y="2853"/>
                    <a:pt x="129" y="3000"/>
                    <a:pt x="291" y="3000"/>
                  </a:cubicBezTo>
                  <a:close/>
                </a:path>
              </a:pathLst>
            </a:custGeom>
            <a:solidFill>
              <a:srgbClr val="b3cac7"/>
            </a:solidFill>
            <a:ln cap="rnd" w="1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ru-RU" sz="2000" spc="-1" strike="noStrike">
                  <a:solidFill>
                    <a:srgbClr val="000000"/>
                  </a:solidFill>
                  <a:latin typeface="Arial"/>
                  <a:ea typeface="Microsoft YaHei"/>
                </a:rPr>
                <a:t>3</a:t>
              </a:r>
              <a:endParaRPr b="0" lang="ru-RU" sz="2000" spc="-1" strike="noStrike">
                <a:latin typeface="Arial"/>
              </a:endParaRPr>
            </a:p>
          </p:txBody>
        </p:sp>
      </p:grpSp>
      <p:sp>
        <p:nvSpPr>
          <p:cNvPr id="444" name="Connector 7"/>
          <p:cNvSpPr/>
          <p:nvPr/>
        </p:nvSpPr>
        <p:spPr>
          <a:xfrm>
            <a:off x="270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5" name="Connector 8"/>
          <p:cNvSpPr/>
          <p:nvPr/>
        </p:nvSpPr>
        <p:spPr>
          <a:xfrm>
            <a:off x="5040000" y="3960000"/>
            <a:ext cx="895320" cy="360"/>
          </a:xfrm>
          <a:prstGeom prst="bentConnector3">
            <a:avLst>
              <a:gd name="adj1" fmla="val 50000"/>
            </a:avLst>
          </a:prstGeom>
          <a:noFill/>
          <a:ln w="1080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"/>
          <p:cNvSpPr/>
          <p:nvPr/>
        </p:nvSpPr>
        <p:spPr>
          <a:xfrm>
            <a:off x="2880000" y="2340000"/>
            <a:ext cx="534960" cy="534960"/>
          </a:xfrm>
          <a:prstGeom prst="ellipse">
            <a:avLst/>
          </a:prstGeom>
          <a:solidFill>
            <a:srgbClr val="dde8cb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3600000" y="2340000"/>
            <a:ext cx="534960" cy="534960"/>
          </a:xfrm>
          <a:prstGeom prst="ellipse">
            <a:avLst/>
          </a:prstGeom>
          <a:solidFill>
            <a:srgbClr val="dee6e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8" name=""/>
          <p:cNvSpPr/>
          <p:nvPr/>
        </p:nvSpPr>
        <p:spPr>
          <a:xfrm>
            <a:off x="4320000" y="2340000"/>
            <a:ext cx="534960" cy="534960"/>
          </a:xfrm>
          <a:prstGeom prst="ellipse">
            <a:avLst/>
          </a:prstGeom>
          <a:solidFill>
            <a:srgbClr val="b3cac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3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49" name=""/>
          <p:cNvSpPr/>
          <p:nvPr/>
        </p:nvSpPr>
        <p:spPr>
          <a:xfrm>
            <a:off x="5040000" y="2340000"/>
            <a:ext cx="534960" cy="534960"/>
          </a:xfrm>
          <a:prstGeom prst="ellipse">
            <a:avLst/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76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"/>
          <p:cNvSpPr/>
          <p:nvPr/>
        </p:nvSpPr>
        <p:spPr>
          <a:xfrm>
            <a:off x="6300000" y="462600"/>
            <a:ext cx="3744000" cy="97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6000" spc="-1" strike="noStrike" u="wavyHeavy">
                <a:solidFill>
                  <a:srgbClr val="000000"/>
                </a:solidFill>
                <a:uFillTx/>
                <a:latin typeface="Noto Sans"/>
                <a:ea typeface="DejaVu Sans"/>
              </a:rPr>
              <a:t>LRU-K</a:t>
            </a:r>
            <a:endParaRPr b="0" lang="ru-RU" sz="6000" spc="-1" strike="noStrike">
              <a:latin typeface="Arial"/>
            </a:endParaRPr>
          </a:p>
        </p:txBody>
      </p:sp>
      <p:sp>
        <p:nvSpPr>
          <p:cNvPr id="451" name=""/>
          <p:cNvSpPr/>
          <p:nvPr/>
        </p:nvSpPr>
        <p:spPr>
          <a:xfrm>
            <a:off x="1080000" y="1620000"/>
            <a:ext cx="8892000" cy="61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Параметр К отвечает за количество последних отслеживаемых обращений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52" name=""/>
          <p:cNvSpPr/>
          <p:nvPr/>
        </p:nvSpPr>
        <p:spPr>
          <a:xfrm>
            <a:off x="1167840" y="2160000"/>
            <a:ext cx="5847120" cy="31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Видно, что в предыдущем подходе количество попаданий в кэш равно нулю, но алгоритм LRU-K помогает решить эту проблему и уменьшить количество промахов до одного!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	</a:t>
            </a:r>
            <a:r>
              <a:rPr b="0" lang="ru-RU" sz="1600" spc="-1" strike="noStrike">
                <a:solidFill>
                  <a:srgbClr val="666666"/>
                </a:solidFill>
                <a:latin typeface="Noto Sans"/>
                <a:ea typeface="DejaVu Sans"/>
              </a:rPr>
              <a:t>Основная цель LRU-K - решить проблему задержки в кэше «лишних» элементов. Так, для полноценного попадания в кэш к элементу нужно обратиться хотя бы К раз, иначе он является первым претендентом на удаление. 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>
            <a:off x="914400" y="2340000"/>
            <a:ext cx="86400" cy="2874960"/>
          </a:xfrm>
          <a:prstGeom prst="rect">
            <a:avLst/>
          </a:prstGeom>
          <a:solidFill>
            <a:srgbClr val="ced4da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"/>
          <p:cNvSpPr/>
          <p:nvPr/>
        </p:nvSpPr>
        <p:spPr>
          <a:xfrm>
            <a:off x="5728320" y="138600"/>
            <a:ext cx="20066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1800" spc="-1" strike="noStrike">
                <a:solidFill>
                  <a:srgbClr val="000000"/>
                </a:solidFill>
                <a:latin typeface="Noto Sans"/>
                <a:ea typeface="DejaVu Sans"/>
              </a:rPr>
              <a:t>Решение: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cover dir="ld"/>
      </p:transition>
    </mc:Choice>
    <mc:Fallback>
      <p:transition spd="slow">
        <p:cover dir="ld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Application>LibreOffice/7.2.5.2$Linux_X86_64 LibreOffice_project/20$Build-2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2022-05-13T18:43:13Z</dcterms:created>
  <dc:creator/>
  <dc:description/>
  <dc:language>ru-RU</dc:language>
  <cp:lastModifiedBy/>
  <dcterms:modified xsi:type="dcterms:W3CDTF">2022-05-15T22:14:21Z</dcterms:modified>
  <cp:revision>47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