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8" r:id="rId4"/>
    <p:sldId id="269" r:id="rId5"/>
    <p:sldId id="277" r:id="rId6"/>
    <p:sldId id="289" r:id="rId7"/>
    <p:sldId id="280" r:id="rId8"/>
    <p:sldId id="290" r:id="rId9"/>
    <p:sldId id="267" r:id="rId10"/>
    <p:sldId id="291" r:id="rId11"/>
    <p:sldId id="292" r:id="rId12"/>
    <p:sldId id="293" r:id="rId13"/>
    <p:sldId id="295" r:id="rId14"/>
    <p:sldId id="2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9" d="100"/>
          <a:sy n="79"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70ADE22-1345-4436-B8D8-4446AC8B717F}" type="datetimeFigureOut">
              <a:rPr lang="en-US" smtClean="0"/>
              <a:t>12/11/2024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8F6F8A1-4CCE-463E-BD9C-F047268AFFA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78082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ADE22-1345-4436-B8D8-4446AC8B717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20555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ADE22-1345-4436-B8D8-4446AC8B717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249250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ADE22-1345-4436-B8D8-4446AC8B717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314369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0ADE22-1345-4436-B8D8-4446AC8B717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6F8A1-4CCE-463E-BD9C-F047268AFFA7}"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135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0ADE22-1345-4436-B8D8-4446AC8B717F}"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342433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0ADE22-1345-4436-B8D8-4446AC8B717F}"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51018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0ADE22-1345-4436-B8D8-4446AC8B717F}"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251005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ADE22-1345-4436-B8D8-4446AC8B717F}"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39198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0ADE22-1345-4436-B8D8-4446AC8B717F}"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246157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0ADE22-1345-4436-B8D8-4446AC8B717F}"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6F8A1-4CCE-463E-BD9C-F047268AFFA7}" type="slidenum">
              <a:rPr lang="en-US" smtClean="0"/>
              <a:t>‹#›</a:t>
            </a:fld>
            <a:endParaRPr lang="en-US"/>
          </a:p>
        </p:txBody>
      </p:sp>
    </p:spTree>
    <p:extLst>
      <p:ext uri="{BB962C8B-B14F-4D97-AF65-F5344CB8AC3E}">
        <p14:creationId xmlns:p14="http://schemas.microsoft.com/office/powerpoint/2010/main" val="108264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70ADE22-1345-4436-B8D8-4446AC8B717F}" type="datetimeFigureOut">
              <a:rPr lang="en-US" smtClean="0"/>
              <a:t>12/11/2024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8F6F8A1-4CCE-463E-BD9C-F047268AFFA7}" type="slidenum">
              <a:rPr lang="en-US" smtClean="0"/>
              <a:t>‹#›</a:t>
            </a:fld>
            <a:endParaRPr lang="en-US"/>
          </a:p>
        </p:txBody>
      </p:sp>
    </p:spTree>
    <p:extLst>
      <p:ext uri="{BB962C8B-B14F-4D97-AF65-F5344CB8AC3E}">
        <p14:creationId xmlns:p14="http://schemas.microsoft.com/office/powerpoint/2010/main" val="556898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E327C-94B1-5471-1B0E-8DA3453AD3D5}"/>
              </a:ext>
            </a:extLst>
          </p:cNvPr>
          <p:cNvSpPr>
            <a:spLocks noGrp="1"/>
          </p:cNvSpPr>
          <p:nvPr>
            <p:ph type="ctrTitle"/>
          </p:nvPr>
        </p:nvSpPr>
        <p:spPr>
          <a:xfrm>
            <a:off x="1261872" y="1717030"/>
            <a:ext cx="9418320" cy="1035898"/>
          </a:xfrm>
        </p:spPr>
        <p:txBody>
          <a:bodyPr>
            <a:normAutofit fontScale="90000"/>
          </a:bodyPr>
          <a:lstStyle/>
          <a:p>
            <a:r>
              <a:rPr lang="en-US" sz="4400" dirty="0"/>
              <a:t>Air Quality Time Series Hyperparameters optimization using Evolutionary Computation methods</a:t>
            </a:r>
          </a:p>
        </p:txBody>
      </p:sp>
      <p:sp>
        <p:nvSpPr>
          <p:cNvPr id="9" name="Rectangle 8">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u-KZ"/>
          </a:p>
        </p:txBody>
      </p:sp>
      <p:sp>
        <p:nvSpPr>
          <p:cNvPr id="11" name="Rectangle 10">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u-KZ"/>
          </a:p>
        </p:txBody>
      </p:sp>
      <p:sp>
        <p:nvSpPr>
          <p:cNvPr id="5" name="TextBox 4">
            <a:extLst>
              <a:ext uri="{FF2B5EF4-FFF2-40B4-BE49-F238E27FC236}">
                <a16:creationId xmlns:a16="http://schemas.microsoft.com/office/drawing/2014/main" id="{EB6DD685-2D14-D5B1-A078-A8806FE9AE25}"/>
              </a:ext>
            </a:extLst>
          </p:cNvPr>
          <p:cNvSpPr txBox="1"/>
          <p:nvPr/>
        </p:nvSpPr>
        <p:spPr>
          <a:xfrm>
            <a:off x="1236176" y="5071061"/>
            <a:ext cx="4826324" cy="1200329"/>
          </a:xfrm>
          <a:prstGeom prst="rect">
            <a:avLst/>
          </a:prstGeom>
          <a:noFill/>
        </p:spPr>
        <p:txBody>
          <a:bodyPr wrap="square">
            <a:spAutoFit/>
          </a:bodyPr>
          <a:lstStyle/>
          <a:p>
            <a:pPr marL="0" indent="0">
              <a:buNone/>
            </a:pPr>
            <a:r>
              <a:rPr lang="en-US" dirty="0"/>
              <a:t>Develop a highly optimized time series prediction model for air quality data using Evolutionary Strategies (ES) and the DEAP library.</a:t>
            </a:r>
            <a:endParaRPr lang="ru-KZ" dirty="0"/>
          </a:p>
        </p:txBody>
      </p:sp>
      <p:sp>
        <p:nvSpPr>
          <p:cNvPr id="6" name="Title 1">
            <a:extLst>
              <a:ext uri="{FF2B5EF4-FFF2-40B4-BE49-F238E27FC236}">
                <a16:creationId xmlns:a16="http://schemas.microsoft.com/office/drawing/2014/main" id="{998A2B24-C602-3ED9-974A-D52408C46A5B}"/>
              </a:ext>
            </a:extLst>
          </p:cNvPr>
          <p:cNvSpPr txBox="1">
            <a:spLocks/>
          </p:cNvSpPr>
          <p:nvPr/>
        </p:nvSpPr>
        <p:spPr>
          <a:xfrm>
            <a:off x="1391569" y="3682094"/>
            <a:ext cx="9692640" cy="1325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3200" dirty="0"/>
              <a:t>Objective:</a:t>
            </a:r>
            <a:endParaRPr lang="ru-KZ" sz="3200" dirty="0"/>
          </a:p>
        </p:txBody>
      </p:sp>
      <p:sp>
        <p:nvSpPr>
          <p:cNvPr id="10" name="TextBox 9">
            <a:extLst>
              <a:ext uri="{FF2B5EF4-FFF2-40B4-BE49-F238E27FC236}">
                <a16:creationId xmlns:a16="http://schemas.microsoft.com/office/drawing/2014/main" id="{0736D935-9C89-7499-A313-D60F6FCE837F}"/>
              </a:ext>
            </a:extLst>
          </p:cNvPr>
          <p:cNvSpPr txBox="1"/>
          <p:nvPr/>
        </p:nvSpPr>
        <p:spPr>
          <a:xfrm>
            <a:off x="1391569" y="2817401"/>
            <a:ext cx="6380831" cy="400110"/>
          </a:xfrm>
          <a:prstGeom prst="rect">
            <a:avLst/>
          </a:prstGeom>
          <a:noFill/>
        </p:spPr>
        <p:txBody>
          <a:bodyPr wrap="square">
            <a:spAutoFit/>
          </a:bodyPr>
          <a:lstStyle/>
          <a:p>
            <a:r>
              <a:rPr lang="en-US" sz="2000" dirty="0"/>
              <a:t>Authors: Batyr K., Ryan K., Prerak P., Devson B.</a:t>
            </a:r>
          </a:p>
        </p:txBody>
      </p:sp>
      <p:pic>
        <p:nvPicPr>
          <p:cNvPr id="13" name="Picture 12">
            <a:extLst>
              <a:ext uri="{FF2B5EF4-FFF2-40B4-BE49-F238E27FC236}">
                <a16:creationId xmlns:a16="http://schemas.microsoft.com/office/drawing/2014/main" id="{582A0B68-36BF-1C0C-E205-9FB5A2201F7B}"/>
              </a:ext>
            </a:extLst>
          </p:cNvPr>
          <p:cNvPicPr>
            <a:picLocks noChangeAspect="1"/>
          </p:cNvPicPr>
          <p:nvPr/>
        </p:nvPicPr>
        <p:blipFill>
          <a:blip r:embed="rId2"/>
          <a:stretch>
            <a:fillRect/>
          </a:stretch>
        </p:blipFill>
        <p:spPr>
          <a:xfrm>
            <a:off x="0" y="-1"/>
            <a:ext cx="689799" cy="6857999"/>
          </a:xfrm>
          <a:prstGeom prst="rect">
            <a:avLst/>
          </a:prstGeom>
        </p:spPr>
      </p:pic>
    </p:spTree>
    <p:extLst>
      <p:ext uri="{BB962C8B-B14F-4D97-AF65-F5344CB8AC3E}">
        <p14:creationId xmlns:p14="http://schemas.microsoft.com/office/powerpoint/2010/main" val="4500155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D8B3D-268A-B354-5AB8-A1040F1FB248}"/>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F0C1C10-2924-5790-E378-E33F2AFD9E72}"/>
              </a:ext>
            </a:extLst>
          </p:cNvPr>
          <p:cNvGraphicFramePr>
            <a:graphicFrameLocks noGrp="1"/>
          </p:cNvGraphicFramePr>
          <p:nvPr>
            <p:extLst>
              <p:ext uri="{D42A27DB-BD31-4B8C-83A1-F6EECF244321}">
                <p14:modId xmlns:p14="http://schemas.microsoft.com/office/powerpoint/2010/main" val="3736940060"/>
              </p:ext>
            </p:extLst>
          </p:nvPr>
        </p:nvGraphicFramePr>
        <p:xfrm>
          <a:off x="628861" y="2121928"/>
          <a:ext cx="10325651" cy="4165600"/>
        </p:xfrm>
        <a:graphic>
          <a:graphicData uri="http://schemas.openxmlformats.org/drawingml/2006/table">
            <a:tbl>
              <a:tblPr firstRow="1" bandRow="1">
                <a:tableStyleId>{073A0DAA-6AF3-43AB-8588-CEC1D06C72B9}</a:tableStyleId>
              </a:tblPr>
              <a:tblGrid>
                <a:gridCol w="793402">
                  <a:extLst>
                    <a:ext uri="{9D8B030D-6E8A-4147-A177-3AD203B41FA5}">
                      <a16:colId xmlns:a16="http://schemas.microsoft.com/office/drawing/2014/main" val="3463270078"/>
                    </a:ext>
                  </a:extLst>
                </a:gridCol>
                <a:gridCol w="1207256">
                  <a:extLst>
                    <a:ext uri="{9D8B030D-6E8A-4147-A177-3AD203B41FA5}">
                      <a16:colId xmlns:a16="http://schemas.microsoft.com/office/drawing/2014/main" val="4065139729"/>
                    </a:ext>
                  </a:extLst>
                </a:gridCol>
                <a:gridCol w="1165625">
                  <a:extLst>
                    <a:ext uri="{9D8B030D-6E8A-4147-A177-3AD203B41FA5}">
                      <a16:colId xmlns:a16="http://schemas.microsoft.com/office/drawing/2014/main" val="1585822404"/>
                    </a:ext>
                  </a:extLst>
                </a:gridCol>
                <a:gridCol w="1561106">
                  <a:extLst>
                    <a:ext uri="{9D8B030D-6E8A-4147-A177-3AD203B41FA5}">
                      <a16:colId xmlns:a16="http://schemas.microsoft.com/office/drawing/2014/main" val="2934431844"/>
                    </a:ext>
                  </a:extLst>
                </a:gridCol>
                <a:gridCol w="811776">
                  <a:extLst>
                    <a:ext uri="{9D8B030D-6E8A-4147-A177-3AD203B41FA5}">
                      <a16:colId xmlns:a16="http://schemas.microsoft.com/office/drawing/2014/main" val="4042839078"/>
                    </a:ext>
                  </a:extLst>
                </a:gridCol>
                <a:gridCol w="1186440">
                  <a:extLst>
                    <a:ext uri="{9D8B030D-6E8A-4147-A177-3AD203B41FA5}">
                      <a16:colId xmlns:a16="http://schemas.microsoft.com/office/drawing/2014/main" val="4089828982"/>
                    </a:ext>
                  </a:extLst>
                </a:gridCol>
                <a:gridCol w="1071959">
                  <a:extLst>
                    <a:ext uri="{9D8B030D-6E8A-4147-A177-3AD203B41FA5}">
                      <a16:colId xmlns:a16="http://schemas.microsoft.com/office/drawing/2014/main" val="258576290"/>
                    </a:ext>
                  </a:extLst>
                </a:gridCol>
                <a:gridCol w="1415403">
                  <a:extLst>
                    <a:ext uri="{9D8B030D-6E8A-4147-A177-3AD203B41FA5}">
                      <a16:colId xmlns:a16="http://schemas.microsoft.com/office/drawing/2014/main" val="940788740"/>
                    </a:ext>
                  </a:extLst>
                </a:gridCol>
                <a:gridCol w="1112684">
                  <a:extLst>
                    <a:ext uri="{9D8B030D-6E8A-4147-A177-3AD203B41FA5}">
                      <a16:colId xmlns:a16="http://schemas.microsoft.com/office/drawing/2014/main" val="570752107"/>
                    </a:ext>
                  </a:extLst>
                </a:gridCol>
              </a:tblGrid>
              <a:tr h="370840">
                <a:tc>
                  <a:txBody>
                    <a:bodyPr/>
                    <a:lstStyle/>
                    <a:p>
                      <a:r>
                        <a:rPr lang="en-US" sz="1200" b="1" kern="1200" dirty="0">
                          <a:solidFill>
                            <a:schemeClr val="lt1"/>
                          </a:solidFill>
                          <a:effectLst/>
                        </a:rPr>
                        <a:t>Trial</a:t>
                      </a:r>
                      <a:endParaRPr lang="ru-KZ"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RNN type</a:t>
                      </a:r>
                      <a:endParaRPr lang="ru-KZ" sz="1200" dirty="0"/>
                    </a:p>
                    <a:p>
                      <a:endParaRPr lang="ru-KZ"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 neurons</a:t>
                      </a:r>
                      <a:endParaRPr lang="ru-KZ" sz="1200" dirty="0"/>
                    </a:p>
                    <a:p>
                      <a:endParaRPr lang="ru-KZ" sz="1200" dirty="0"/>
                    </a:p>
                  </a:txBody>
                  <a:tcPr/>
                </a:tc>
                <a:tc>
                  <a:txBody>
                    <a:bodyPr/>
                    <a:lstStyle/>
                    <a:p>
                      <a:r>
                        <a:rPr lang="en-US" sz="1200" b="1" kern="1200" dirty="0">
                          <a:solidFill>
                            <a:schemeClr val="lt1"/>
                          </a:solidFill>
                          <a:effectLst/>
                        </a:rPr>
                        <a:t>Learning rate</a:t>
                      </a:r>
                      <a:endParaRPr lang="ru-KZ" sz="1200" dirty="0"/>
                    </a:p>
                  </a:txBody>
                  <a:tcPr/>
                </a:tc>
                <a:tc>
                  <a:txBody>
                    <a:bodyPr/>
                    <a:lstStyle/>
                    <a:p>
                      <a:r>
                        <a:rPr lang="en-US" sz="1200" b="1" kern="1200" dirty="0">
                          <a:solidFill>
                            <a:schemeClr val="lt1"/>
                          </a:solidFill>
                          <a:effectLst/>
                        </a:rPr>
                        <a:t>Batch size</a:t>
                      </a:r>
                      <a:endParaRPr lang="ru-KZ" sz="1200" dirty="0"/>
                    </a:p>
                  </a:txBody>
                  <a:tcPr/>
                </a:tc>
                <a:tc>
                  <a:txBody>
                    <a:bodyPr/>
                    <a:lstStyle/>
                    <a:p>
                      <a:pPr algn="l"/>
                      <a:r>
                        <a:rPr lang="en-US" sz="1200" b="1" dirty="0">
                          <a:effectLst/>
                        </a:rPr>
                        <a:t>Activation function</a:t>
                      </a:r>
                    </a:p>
                  </a:txBody>
                  <a:tcPr anchor="ctr"/>
                </a:tc>
                <a:tc>
                  <a:txBody>
                    <a:bodyPr/>
                    <a:lstStyle/>
                    <a:p>
                      <a:r>
                        <a:rPr lang="en-US" sz="1200" b="1" kern="1200" dirty="0">
                          <a:solidFill>
                            <a:schemeClr val="lt1"/>
                          </a:solidFill>
                          <a:effectLst/>
                        </a:rPr>
                        <a:t>Optimizer</a:t>
                      </a:r>
                      <a:endParaRPr lang="ru-KZ" sz="1200" dirty="0"/>
                    </a:p>
                  </a:txBody>
                  <a:tcPr/>
                </a:tc>
                <a:tc>
                  <a:txBody>
                    <a:bodyPr/>
                    <a:lstStyle/>
                    <a:p>
                      <a:r>
                        <a:rPr lang="en-US" sz="1200" b="1" kern="1200" dirty="0">
                          <a:solidFill>
                            <a:schemeClr val="lt1"/>
                          </a:solidFill>
                          <a:effectLst/>
                        </a:rPr>
                        <a:t>Loss</a:t>
                      </a:r>
                      <a:endParaRPr lang="ru-KZ" sz="1200" dirty="0"/>
                    </a:p>
                  </a:txBody>
                  <a:tcPr/>
                </a:tc>
                <a:tc>
                  <a:txBody>
                    <a:bodyPr/>
                    <a:lstStyle/>
                    <a:p>
                      <a:r>
                        <a:rPr lang="en-US" sz="1200" b="1" kern="1200" dirty="0">
                          <a:solidFill>
                            <a:schemeClr val="lt1"/>
                          </a:solidFill>
                          <a:effectLst/>
                        </a:rPr>
                        <a:t>Iterations</a:t>
                      </a:r>
                      <a:endParaRPr lang="ru-KZ" sz="1200" dirty="0"/>
                    </a:p>
                  </a:txBody>
                  <a:tcPr/>
                </a:tc>
                <a:extLst>
                  <a:ext uri="{0D108BD9-81ED-4DB2-BD59-A6C34878D82A}">
                    <a16:rowId xmlns:a16="http://schemas.microsoft.com/office/drawing/2014/main" val="1265432540"/>
                  </a:ext>
                </a:extLst>
              </a:tr>
              <a:tr h="370840">
                <a:tc>
                  <a:txBody>
                    <a:bodyPr/>
                    <a:lstStyle/>
                    <a:p>
                      <a:pPr algn="r"/>
                      <a:r>
                        <a:rPr lang="ru-KZ" dirty="0">
                          <a:solidFill>
                            <a:srgbClr val="000000"/>
                          </a:solidFill>
                          <a:effectLst/>
                        </a:rPr>
                        <a:t>1</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85</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17</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59.887450</a:t>
                      </a:r>
                    </a:p>
                  </a:txBody>
                  <a:tcPr anchor="ctr"/>
                </a:tc>
                <a:tc>
                  <a:txBody>
                    <a:bodyPr/>
                    <a:lstStyle/>
                    <a:p>
                      <a:pPr algn="r"/>
                      <a:r>
                        <a:rPr lang="ru-KZ" dirty="0">
                          <a:solidFill>
                            <a:srgbClr val="000000"/>
                          </a:solidFill>
                          <a:effectLst/>
                        </a:rPr>
                        <a:t>1</a:t>
                      </a:r>
                    </a:p>
                  </a:txBody>
                  <a:tcPr anchor="ctr"/>
                </a:tc>
                <a:extLst>
                  <a:ext uri="{0D108BD9-81ED-4DB2-BD59-A6C34878D82A}">
                    <a16:rowId xmlns:a16="http://schemas.microsoft.com/office/drawing/2014/main" val="1390035921"/>
                  </a:ext>
                </a:extLst>
              </a:tr>
              <a:tr h="370840">
                <a:tc>
                  <a:txBody>
                    <a:bodyPr/>
                    <a:lstStyle/>
                    <a:p>
                      <a:pPr algn="r"/>
                      <a:r>
                        <a:rPr lang="ru-KZ" dirty="0">
                          <a:solidFill>
                            <a:srgbClr val="000000"/>
                          </a:solidFill>
                          <a:effectLst/>
                        </a:rPr>
                        <a:t>2</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188</a:t>
                      </a:r>
                    </a:p>
                  </a:txBody>
                  <a:tcPr anchor="ctr"/>
                </a:tc>
                <a:tc>
                  <a:txBody>
                    <a:bodyPr/>
                    <a:lstStyle/>
                    <a:p>
                      <a:pPr algn="r"/>
                      <a:r>
                        <a:rPr lang="ru-KZ">
                          <a:solidFill>
                            <a:srgbClr val="000000"/>
                          </a:solidFill>
                          <a:effectLst/>
                        </a:rPr>
                        <a:t>0.001000</a:t>
                      </a:r>
                    </a:p>
                  </a:txBody>
                  <a:tcPr anchor="ctr"/>
                </a:tc>
                <a:tc>
                  <a:txBody>
                    <a:bodyPr/>
                    <a:lstStyle/>
                    <a:p>
                      <a:pPr algn="r"/>
                      <a:r>
                        <a:rPr lang="ru-KZ" dirty="0">
                          <a:solidFill>
                            <a:srgbClr val="000000"/>
                          </a:solidFill>
                          <a:effectLst/>
                        </a:rPr>
                        <a:t>17</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57.017130</a:t>
                      </a:r>
                    </a:p>
                  </a:txBody>
                  <a:tcPr anchor="ctr"/>
                </a:tc>
                <a:tc>
                  <a:txBody>
                    <a:bodyPr/>
                    <a:lstStyle/>
                    <a:p>
                      <a:pPr algn="r"/>
                      <a:r>
                        <a:rPr lang="ru-KZ" dirty="0">
                          <a:solidFill>
                            <a:srgbClr val="000000"/>
                          </a:solidFill>
                          <a:effectLst/>
                        </a:rPr>
                        <a:t>18</a:t>
                      </a:r>
                    </a:p>
                  </a:txBody>
                  <a:tcPr anchor="ctr"/>
                </a:tc>
                <a:extLst>
                  <a:ext uri="{0D108BD9-81ED-4DB2-BD59-A6C34878D82A}">
                    <a16:rowId xmlns:a16="http://schemas.microsoft.com/office/drawing/2014/main" val="4204588365"/>
                  </a:ext>
                </a:extLst>
              </a:tr>
              <a:tr h="370840">
                <a:tc>
                  <a:txBody>
                    <a:bodyPr/>
                    <a:lstStyle/>
                    <a:p>
                      <a:pPr algn="r"/>
                      <a:r>
                        <a:rPr lang="ru-KZ" dirty="0">
                          <a:solidFill>
                            <a:srgbClr val="000000"/>
                          </a:solidFill>
                          <a:effectLst/>
                        </a:rPr>
                        <a:t>3</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146</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16</a:t>
                      </a:r>
                    </a:p>
                  </a:txBody>
                  <a:tcPr anchor="ctr"/>
                </a:tc>
                <a:tc>
                  <a:txBody>
                    <a:bodyPr/>
                    <a:lstStyle/>
                    <a:p>
                      <a:pPr algn="r"/>
                      <a:r>
                        <a:rPr lang="en-US" dirty="0" err="1">
                          <a:solidFill>
                            <a:srgbClr val="000000"/>
                          </a:solidFill>
                          <a:effectLst/>
                        </a:rPr>
                        <a:t>relu</a:t>
                      </a:r>
                      <a:endParaRPr lang="en-US" dirty="0">
                        <a:solidFill>
                          <a:srgbClr val="000000"/>
                        </a:solidFill>
                        <a:effectLst/>
                      </a:endParaRP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59.937120</a:t>
                      </a:r>
                    </a:p>
                  </a:txBody>
                  <a:tcPr anchor="ctr"/>
                </a:tc>
                <a:tc>
                  <a:txBody>
                    <a:bodyPr/>
                    <a:lstStyle/>
                    <a:p>
                      <a:pPr algn="r"/>
                      <a:r>
                        <a:rPr lang="ru-KZ" dirty="0">
                          <a:solidFill>
                            <a:srgbClr val="000000"/>
                          </a:solidFill>
                          <a:effectLst/>
                        </a:rPr>
                        <a:t>12</a:t>
                      </a:r>
                    </a:p>
                  </a:txBody>
                  <a:tcPr anchor="ctr"/>
                </a:tc>
                <a:extLst>
                  <a:ext uri="{0D108BD9-81ED-4DB2-BD59-A6C34878D82A}">
                    <a16:rowId xmlns:a16="http://schemas.microsoft.com/office/drawing/2014/main" val="2343523923"/>
                  </a:ext>
                </a:extLst>
              </a:tr>
              <a:tr h="370840">
                <a:tc>
                  <a:txBody>
                    <a:bodyPr/>
                    <a:lstStyle/>
                    <a:p>
                      <a:pPr algn="r"/>
                      <a:r>
                        <a:rPr lang="ru-KZ" dirty="0">
                          <a:solidFill>
                            <a:srgbClr val="000000"/>
                          </a:solidFill>
                          <a:effectLst/>
                        </a:rPr>
                        <a:t>4</a:t>
                      </a:r>
                    </a:p>
                  </a:txBody>
                  <a:tcPr anchor="ctr"/>
                </a:tc>
                <a:tc>
                  <a:txBody>
                    <a:bodyPr/>
                    <a:lstStyle/>
                    <a:p>
                      <a:pPr algn="r"/>
                      <a:r>
                        <a:rPr lang="en-US" dirty="0">
                          <a:solidFill>
                            <a:srgbClr val="000000"/>
                          </a:solidFill>
                          <a:effectLst/>
                        </a:rPr>
                        <a:t>LSTM</a:t>
                      </a:r>
                    </a:p>
                  </a:txBody>
                  <a:tcPr anchor="ctr"/>
                </a:tc>
                <a:tc>
                  <a:txBody>
                    <a:bodyPr/>
                    <a:lstStyle/>
                    <a:p>
                      <a:pPr algn="r"/>
                      <a:r>
                        <a:rPr lang="ru-KZ">
                          <a:solidFill>
                            <a:srgbClr val="000000"/>
                          </a:solidFill>
                          <a:effectLst/>
                        </a:rPr>
                        <a:t>211</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18</a:t>
                      </a:r>
                    </a:p>
                  </a:txBody>
                  <a:tcPr anchor="ctr"/>
                </a:tc>
                <a:tc>
                  <a:txBody>
                    <a:bodyPr/>
                    <a:lstStyle/>
                    <a:p>
                      <a:pPr algn="r"/>
                      <a:r>
                        <a:rPr lang="en-US" dirty="0" err="1">
                          <a:solidFill>
                            <a:srgbClr val="000000"/>
                          </a:solidFill>
                          <a:effectLst/>
                        </a:rPr>
                        <a:t>relu</a:t>
                      </a:r>
                      <a:endParaRPr lang="en-US" dirty="0">
                        <a:solidFill>
                          <a:srgbClr val="000000"/>
                        </a:solidFill>
                        <a:effectLst/>
                      </a:endParaRP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59.924760</a:t>
                      </a:r>
                    </a:p>
                  </a:txBody>
                  <a:tcPr anchor="ctr"/>
                </a:tc>
                <a:tc>
                  <a:txBody>
                    <a:bodyPr/>
                    <a:lstStyle/>
                    <a:p>
                      <a:pPr algn="r"/>
                      <a:r>
                        <a:rPr lang="ru-KZ" dirty="0">
                          <a:solidFill>
                            <a:srgbClr val="000000"/>
                          </a:solidFill>
                          <a:effectLst/>
                        </a:rPr>
                        <a:t>12</a:t>
                      </a:r>
                    </a:p>
                  </a:txBody>
                  <a:tcPr anchor="ctr"/>
                </a:tc>
                <a:extLst>
                  <a:ext uri="{0D108BD9-81ED-4DB2-BD59-A6C34878D82A}">
                    <a16:rowId xmlns:a16="http://schemas.microsoft.com/office/drawing/2014/main" val="2681425155"/>
                  </a:ext>
                </a:extLst>
              </a:tr>
              <a:tr h="370840">
                <a:tc>
                  <a:txBody>
                    <a:bodyPr/>
                    <a:lstStyle/>
                    <a:p>
                      <a:pPr algn="r"/>
                      <a:r>
                        <a:rPr lang="ru-KZ" dirty="0">
                          <a:solidFill>
                            <a:schemeClr val="tx1"/>
                          </a:solidFill>
                          <a:effectLst/>
                        </a:rPr>
                        <a:t>5</a:t>
                      </a:r>
                    </a:p>
                  </a:txBody>
                  <a:tcPr anchor="ctr"/>
                </a:tc>
                <a:tc>
                  <a:txBody>
                    <a:bodyPr/>
                    <a:lstStyle/>
                    <a:p>
                      <a:pPr algn="r"/>
                      <a:r>
                        <a:rPr lang="en-US" dirty="0">
                          <a:solidFill>
                            <a:schemeClr val="tx1"/>
                          </a:solidFill>
                          <a:effectLst/>
                        </a:rPr>
                        <a:t>LSTM</a:t>
                      </a:r>
                    </a:p>
                  </a:txBody>
                  <a:tcPr anchor="ctr"/>
                </a:tc>
                <a:tc>
                  <a:txBody>
                    <a:bodyPr/>
                    <a:lstStyle/>
                    <a:p>
                      <a:pPr algn="r"/>
                      <a:r>
                        <a:rPr lang="ru-KZ" dirty="0">
                          <a:solidFill>
                            <a:schemeClr val="tx1"/>
                          </a:solidFill>
                          <a:effectLst/>
                        </a:rPr>
                        <a:t>268</a:t>
                      </a:r>
                    </a:p>
                  </a:txBody>
                  <a:tcPr anchor="ctr"/>
                </a:tc>
                <a:tc>
                  <a:txBody>
                    <a:bodyPr/>
                    <a:lstStyle/>
                    <a:p>
                      <a:pPr algn="r"/>
                      <a:r>
                        <a:rPr lang="ru-KZ" dirty="0">
                          <a:solidFill>
                            <a:schemeClr val="tx1"/>
                          </a:solidFill>
                          <a:effectLst/>
                        </a:rPr>
                        <a:t>0.001000</a:t>
                      </a:r>
                    </a:p>
                  </a:txBody>
                  <a:tcPr anchor="ctr"/>
                </a:tc>
                <a:tc>
                  <a:txBody>
                    <a:bodyPr/>
                    <a:lstStyle/>
                    <a:p>
                      <a:pPr algn="r"/>
                      <a:r>
                        <a:rPr lang="ru-KZ" dirty="0">
                          <a:solidFill>
                            <a:schemeClr val="tx1"/>
                          </a:solidFill>
                          <a:effectLst/>
                        </a:rPr>
                        <a:t>16</a:t>
                      </a:r>
                    </a:p>
                  </a:txBody>
                  <a:tcPr anchor="ctr"/>
                </a:tc>
                <a:tc>
                  <a:txBody>
                    <a:bodyPr/>
                    <a:lstStyle/>
                    <a:p>
                      <a:pPr algn="r"/>
                      <a:r>
                        <a:rPr lang="en-US" dirty="0" err="1">
                          <a:solidFill>
                            <a:schemeClr val="tx1"/>
                          </a:solidFill>
                          <a:effectLst/>
                        </a:rPr>
                        <a:t>relu</a:t>
                      </a:r>
                      <a:endParaRPr lang="en-US" dirty="0">
                        <a:solidFill>
                          <a:schemeClr val="tx1"/>
                        </a:solidFill>
                        <a:effectLst/>
                      </a:endParaRPr>
                    </a:p>
                  </a:txBody>
                  <a:tcPr anchor="ctr"/>
                </a:tc>
                <a:tc>
                  <a:txBody>
                    <a:bodyPr/>
                    <a:lstStyle/>
                    <a:p>
                      <a:pPr algn="r"/>
                      <a:r>
                        <a:rPr lang="en-US" dirty="0">
                          <a:solidFill>
                            <a:schemeClr val="tx1"/>
                          </a:solidFill>
                          <a:effectLst/>
                        </a:rPr>
                        <a:t>Adam</a:t>
                      </a:r>
                    </a:p>
                  </a:txBody>
                  <a:tcPr anchor="ctr"/>
                </a:tc>
                <a:tc>
                  <a:txBody>
                    <a:bodyPr/>
                    <a:lstStyle/>
                    <a:p>
                      <a:pPr algn="r"/>
                      <a:r>
                        <a:rPr lang="ru-KZ" dirty="0">
                          <a:solidFill>
                            <a:schemeClr val="tx1"/>
                          </a:solidFill>
                          <a:effectLst/>
                        </a:rPr>
                        <a:t>55.978120</a:t>
                      </a:r>
                    </a:p>
                  </a:txBody>
                  <a:tcPr anchor="ctr"/>
                </a:tc>
                <a:tc>
                  <a:txBody>
                    <a:bodyPr/>
                    <a:lstStyle/>
                    <a:p>
                      <a:pPr algn="r"/>
                      <a:r>
                        <a:rPr lang="ru-KZ" dirty="0">
                          <a:solidFill>
                            <a:schemeClr val="tx1"/>
                          </a:solidFill>
                          <a:effectLst/>
                        </a:rPr>
                        <a:t>19</a:t>
                      </a:r>
                    </a:p>
                  </a:txBody>
                  <a:tcPr anchor="ctr"/>
                </a:tc>
                <a:extLst>
                  <a:ext uri="{0D108BD9-81ED-4DB2-BD59-A6C34878D82A}">
                    <a16:rowId xmlns:a16="http://schemas.microsoft.com/office/drawing/2014/main" val="1659424825"/>
                  </a:ext>
                </a:extLst>
              </a:tr>
              <a:tr h="370840">
                <a:tc>
                  <a:txBody>
                    <a:bodyPr/>
                    <a:lstStyle/>
                    <a:p>
                      <a:pPr algn="r"/>
                      <a:r>
                        <a:rPr lang="ru-KZ" dirty="0">
                          <a:solidFill>
                            <a:srgbClr val="000000"/>
                          </a:solidFill>
                          <a:effectLst/>
                        </a:rPr>
                        <a:t>1</a:t>
                      </a:r>
                    </a:p>
                  </a:txBody>
                  <a:tcPr anchor="ctr"/>
                </a:tc>
                <a:tc>
                  <a:txBody>
                    <a:bodyPr/>
                    <a:lstStyle/>
                    <a:p>
                      <a:pPr algn="r"/>
                      <a:r>
                        <a:rPr lang="en-US" dirty="0">
                          <a:solidFill>
                            <a:srgbClr val="000000"/>
                          </a:solidFill>
                          <a:effectLst/>
                        </a:rPr>
                        <a:t>GRU</a:t>
                      </a:r>
                    </a:p>
                  </a:txBody>
                  <a:tcPr anchor="ctr"/>
                </a:tc>
                <a:tc>
                  <a:txBody>
                    <a:bodyPr/>
                    <a:lstStyle/>
                    <a:p>
                      <a:pPr algn="r"/>
                      <a:r>
                        <a:rPr lang="ru-KZ" dirty="0">
                          <a:solidFill>
                            <a:srgbClr val="000000"/>
                          </a:solidFill>
                          <a:effectLst/>
                        </a:rPr>
                        <a:t>246</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18</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59.993050</a:t>
                      </a:r>
                    </a:p>
                  </a:txBody>
                  <a:tcPr anchor="ctr"/>
                </a:tc>
                <a:tc>
                  <a:txBody>
                    <a:bodyPr/>
                    <a:lstStyle/>
                    <a:p>
                      <a:pPr algn="r"/>
                      <a:r>
                        <a:rPr lang="ru-KZ" dirty="0">
                          <a:solidFill>
                            <a:srgbClr val="000000"/>
                          </a:solidFill>
                          <a:effectLst/>
                        </a:rPr>
                        <a:t>17</a:t>
                      </a:r>
                    </a:p>
                  </a:txBody>
                  <a:tcPr anchor="ctr"/>
                </a:tc>
                <a:extLst>
                  <a:ext uri="{0D108BD9-81ED-4DB2-BD59-A6C34878D82A}">
                    <a16:rowId xmlns:a16="http://schemas.microsoft.com/office/drawing/2014/main" val="2444784571"/>
                  </a:ext>
                </a:extLst>
              </a:tr>
              <a:tr h="370840">
                <a:tc>
                  <a:txBody>
                    <a:bodyPr/>
                    <a:lstStyle/>
                    <a:p>
                      <a:pPr algn="r"/>
                      <a:r>
                        <a:rPr lang="ru-KZ" dirty="0">
                          <a:solidFill>
                            <a:srgbClr val="FF0000"/>
                          </a:solidFill>
                          <a:effectLst/>
                        </a:rPr>
                        <a:t>2</a:t>
                      </a:r>
                    </a:p>
                  </a:txBody>
                  <a:tcPr anchor="ctr"/>
                </a:tc>
                <a:tc>
                  <a:txBody>
                    <a:bodyPr/>
                    <a:lstStyle/>
                    <a:p>
                      <a:pPr algn="r"/>
                      <a:r>
                        <a:rPr lang="en-US" dirty="0">
                          <a:solidFill>
                            <a:srgbClr val="FF0000"/>
                          </a:solidFill>
                          <a:effectLst/>
                        </a:rPr>
                        <a:t>GRU</a:t>
                      </a:r>
                    </a:p>
                  </a:txBody>
                  <a:tcPr anchor="ctr"/>
                </a:tc>
                <a:tc>
                  <a:txBody>
                    <a:bodyPr/>
                    <a:lstStyle/>
                    <a:p>
                      <a:pPr algn="r"/>
                      <a:r>
                        <a:rPr lang="ru-KZ" dirty="0">
                          <a:solidFill>
                            <a:srgbClr val="FF0000"/>
                          </a:solidFill>
                          <a:effectLst/>
                        </a:rPr>
                        <a:t>282</a:t>
                      </a:r>
                    </a:p>
                  </a:txBody>
                  <a:tcPr anchor="ctr"/>
                </a:tc>
                <a:tc>
                  <a:txBody>
                    <a:bodyPr/>
                    <a:lstStyle/>
                    <a:p>
                      <a:pPr algn="r"/>
                      <a:r>
                        <a:rPr lang="ru-KZ" dirty="0">
                          <a:solidFill>
                            <a:srgbClr val="FF0000"/>
                          </a:solidFill>
                          <a:effectLst/>
                        </a:rPr>
                        <a:t>0.001000</a:t>
                      </a:r>
                    </a:p>
                  </a:txBody>
                  <a:tcPr anchor="ctr"/>
                </a:tc>
                <a:tc>
                  <a:txBody>
                    <a:bodyPr/>
                    <a:lstStyle/>
                    <a:p>
                      <a:pPr algn="r"/>
                      <a:r>
                        <a:rPr lang="ru-KZ" dirty="0">
                          <a:solidFill>
                            <a:srgbClr val="FF0000"/>
                          </a:solidFill>
                          <a:effectLst/>
                        </a:rPr>
                        <a:t>16</a:t>
                      </a:r>
                    </a:p>
                  </a:txBody>
                  <a:tcPr anchor="ctr"/>
                </a:tc>
                <a:tc>
                  <a:txBody>
                    <a:bodyPr/>
                    <a:lstStyle/>
                    <a:p>
                      <a:pPr algn="r"/>
                      <a:r>
                        <a:rPr lang="en-US" dirty="0">
                          <a:solidFill>
                            <a:srgbClr val="FF0000"/>
                          </a:solidFill>
                          <a:effectLst/>
                        </a:rPr>
                        <a:t>elu</a:t>
                      </a:r>
                    </a:p>
                  </a:txBody>
                  <a:tcPr anchor="ctr"/>
                </a:tc>
                <a:tc>
                  <a:txBody>
                    <a:bodyPr/>
                    <a:lstStyle/>
                    <a:p>
                      <a:pPr algn="r"/>
                      <a:r>
                        <a:rPr lang="en-US" dirty="0">
                          <a:solidFill>
                            <a:srgbClr val="FF0000"/>
                          </a:solidFill>
                          <a:effectLst/>
                        </a:rPr>
                        <a:t>Adam</a:t>
                      </a:r>
                    </a:p>
                  </a:txBody>
                  <a:tcPr anchor="ctr"/>
                </a:tc>
                <a:tc>
                  <a:txBody>
                    <a:bodyPr/>
                    <a:lstStyle/>
                    <a:p>
                      <a:pPr algn="r"/>
                      <a:r>
                        <a:rPr lang="ru-KZ" dirty="0">
                          <a:solidFill>
                            <a:srgbClr val="FF0000"/>
                          </a:solidFill>
                          <a:effectLst/>
                        </a:rPr>
                        <a:t>53.922060</a:t>
                      </a:r>
                    </a:p>
                  </a:txBody>
                  <a:tcPr anchor="ctr"/>
                </a:tc>
                <a:tc>
                  <a:txBody>
                    <a:bodyPr/>
                    <a:lstStyle/>
                    <a:p>
                      <a:pPr algn="r"/>
                      <a:r>
                        <a:rPr lang="ru-KZ" dirty="0">
                          <a:solidFill>
                            <a:srgbClr val="FF0000"/>
                          </a:solidFill>
                          <a:effectLst/>
                        </a:rPr>
                        <a:t>17</a:t>
                      </a:r>
                    </a:p>
                  </a:txBody>
                  <a:tcPr anchor="ctr"/>
                </a:tc>
                <a:extLst>
                  <a:ext uri="{0D108BD9-81ED-4DB2-BD59-A6C34878D82A}">
                    <a16:rowId xmlns:a16="http://schemas.microsoft.com/office/drawing/2014/main" val="957772711"/>
                  </a:ext>
                </a:extLst>
              </a:tr>
              <a:tr h="370840">
                <a:tc>
                  <a:txBody>
                    <a:bodyPr/>
                    <a:lstStyle/>
                    <a:p>
                      <a:pPr algn="r"/>
                      <a:r>
                        <a:rPr lang="ru-KZ" dirty="0">
                          <a:solidFill>
                            <a:srgbClr val="000000"/>
                          </a:solidFill>
                          <a:effectLst/>
                        </a:rPr>
                        <a:t>3</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241</a:t>
                      </a:r>
                    </a:p>
                  </a:txBody>
                  <a:tcPr anchor="ctr"/>
                </a:tc>
                <a:tc>
                  <a:txBody>
                    <a:bodyPr/>
                    <a:lstStyle/>
                    <a:p>
                      <a:pPr algn="r"/>
                      <a:r>
                        <a:rPr lang="ru-KZ" dirty="0">
                          <a:solidFill>
                            <a:srgbClr val="000000"/>
                          </a:solidFill>
                          <a:effectLst/>
                        </a:rPr>
                        <a:t>0.001000</a:t>
                      </a:r>
                    </a:p>
                  </a:txBody>
                  <a:tcPr anchor="ctr"/>
                </a:tc>
                <a:tc>
                  <a:txBody>
                    <a:bodyPr/>
                    <a:lstStyle/>
                    <a:p>
                      <a:pPr algn="r"/>
                      <a:r>
                        <a:rPr lang="ru-KZ">
                          <a:solidFill>
                            <a:srgbClr val="000000"/>
                          </a:solidFill>
                          <a:effectLst/>
                        </a:rPr>
                        <a:t>16</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57.075460</a:t>
                      </a:r>
                    </a:p>
                  </a:txBody>
                  <a:tcPr anchor="ctr"/>
                </a:tc>
                <a:tc>
                  <a:txBody>
                    <a:bodyPr/>
                    <a:lstStyle/>
                    <a:p>
                      <a:pPr algn="r"/>
                      <a:r>
                        <a:rPr lang="ru-KZ" dirty="0">
                          <a:solidFill>
                            <a:srgbClr val="000000"/>
                          </a:solidFill>
                          <a:effectLst/>
                        </a:rPr>
                        <a:t>2</a:t>
                      </a:r>
                    </a:p>
                  </a:txBody>
                  <a:tcPr anchor="ctr"/>
                </a:tc>
                <a:extLst>
                  <a:ext uri="{0D108BD9-81ED-4DB2-BD59-A6C34878D82A}">
                    <a16:rowId xmlns:a16="http://schemas.microsoft.com/office/drawing/2014/main" val="1480662934"/>
                  </a:ext>
                </a:extLst>
              </a:tr>
              <a:tr h="370840">
                <a:tc>
                  <a:txBody>
                    <a:bodyPr/>
                    <a:lstStyle/>
                    <a:p>
                      <a:pPr algn="r"/>
                      <a:r>
                        <a:rPr lang="ru-KZ" dirty="0">
                          <a:solidFill>
                            <a:srgbClr val="000000"/>
                          </a:solidFill>
                          <a:effectLst/>
                        </a:rPr>
                        <a:t>4</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263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16</a:t>
                      </a:r>
                    </a:p>
                  </a:txBody>
                  <a:tcPr anchor="ctr"/>
                </a:tc>
                <a:tc>
                  <a:txBody>
                    <a:bodyPr/>
                    <a:lstStyle/>
                    <a:p>
                      <a:pPr algn="r"/>
                      <a:r>
                        <a:rPr lang="en-US" dirty="0" err="1">
                          <a:solidFill>
                            <a:srgbClr val="000000"/>
                          </a:solidFill>
                          <a:effectLst/>
                        </a:rPr>
                        <a:t>relu</a:t>
                      </a:r>
                      <a:endParaRPr lang="en-US" dirty="0">
                        <a:solidFill>
                          <a:srgbClr val="000000"/>
                        </a:solidFill>
                        <a:effectLst/>
                      </a:endParaRP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58.495670</a:t>
                      </a:r>
                    </a:p>
                  </a:txBody>
                  <a:tcPr anchor="ctr"/>
                </a:tc>
                <a:tc>
                  <a:txBody>
                    <a:bodyPr/>
                    <a:lstStyle/>
                    <a:p>
                      <a:pPr algn="r"/>
                      <a:r>
                        <a:rPr lang="ru-KZ" dirty="0">
                          <a:solidFill>
                            <a:srgbClr val="000000"/>
                          </a:solidFill>
                          <a:effectLst/>
                        </a:rPr>
                        <a:t>2</a:t>
                      </a:r>
                    </a:p>
                  </a:txBody>
                  <a:tcPr anchor="ctr"/>
                </a:tc>
                <a:extLst>
                  <a:ext uri="{0D108BD9-81ED-4DB2-BD59-A6C34878D82A}">
                    <a16:rowId xmlns:a16="http://schemas.microsoft.com/office/drawing/2014/main" val="2380408146"/>
                  </a:ext>
                </a:extLst>
              </a:tr>
              <a:tr h="370840">
                <a:tc>
                  <a:txBody>
                    <a:bodyPr/>
                    <a:lstStyle/>
                    <a:p>
                      <a:pPr algn="r"/>
                      <a:r>
                        <a:rPr lang="ru-KZ" dirty="0">
                          <a:solidFill>
                            <a:srgbClr val="000000"/>
                          </a:solidFill>
                          <a:effectLst/>
                        </a:rPr>
                        <a:t>5</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261</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16</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57.972760</a:t>
                      </a:r>
                    </a:p>
                  </a:txBody>
                  <a:tcPr anchor="ctr"/>
                </a:tc>
                <a:tc>
                  <a:txBody>
                    <a:bodyPr/>
                    <a:lstStyle/>
                    <a:p>
                      <a:pPr algn="r"/>
                      <a:r>
                        <a:rPr lang="ru-KZ" dirty="0">
                          <a:solidFill>
                            <a:srgbClr val="000000"/>
                          </a:solidFill>
                          <a:effectLst/>
                        </a:rPr>
                        <a:t>5</a:t>
                      </a:r>
                    </a:p>
                  </a:txBody>
                  <a:tcPr anchor="ctr"/>
                </a:tc>
                <a:extLst>
                  <a:ext uri="{0D108BD9-81ED-4DB2-BD59-A6C34878D82A}">
                    <a16:rowId xmlns:a16="http://schemas.microsoft.com/office/drawing/2014/main" val="3651881564"/>
                  </a:ext>
                </a:extLst>
              </a:tr>
            </a:tbl>
          </a:graphicData>
        </a:graphic>
      </p:graphicFrame>
      <p:sp>
        <p:nvSpPr>
          <p:cNvPr id="9" name="Title 1">
            <a:extLst>
              <a:ext uri="{FF2B5EF4-FFF2-40B4-BE49-F238E27FC236}">
                <a16:creationId xmlns:a16="http://schemas.microsoft.com/office/drawing/2014/main" id="{1D0C33BB-061C-F983-00A9-9C7598CB8681}"/>
              </a:ext>
            </a:extLst>
          </p:cNvPr>
          <p:cNvSpPr txBox="1">
            <a:spLocks/>
          </p:cNvSpPr>
          <p:nvPr/>
        </p:nvSpPr>
        <p:spPr>
          <a:xfrm>
            <a:off x="405124" y="817317"/>
            <a:ext cx="10773124" cy="9822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t>Model: ES(1+1) with 1/5 rule method(Hyper Parameter Optimization) – Batyr</a:t>
            </a:r>
            <a:br>
              <a:rPr lang="en-US" sz="2400" dirty="0"/>
            </a:br>
            <a:br>
              <a:rPr lang="en-US" sz="2400" dirty="0"/>
            </a:br>
            <a:r>
              <a:rPr lang="en-US" sz="1800" dirty="0"/>
              <a:t>Basic: Number of neurons, Learning rate, Batch size, Activation function, and Optimizer</a:t>
            </a:r>
            <a:endParaRPr lang="ru-KZ" sz="1800" dirty="0"/>
          </a:p>
        </p:txBody>
      </p:sp>
    </p:spTree>
    <p:extLst>
      <p:ext uri="{BB962C8B-B14F-4D97-AF65-F5344CB8AC3E}">
        <p14:creationId xmlns:p14="http://schemas.microsoft.com/office/powerpoint/2010/main" val="187452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1DC3A-3CC6-3967-D3F7-2FBB84B3BCB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E495FA-E07D-6F96-475A-D19B38FCACD4}"/>
              </a:ext>
            </a:extLst>
          </p:cNvPr>
          <p:cNvGraphicFramePr>
            <a:graphicFrameLocks noGrp="1"/>
          </p:cNvGraphicFramePr>
          <p:nvPr>
            <p:extLst>
              <p:ext uri="{D42A27DB-BD31-4B8C-83A1-F6EECF244321}">
                <p14:modId xmlns:p14="http://schemas.microsoft.com/office/powerpoint/2010/main" val="1507000791"/>
              </p:ext>
            </p:extLst>
          </p:nvPr>
        </p:nvGraphicFramePr>
        <p:xfrm>
          <a:off x="474159" y="2219205"/>
          <a:ext cx="10635054" cy="4165600"/>
        </p:xfrm>
        <a:graphic>
          <a:graphicData uri="http://schemas.openxmlformats.org/drawingml/2006/table">
            <a:tbl>
              <a:tblPr firstRow="1" bandRow="1">
                <a:tableStyleId>{073A0DAA-6AF3-43AB-8588-CEC1D06C72B9}</a:tableStyleId>
              </a:tblPr>
              <a:tblGrid>
                <a:gridCol w="709855">
                  <a:extLst>
                    <a:ext uri="{9D8B030D-6E8A-4147-A177-3AD203B41FA5}">
                      <a16:colId xmlns:a16="http://schemas.microsoft.com/office/drawing/2014/main" val="3463270078"/>
                    </a:ext>
                  </a:extLst>
                </a:gridCol>
                <a:gridCol w="1080129">
                  <a:extLst>
                    <a:ext uri="{9D8B030D-6E8A-4147-A177-3AD203B41FA5}">
                      <a16:colId xmlns:a16="http://schemas.microsoft.com/office/drawing/2014/main" val="4065139729"/>
                    </a:ext>
                  </a:extLst>
                </a:gridCol>
                <a:gridCol w="1042882">
                  <a:extLst>
                    <a:ext uri="{9D8B030D-6E8A-4147-A177-3AD203B41FA5}">
                      <a16:colId xmlns:a16="http://schemas.microsoft.com/office/drawing/2014/main" val="1585822404"/>
                    </a:ext>
                  </a:extLst>
                </a:gridCol>
                <a:gridCol w="965528">
                  <a:extLst>
                    <a:ext uri="{9D8B030D-6E8A-4147-A177-3AD203B41FA5}">
                      <a16:colId xmlns:a16="http://schemas.microsoft.com/office/drawing/2014/main" val="2147349363"/>
                    </a:ext>
                  </a:extLst>
                </a:gridCol>
                <a:gridCol w="1245140">
                  <a:extLst>
                    <a:ext uri="{9D8B030D-6E8A-4147-A177-3AD203B41FA5}">
                      <a16:colId xmlns:a16="http://schemas.microsoft.com/office/drawing/2014/main" val="2934431844"/>
                    </a:ext>
                  </a:extLst>
                </a:gridCol>
                <a:gridCol w="1050587">
                  <a:extLst>
                    <a:ext uri="{9D8B030D-6E8A-4147-A177-3AD203B41FA5}">
                      <a16:colId xmlns:a16="http://schemas.microsoft.com/office/drawing/2014/main" val="4042839078"/>
                    </a:ext>
                  </a:extLst>
                </a:gridCol>
                <a:gridCol w="1050587">
                  <a:extLst>
                    <a:ext uri="{9D8B030D-6E8A-4147-A177-3AD203B41FA5}">
                      <a16:colId xmlns:a16="http://schemas.microsoft.com/office/drawing/2014/main" val="4089828982"/>
                    </a:ext>
                  </a:extLst>
                </a:gridCol>
                <a:gridCol w="1228472">
                  <a:extLst>
                    <a:ext uri="{9D8B030D-6E8A-4147-A177-3AD203B41FA5}">
                      <a16:colId xmlns:a16="http://schemas.microsoft.com/office/drawing/2014/main" val="258576290"/>
                    </a:ext>
                  </a:extLst>
                </a:gridCol>
                <a:gridCol w="1266358">
                  <a:extLst>
                    <a:ext uri="{9D8B030D-6E8A-4147-A177-3AD203B41FA5}">
                      <a16:colId xmlns:a16="http://schemas.microsoft.com/office/drawing/2014/main" val="940788740"/>
                    </a:ext>
                  </a:extLst>
                </a:gridCol>
                <a:gridCol w="995516">
                  <a:extLst>
                    <a:ext uri="{9D8B030D-6E8A-4147-A177-3AD203B41FA5}">
                      <a16:colId xmlns:a16="http://schemas.microsoft.com/office/drawing/2014/main" val="570752107"/>
                    </a:ext>
                  </a:extLst>
                </a:gridCol>
              </a:tblGrid>
              <a:tr h="370840">
                <a:tc>
                  <a:txBody>
                    <a:bodyPr/>
                    <a:lstStyle/>
                    <a:p>
                      <a:r>
                        <a:rPr lang="en-US" sz="1200" b="1" kern="1200" dirty="0">
                          <a:solidFill>
                            <a:schemeClr val="lt1"/>
                          </a:solidFill>
                          <a:effectLst/>
                        </a:rPr>
                        <a:t>Trial</a:t>
                      </a:r>
                      <a:endParaRPr lang="ru-KZ"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RNN type</a:t>
                      </a:r>
                      <a:endParaRPr lang="ru-KZ" sz="1200" dirty="0"/>
                    </a:p>
                    <a:p>
                      <a:endParaRPr lang="ru-KZ"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effectLst/>
                        </a:rPr>
                        <a:t># neurons</a:t>
                      </a:r>
                      <a:endParaRPr lang="ru-KZ" sz="1200" dirty="0"/>
                    </a:p>
                    <a:p>
                      <a:endParaRPr lang="ru-KZ" sz="1200" dirty="0"/>
                    </a:p>
                  </a:txBody>
                  <a:tcPr/>
                </a:tc>
                <a:tc>
                  <a:txBody>
                    <a:bodyPr/>
                    <a:lstStyle/>
                    <a:p>
                      <a:r>
                        <a:rPr lang="en-US" sz="1200" b="1" kern="1200" dirty="0">
                          <a:solidFill>
                            <a:schemeClr val="lt1"/>
                          </a:solidFill>
                          <a:effectLst/>
                        </a:rPr>
                        <a:t># lags</a:t>
                      </a:r>
                      <a:endParaRPr lang="ru-KZ" sz="1200" dirty="0"/>
                    </a:p>
                  </a:txBody>
                  <a:tcPr/>
                </a:tc>
                <a:tc>
                  <a:txBody>
                    <a:bodyPr/>
                    <a:lstStyle/>
                    <a:p>
                      <a:r>
                        <a:rPr lang="en-US" sz="1200" b="1" kern="1200" dirty="0">
                          <a:solidFill>
                            <a:schemeClr val="lt1"/>
                          </a:solidFill>
                          <a:effectLst/>
                        </a:rPr>
                        <a:t>Learning rate</a:t>
                      </a:r>
                      <a:endParaRPr lang="ru-KZ" sz="1200" dirty="0"/>
                    </a:p>
                  </a:txBody>
                  <a:tcPr/>
                </a:tc>
                <a:tc>
                  <a:txBody>
                    <a:bodyPr/>
                    <a:lstStyle/>
                    <a:p>
                      <a:r>
                        <a:rPr lang="en-US" sz="1200" b="1" kern="1200" dirty="0">
                          <a:solidFill>
                            <a:schemeClr val="lt1"/>
                          </a:solidFill>
                          <a:effectLst/>
                        </a:rPr>
                        <a:t>Batch size</a:t>
                      </a:r>
                      <a:endParaRPr lang="ru-KZ" sz="1200" dirty="0"/>
                    </a:p>
                  </a:txBody>
                  <a:tcPr/>
                </a:tc>
                <a:tc>
                  <a:txBody>
                    <a:bodyPr/>
                    <a:lstStyle/>
                    <a:p>
                      <a:pPr algn="l"/>
                      <a:r>
                        <a:rPr lang="en-US" sz="1200" b="1" dirty="0">
                          <a:effectLst/>
                        </a:rPr>
                        <a:t>Activation function</a:t>
                      </a:r>
                    </a:p>
                  </a:txBody>
                  <a:tcPr anchor="ctr"/>
                </a:tc>
                <a:tc>
                  <a:txBody>
                    <a:bodyPr/>
                    <a:lstStyle/>
                    <a:p>
                      <a:r>
                        <a:rPr lang="en-US" sz="1200" b="1" kern="1200" dirty="0">
                          <a:solidFill>
                            <a:schemeClr val="lt1"/>
                          </a:solidFill>
                          <a:effectLst/>
                        </a:rPr>
                        <a:t>Optimizer</a:t>
                      </a:r>
                      <a:endParaRPr lang="ru-KZ" sz="1200" dirty="0"/>
                    </a:p>
                  </a:txBody>
                  <a:tcPr/>
                </a:tc>
                <a:tc>
                  <a:txBody>
                    <a:bodyPr/>
                    <a:lstStyle/>
                    <a:p>
                      <a:r>
                        <a:rPr lang="en-US" sz="1200" b="1" kern="1200" dirty="0">
                          <a:solidFill>
                            <a:schemeClr val="lt1"/>
                          </a:solidFill>
                          <a:effectLst/>
                        </a:rPr>
                        <a:t>Loss</a:t>
                      </a:r>
                      <a:endParaRPr lang="ru-KZ" sz="1200" dirty="0"/>
                    </a:p>
                  </a:txBody>
                  <a:tcPr/>
                </a:tc>
                <a:tc>
                  <a:txBody>
                    <a:bodyPr/>
                    <a:lstStyle/>
                    <a:p>
                      <a:r>
                        <a:rPr lang="en-US" sz="1200" b="1" kern="1200" dirty="0">
                          <a:solidFill>
                            <a:schemeClr val="lt1"/>
                          </a:solidFill>
                          <a:effectLst/>
                        </a:rPr>
                        <a:t>Iterations</a:t>
                      </a:r>
                      <a:endParaRPr lang="ru-KZ" sz="1200" dirty="0"/>
                    </a:p>
                  </a:txBody>
                  <a:tcPr/>
                </a:tc>
                <a:extLst>
                  <a:ext uri="{0D108BD9-81ED-4DB2-BD59-A6C34878D82A}">
                    <a16:rowId xmlns:a16="http://schemas.microsoft.com/office/drawing/2014/main" val="1265432540"/>
                  </a:ext>
                </a:extLst>
              </a:tr>
              <a:tr h="370840">
                <a:tc>
                  <a:txBody>
                    <a:bodyPr/>
                    <a:lstStyle/>
                    <a:p>
                      <a:pPr algn="r"/>
                      <a:r>
                        <a:rPr lang="ru-KZ" dirty="0">
                          <a:solidFill>
                            <a:srgbClr val="FF0000"/>
                          </a:solidFill>
                          <a:effectLst/>
                        </a:rPr>
                        <a:t>1</a:t>
                      </a:r>
                    </a:p>
                  </a:txBody>
                  <a:tcPr anchor="ctr"/>
                </a:tc>
                <a:tc>
                  <a:txBody>
                    <a:bodyPr/>
                    <a:lstStyle/>
                    <a:p>
                      <a:pPr algn="r"/>
                      <a:r>
                        <a:rPr lang="en-US">
                          <a:solidFill>
                            <a:srgbClr val="FF0000"/>
                          </a:solidFill>
                          <a:effectLst/>
                        </a:rPr>
                        <a:t>LSTM</a:t>
                      </a:r>
                    </a:p>
                  </a:txBody>
                  <a:tcPr anchor="ctr"/>
                </a:tc>
                <a:tc>
                  <a:txBody>
                    <a:bodyPr/>
                    <a:lstStyle/>
                    <a:p>
                      <a:pPr algn="r"/>
                      <a:r>
                        <a:rPr lang="ru-KZ">
                          <a:solidFill>
                            <a:srgbClr val="FF0000"/>
                          </a:solidFill>
                          <a:effectLst/>
                        </a:rPr>
                        <a:t>332</a:t>
                      </a:r>
                    </a:p>
                  </a:txBody>
                  <a:tcPr anchor="ctr"/>
                </a:tc>
                <a:tc>
                  <a:txBody>
                    <a:bodyPr/>
                    <a:lstStyle/>
                    <a:p>
                      <a:pPr algn="r"/>
                      <a:r>
                        <a:rPr lang="ru-KZ" dirty="0">
                          <a:solidFill>
                            <a:srgbClr val="FF0000"/>
                          </a:solidFill>
                          <a:effectLst/>
                        </a:rPr>
                        <a:t>4</a:t>
                      </a:r>
                    </a:p>
                  </a:txBody>
                  <a:tcPr anchor="ctr"/>
                </a:tc>
                <a:tc>
                  <a:txBody>
                    <a:bodyPr/>
                    <a:lstStyle/>
                    <a:p>
                      <a:pPr algn="r"/>
                      <a:r>
                        <a:rPr lang="ru-KZ">
                          <a:solidFill>
                            <a:srgbClr val="FF0000"/>
                          </a:solidFill>
                          <a:effectLst/>
                        </a:rPr>
                        <a:t>0.001000</a:t>
                      </a:r>
                    </a:p>
                  </a:txBody>
                  <a:tcPr anchor="ctr"/>
                </a:tc>
                <a:tc>
                  <a:txBody>
                    <a:bodyPr/>
                    <a:lstStyle/>
                    <a:p>
                      <a:pPr algn="r"/>
                      <a:r>
                        <a:rPr lang="ru-KZ">
                          <a:solidFill>
                            <a:srgbClr val="FF0000"/>
                          </a:solidFill>
                          <a:effectLst/>
                        </a:rPr>
                        <a:t>15</a:t>
                      </a:r>
                    </a:p>
                  </a:txBody>
                  <a:tcPr anchor="ctr"/>
                </a:tc>
                <a:tc>
                  <a:txBody>
                    <a:bodyPr/>
                    <a:lstStyle/>
                    <a:p>
                      <a:pPr algn="r"/>
                      <a:r>
                        <a:rPr lang="en-US" dirty="0" err="1">
                          <a:solidFill>
                            <a:srgbClr val="FF0000"/>
                          </a:solidFill>
                          <a:effectLst/>
                        </a:rPr>
                        <a:t>relu</a:t>
                      </a:r>
                      <a:endParaRPr lang="en-US" dirty="0">
                        <a:solidFill>
                          <a:srgbClr val="FF0000"/>
                        </a:solidFill>
                        <a:effectLst/>
                      </a:endParaRPr>
                    </a:p>
                  </a:txBody>
                  <a:tcPr anchor="ctr"/>
                </a:tc>
                <a:tc>
                  <a:txBody>
                    <a:bodyPr/>
                    <a:lstStyle/>
                    <a:p>
                      <a:pPr algn="r"/>
                      <a:r>
                        <a:rPr lang="en-US">
                          <a:solidFill>
                            <a:srgbClr val="FF0000"/>
                          </a:solidFill>
                          <a:effectLst/>
                        </a:rPr>
                        <a:t>Adam</a:t>
                      </a:r>
                    </a:p>
                  </a:txBody>
                  <a:tcPr anchor="ctr"/>
                </a:tc>
                <a:tc>
                  <a:txBody>
                    <a:bodyPr/>
                    <a:lstStyle/>
                    <a:p>
                      <a:pPr algn="r"/>
                      <a:r>
                        <a:rPr lang="ru-KZ">
                          <a:solidFill>
                            <a:srgbClr val="FF0000"/>
                          </a:solidFill>
                          <a:effectLst/>
                        </a:rPr>
                        <a:t>53.793950</a:t>
                      </a:r>
                    </a:p>
                  </a:txBody>
                  <a:tcPr anchor="ctr"/>
                </a:tc>
                <a:tc>
                  <a:txBody>
                    <a:bodyPr/>
                    <a:lstStyle/>
                    <a:p>
                      <a:pPr algn="r"/>
                      <a:r>
                        <a:rPr lang="ru-KZ" dirty="0">
                          <a:solidFill>
                            <a:srgbClr val="FF0000"/>
                          </a:solidFill>
                          <a:effectLst/>
                        </a:rPr>
                        <a:t>10</a:t>
                      </a:r>
                    </a:p>
                  </a:txBody>
                  <a:tcPr anchor="ctr"/>
                </a:tc>
                <a:extLst>
                  <a:ext uri="{0D108BD9-81ED-4DB2-BD59-A6C34878D82A}">
                    <a16:rowId xmlns:a16="http://schemas.microsoft.com/office/drawing/2014/main" val="1390035921"/>
                  </a:ext>
                </a:extLst>
              </a:tr>
              <a:tr h="370840">
                <a:tc>
                  <a:txBody>
                    <a:bodyPr/>
                    <a:lstStyle/>
                    <a:p>
                      <a:pPr algn="r"/>
                      <a:r>
                        <a:rPr lang="ru-KZ" dirty="0">
                          <a:solidFill>
                            <a:srgbClr val="000000"/>
                          </a:solidFill>
                          <a:effectLst/>
                        </a:rPr>
                        <a:t>2</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281</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15</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58.379630</a:t>
                      </a:r>
                    </a:p>
                  </a:txBody>
                  <a:tcPr anchor="ctr"/>
                </a:tc>
                <a:tc>
                  <a:txBody>
                    <a:bodyPr/>
                    <a:lstStyle/>
                    <a:p>
                      <a:pPr algn="r"/>
                      <a:r>
                        <a:rPr lang="ru-KZ" dirty="0">
                          <a:solidFill>
                            <a:srgbClr val="000000"/>
                          </a:solidFill>
                          <a:effectLst/>
                        </a:rPr>
                        <a:t>12</a:t>
                      </a:r>
                    </a:p>
                  </a:txBody>
                  <a:tcPr anchor="ctr"/>
                </a:tc>
                <a:extLst>
                  <a:ext uri="{0D108BD9-81ED-4DB2-BD59-A6C34878D82A}">
                    <a16:rowId xmlns:a16="http://schemas.microsoft.com/office/drawing/2014/main" val="4204588365"/>
                  </a:ext>
                </a:extLst>
              </a:tr>
              <a:tr h="370840">
                <a:tc>
                  <a:txBody>
                    <a:bodyPr/>
                    <a:lstStyle/>
                    <a:p>
                      <a:pPr algn="r"/>
                      <a:r>
                        <a:rPr lang="ru-KZ" dirty="0">
                          <a:solidFill>
                            <a:srgbClr val="000000"/>
                          </a:solidFill>
                          <a:effectLst/>
                        </a:rPr>
                        <a:t>3</a:t>
                      </a:r>
                    </a:p>
                  </a:txBody>
                  <a:tcPr anchor="ctr"/>
                </a:tc>
                <a:tc>
                  <a:txBody>
                    <a:bodyPr/>
                    <a:lstStyle/>
                    <a:p>
                      <a:pPr algn="r"/>
                      <a:r>
                        <a:rPr lang="en-US" dirty="0">
                          <a:solidFill>
                            <a:srgbClr val="000000"/>
                          </a:solidFill>
                          <a:effectLst/>
                        </a:rPr>
                        <a:t>LSTM</a:t>
                      </a:r>
                    </a:p>
                  </a:txBody>
                  <a:tcPr anchor="ctr"/>
                </a:tc>
                <a:tc>
                  <a:txBody>
                    <a:bodyPr/>
                    <a:lstStyle/>
                    <a:p>
                      <a:pPr algn="r"/>
                      <a:r>
                        <a:rPr lang="ru-KZ">
                          <a:solidFill>
                            <a:srgbClr val="000000"/>
                          </a:solidFill>
                          <a:effectLst/>
                        </a:rPr>
                        <a:t>250</a:t>
                      </a:r>
                    </a:p>
                  </a:txBody>
                  <a:tcPr anchor="ctr"/>
                </a:tc>
                <a:tc>
                  <a:txBody>
                    <a:bodyPr/>
                    <a:lstStyle/>
                    <a:p>
                      <a:pPr algn="r"/>
                      <a:r>
                        <a:rPr lang="ru-KZ">
                          <a:solidFill>
                            <a:srgbClr val="000000"/>
                          </a:solidFill>
                          <a:effectLst/>
                        </a:rPr>
                        <a:t>2</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17</a:t>
                      </a:r>
                    </a:p>
                  </a:txBody>
                  <a:tcPr anchor="ctr"/>
                </a:tc>
                <a:tc>
                  <a:txBody>
                    <a:bodyPr/>
                    <a:lstStyle/>
                    <a:p>
                      <a:pPr algn="r"/>
                      <a:r>
                        <a:rPr lang="en-US" dirty="0" err="1">
                          <a:solidFill>
                            <a:srgbClr val="000000"/>
                          </a:solidFill>
                          <a:effectLst/>
                        </a:rPr>
                        <a:t>relu</a:t>
                      </a:r>
                      <a:endParaRPr lang="en-US" dirty="0">
                        <a:solidFill>
                          <a:srgbClr val="000000"/>
                        </a:solidFill>
                        <a:effectLst/>
                      </a:endParaRP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59.572110</a:t>
                      </a:r>
                    </a:p>
                  </a:txBody>
                  <a:tcPr anchor="ctr"/>
                </a:tc>
                <a:tc>
                  <a:txBody>
                    <a:bodyPr/>
                    <a:lstStyle/>
                    <a:p>
                      <a:pPr algn="r"/>
                      <a:r>
                        <a:rPr lang="ru-KZ" dirty="0">
                          <a:solidFill>
                            <a:srgbClr val="000000"/>
                          </a:solidFill>
                          <a:effectLst/>
                        </a:rPr>
                        <a:t>6</a:t>
                      </a:r>
                    </a:p>
                  </a:txBody>
                  <a:tcPr anchor="ctr"/>
                </a:tc>
                <a:extLst>
                  <a:ext uri="{0D108BD9-81ED-4DB2-BD59-A6C34878D82A}">
                    <a16:rowId xmlns:a16="http://schemas.microsoft.com/office/drawing/2014/main" val="2343523923"/>
                  </a:ext>
                </a:extLst>
              </a:tr>
              <a:tr h="370840">
                <a:tc>
                  <a:txBody>
                    <a:bodyPr/>
                    <a:lstStyle/>
                    <a:p>
                      <a:pPr algn="r"/>
                      <a:r>
                        <a:rPr lang="ru-KZ" dirty="0">
                          <a:solidFill>
                            <a:srgbClr val="000000"/>
                          </a:solidFill>
                          <a:effectLst/>
                        </a:rPr>
                        <a:t>4</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300</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15</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57.356700</a:t>
                      </a:r>
                    </a:p>
                  </a:txBody>
                  <a:tcPr anchor="ctr"/>
                </a:tc>
                <a:tc>
                  <a:txBody>
                    <a:bodyPr/>
                    <a:lstStyle/>
                    <a:p>
                      <a:pPr algn="r"/>
                      <a:r>
                        <a:rPr lang="ru-KZ" dirty="0">
                          <a:solidFill>
                            <a:srgbClr val="000000"/>
                          </a:solidFill>
                          <a:effectLst/>
                        </a:rPr>
                        <a:t>16</a:t>
                      </a:r>
                    </a:p>
                  </a:txBody>
                  <a:tcPr anchor="ctr"/>
                </a:tc>
                <a:extLst>
                  <a:ext uri="{0D108BD9-81ED-4DB2-BD59-A6C34878D82A}">
                    <a16:rowId xmlns:a16="http://schemas.microsoft.com/office/drawing/2014/main" val="2681425155"/>
                  </a:ext>
                </a:extLst>
              </a:tr>
              <a:tr h="370840">
                <a:tc>
                  <a:txBody>
                    <a:bodyPr/>
                    <a:lstStyle/>
                    <a:p>
                      <a:pPr algn="r"/>
                      <a:r>
                        <a:rPr lang="ru-KZ" dirty="0">
                          <a:solidFill>
                            <a:srgbClr val="000000"/>
                          </a:solidFill>
                          <a:effectLst/>
                        </a:rPr>
                        <a:t>5</a:t>
                      </a:r>
                    </a:p>
                  </a:txBody>
                  <a:tcPr anchor="ctr"/>
                </a:tc>
                <a:tc>
                  <a:txBody>
                    <a:bodyPr/>
                    <a:lstStyle/>
                    <a:p>
                      <a:pPr algn="r"/>
                      <a:r>
                        <a:rPr lang="en-US">
                          <a:solidFill>
                            <a:srgbClr val="000000"/>
                          </a:solidFill>
                          <a:effectLst/>
                        </a:rPr>
                        <a:t>LSTM</a:t>
                      </a:r>
                    </a:p>
                  </a:txBody>
                  <a:tcPr anchor="ctr"/>
                </a:tc>
                <a:tc>
                  <a:txBody>
                    <a:bodyPr/>
                    <a:lstStyle/>
                    <a:p>
                      <a:pPr algn="r"/>
                      <a:r>
                        <a:rPr lang="ru-KZ">
                          <a:solidFill>
                            <a:srgbClr val="000000"/>
                          </a:solidFill>
                          <a:effectLst/>
                        </a:rPr>
                        <a:t>321</a:t>
                      </a:r>
                    </a:p>
                  </a:txBody>
                  <a:tcPr anchor="ctr"/>
                </a:tc>
                <a:tc>
                  <a:txBody>
                    <a:bodyPr/>
                    <a:lstStyle/>
                    <a:p>
                      <a:pPr algn="r"/>
                      <a:r>
                        <a:rPr lang="ru-KZ">
                          <a:solidFill>
                            <a:srgbClr val="000000"/>
                          </a:solidFill>
                          <a:effectLst/>
                        </a:rPr>
                        <a:t>2</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15</a:t>
                      </a:r>
                    </a:p>
                  </a:txBody>
                  <a:tcPr anchor="ctr"/>
                </a:tc>
                <a:tc>
                  <a:txBody>
                    <a:bodyPr/>
                    <a:lstStyle/>
                    <a:p>
                      <a:pPr algn="r"/>
                      <a:r>
                        <a:rPr lang="en-US" dirty="0" err="1">
                          <a:solidFill>
                            <a:srgbClr val="000000"/>
                          </a:solidFill>
                          <a:effectLst/>
                        </a:rPr>
                        <a:t>relu</a:t>
                      </a:r>
                      <a:endParaRPr lang="en-US" dirty="0">
                        <a:solidFill>
                          <a:srgbClr val="000000"/>
                        </a:solidFill>
                        <a:effectLst/>
                      </a:endParaRPr>
                    </a:p>
                  </a:txBody>
                  <a:tcPr anchor="ctr"/>
                </a:tc>
                <a:tc>
                  <a:txBody>
                    <a:bodyPr/>
                    <a:lstStyle/>
                    <a:p>
                      <a:pPr algn="r"/>
                      <a:r>
                        <a:rPr lang="en-US">
                          <a:solidFill>
                            <a:srgbClr val="000000"/>
                          </a:solidFill>
                          <a:effectLst/>
                        </a:rPr>
                        <a:t>Adam</a:t>
                      </a:r>
                    </a:p>
                  </a:txBody>
                  <a:tcPr anchor="ctr"/>
                </a:tc>
                <a:tc>
                  <a:txBody>
                    <a:bodyPr/>
                    <a:lstStyle/>
                    <a:p>
                      <a:pPr algn="r"/>
                      <a:r>
                        <a:rPr lang="ru-KZ">
                          <a:solidFill>
                            <a:srgbClr val="000000"/>
                          </a:solidFill>
                          <a:effectLst/>
                        </a:rPr>
                        <a:t>56.737870</a:t>
                      </a:r>
                    </a:p>
                  </a:txBody>
                  <a:tcPr anchor="ctr"/>
                </a:tc>
                <a:tc>
                  <a:txBody>
                    <a:bodyPr/>
                    <a:lstStyle/>
                    <a:p>
                      <a:pPr algn="r"/>
                      <a:r>
                        <a:rPr lang="ru-KZ" dirty="0">
                          <a:solidFill>
                            <a:srgbClr val="000000"/>
                          </a:solidFill>
                          <a:effectLst/>
                        </a:rPr>
                        <a:t>4</a:t>
                      </a:r>
                    </a:p>
                  </a:txBody>
                  <a:tcPr anchor="ctr"/>
                </a:tc>
                <a:extLst>
                  <a:ext uri="{0D108BD9-81ED-4DB2-BD59-A6C34878D82A}">
                    <a16:rowId xmlns:a16="http://schemas.microsoft.com/office/drawing/2014/main" val="1659424825"/>
                  </a:ext>
                </a:extLst>
              </a:tr>
              <a:tr h="370840">
                <a:tc>
                  <a:txBody>
                    <a:bodyPr/>
                    <a:lstStyle/>
                    <a:p>
                      <a:pPr algn="r"/>
                      <a:r>
                        <a:rPr lang="ru-KZ" dirty="0">
                          <a:solidFill>
                            <a:srgbClr val="000000"/>
                          </a:solidFill>
                          <a:effectLst/>
                        </a:rPr>
                        <a:t>1</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283</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10</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59.092310</a:t>
                      </a:r>
                    </a:p>
                  </a:txBody>
                  <a:tcPr anchor="ctr"/>
                </a:tc>
                <a:tc>
                  <a:txBody>
                    <a:bodyPr/>
                    <a:lstStyle/>
                    <a:p>
                      <a:pPr algn="r"/>
                      <a:r>
                        <a:rPr lang="ru-KZ" dirty="0">
                          <a:solidFill>
                            <a:srgbClr val="000000"/>
                          </a:solidFill>
                          <a:effectLst/>
                        </a:rPr>
                        <a:t>7</a:t>
                      </a:r>
                    </a:p>
                  </a:txBody>
                  <a:tcPr anchor="ctr"/>
                </a:tc>
                <a:extLst>
                  <a:ext uri="{0D108BD9-81ED-4DB2-BD59-A6C34878D82A}">
                    <a16:rowId xmlns:a16="http://schemas.microsoft.com/office/drawing/2014/main" val="2444784571"/>
                  </a:ext>
                </a:extLst>
              </a:tr>
              <a:tr h="370840">
                <a:tc>
                  <a:txBody>
                    <a:bodyPr/>
                    <a:lstStyle/>
                    <a:p>
                      <a:pPr algn="r"/>
                      <a:r>
                        <a:rPr lang="ru-KZ" dirty="0">
                          <a:solidFill>
                            <a:srgbClr val="000000"/>
                          </a:solidFill>
                          <a:effectLst/>
                        </a:rPr>
                        <a:t>2</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287</a:t>
                      </a:r>
                    </a:p>
                  </a:txBody>
                  <a:tcPr anchor="ctr"/>
                </a:tc>
                <a:tc>
                  <a:txBody>
                    <a:bodyPr/>
                    <a:lstStyle/>
                    <a:p>
                      <a:pPr algn="r"/>
                      <a:r>
                        <a:rPr lang="ru-KZ">
                          <a:solidFill>
                            <a:srgbClr val="000000"/>
                          </a:solidFill>
                          <a:effectLst/>
                        </a:rPr>
                        <a:t>6</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8</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59.303440</a:t>
                      </a:r>
                    </a:p>
                  </a:txBody>
                  <a:tcPr anchor="ctr"/>
                </a:tc>
                <a:tc>
                  <a:txBody>
                    <a:bodyPr/>
                    <a:lstStyle/>
                    <a:p>
                      <a:pPr algn="r"/>
                      <a:r>
                        <a:rPr lang="ru-KZ" dirty="0">
                          <a:solidFill>
                            <a:srgbClr val="000000"/>
                          </a:solidFill>
                          <a:effectLst/>
                        </a:rPr>
                        <a:t>2</a:t>
                      </a:r>
                    </a:p>
                  </a:txBody>
                  <a:tcPr anchor="ctr"/>
                </a:tc>
                <a:extLst>
                  <a:ext uri="{0D108BD9-81ED-4DB2-BD59-A6C34878D82A}">
                    <a16:rowId xmlns:a16="http://schemas.microsoft.com/office/drawing/2014/main" val="957772711"/>
                  </a:ext>
                </a:extLst>
              </a:tr>
              <a:tr h="370840">
                <a:tc>
                  <a:txBody>
                    <a:bodyPr/>
                    <a:lstStyle/>
                    <a:p>
                      <a:pPr algn="r"/>
                      <a:r>
                        <a:rPr lang="ru-KZ" dirty="0">
                          <a:solidFill>
                            <a:srgbClr val="000000"/>
                          </a:solidFill>
                          <a:effectLst/>
                        </a:rPr>
                        <a:t>3</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250</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11</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56.833080</a:t>
                      </a:r>
                    </a:p>
                  </a:txBody>
                  <a:tcPr anchor="ctr"/>
                </a:tc>
                <a:tc>
                  <a:txBody>
                    <a:bodyPr/>
                    <a:lstStyle/>
                    <a:p>
                      <a:pPr algn="r"/>
                      <a:r>
                        <a:rPr lang="ru-KZ" dirty="0">
                          <a:solidFill>
                            <a:srgbClr val="000000"/>
                          </a:solidFill>
                          <a:effectLst/>
                        </a:rPr>
                        <a:t>7</a:t>
                      </a:r>
                    </a:p>
                  </a:txBody>
                  <a:tcPr anchor="ctr"/>
                </a:tc>
                <a:extLst>
                  <a:ext uri="{0D108BD9-81ED-4DB2-BD59-A6C34878D82A}">
                    <a16:rowId xmlns:a16="http://schemas.microsoft.com/office/drawing/2014/main" val="1480662934"/>
                  </a:ext>
                </a:extLst>
              </a:tr>
              <a:tr h="370840">
                <a:tc>
                  <a:txBody>
                    <a:bodyPr/>
                    <a:lstStyle/>
                    <a:p>
                      <a:pPr algn="r"/>
                      <a:r>
                        <a:rPr lang="ru-KZ" dirty="0">
                          <a:solidFill>
                            <a:srgbClr val="000000"/>
                          </a:solidFill>
                          <a:effectLst/>
                        </a:rPr>
                        <a:t>4</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328</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8</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58.476100</a:t>
                      </a:r>
                    </a:p>
                  </a:txBody>
                  <a:tcPr anchor="ctr"/>
                </a:tc>
                <a:tc>
                  <a:txBody>
                    <a:bodyPr/>
                    <a:lstStyle/>
                    <a:p>
                      <a:pPr algn="r"/>
                      <a:r>
                        <a:rPr lang="ru-KZ" dirty="0">
                          <a:solidFill>
                            <a:srgbClr val="000000"/>
                          </a:solidFill>
                          <a:effectLst/>
                        </a:rPr>
                        <a:t>2</a:t>
                      </a:r>
                    </a:p>
                  </a:txBody>
                  <a:tcPr anchor="ctr"/>
                </a:tc>
                <a:extLst>
                  <a:ext uri="{0D108BD9-81ED-4DB2-BD59-A6C34878D82A}">
                    <a16:rowId xmlns:a16="http://schemas.microsoft.com/office/drawing/2014/main" val="2380408146"/>
                  </a:ext>
                </a:extLst>
              </a:tr>
              <a:tr h="370840">
                <a:tc>
                  <a:txBody>
                    <a:bodyPr/>
                    <a:lstStyle/>
                    <a:p>
                      <a:pPr algn="r"/>
                      <a:r>
                        <a:rPr lang="ru-KZ" dirty="0">
                          <a:solidFill>
                            <a:srgbClr val="000000"/>
                          </a:solidFill>
                          <a:effectLst/>
                        </a:rPr>
                        <a:t>5</a:t>
                      </a:r>
                    </a:p>
                  </a:txBody>
                  <a:tcPr anchor="ctr"/>
                </a:tc>
                <a:tc>
                  <a:txBody>
                    <a:bodyPr/>
                    <a:lstStyle/>
                    <a:p>
                      <a:pPr algn="r"/>
                      <a:r>
                        <a:rPr lang="en-US">
                          <a:solidFill>
                            <a:srgbClr val="000000"/>
                          </a:solidFill>
                          <a:effectLst/>
                        </a:rPr>
                        <a:t>GRU</a:t>
                      </a:r>
                    </a:p>
                  </a:txBody>
                  <a:tcPr anchor="ctr"/>
                </a:tc>
                <a:tc>
                  <a:txBody>
                    <a:bodyPr/>
                    <a:lstStyle/>
                    <a:p>
                      <a:pPr algn="r"/>
                      <a:r>
                        <a:rPr lang="ru-KZ">
                          <a:solidFill>
                            <a:srgbClr val="000000"/>
                          </a:solidFill>
                          <a:effectLst/>
                        </a:rPr>
                        <a:t>286</a:t>
                      </a:r>
                    </a:p>
                  </a:txBody>
                  <a:tcPr anchor="ctr"/>
                </a:tc>
                <a:tc>
                  <a:txBody>
                    <a:bodyPr/>
                    <a:lstStyle/>
                    <a:p>
                      <a:pPr algn="r"/>
                      <a:r>
                        <a:rPr lang="ru-KZ">
                          <a:solidFill>
                            <a:srgbClr val="000000"/>
                          </a:solidFill>
                          <a:effectLst/>
                        </a:rPr>
                        <a:t>3</a:t>
                      </a:r>
                    </a:p>
                  </a:txBody>
                  <a:tcPr anchor="ctr"/>
                </a:tc>
                <a:tc>
                  <a:txBody>
                    <a:bodyPr/>
                    <a:lstStyle/>
                    <a:p>
                      <a:pPr algn="r"/>
                      <a:r>
                        <a:rPr lang="ru-KZ">
                          <a:solidFill>
                            <a:srgbClr val="000000"/>
                          </a:solidFill>
                          <a:effectLst/>
                        </a:rPr>
                        <a:t>0.001000</a:t>
                      </a:r>
                    </a:p>
                  </a:txBody>
                  <a:tcPr anchor="ctr"/>
                </a:tc>
                <a:tc>
                  <a:txBody>
                    <a:bodyPr/>
                    <a:lstStyle/>
                    <a:p>
                      <a:pPr algn="r"/>
                      <a:r>
                        <a:rPr lang="ru-KZ">
                          <a:solidFill>
                            <a:srgbClr val="000000"/>
                          </a:solidFill>
                          <a:effectLst/>
                        </a:rPr>
                        <a:t>8</a:t>
                      </a:r>
                    </a:p>
                  </a:txBody>
                  <a:tcPr anchor="ctr"/>
                </a:tc>
                <a:tc>
                  <a:txBody>
                    <a:bodyPr/>
                    <a:lstStyle/>
                    <a:p>
                      <a:pPr algn="r"/>
                      <a:r>
                        <a:rPr lang="en-US" dirty="0">
                          <a:solidFill>
                            <a:srgbClr val="000000"/>
                          </a:solidFill>
                          <a:effectLst/>
                        </a:rPr>
                        <a:t>elu</a:t>
                      </a:r>
                    </a:p>
                  </a:txBody>
                  <a:tcPr anchor="ctr"/>
                </a:tc>
                <a:tc>
                  <a:txBody>
                    <a:bodyPr/>
                    <a:lstStyle/>
                    <a:p>
                      <a:pPr algn="r"/>
                      <a:r>
                        <a:rPr lang="en-US">
                          <a:solidFill>
                            <a:srgbClr val="000000"/>
                          </a:solidFill>
                          <a:effectLst/>
                        </a:rPr>
                        <a:t>RMSprop</a:t>
                      </a:r>
                    </a:p>
                  </a:txBody>
                  <a:tcPr anchor="ctr"/>
                </a:tc>
                <a:tc>
                  <a:txBody>
                    <a:bodyPr/>
                    <a:lstStyle/>
                    <a:p>
                      <a:pPr algn="r"/>
                      <a:r>
                        <a:rPr lang="ru-KZ">
                          <a:solidFill>
                            <a:srgbClr val="000000"/>
                          </a:solidFill>
                          <a:effectLst/>
                        </a:rPr>
                        <a:t>59.760440</a:t>
                      </a:r>
                    </a:p>
                  </a:txBody>
                  <a:tcPr anchor="ctr"/>
                </a:tc>
                <a:tc>
                  <a:txBody>
                    <a:bodyPr/>
                    <a:lstStyle/>
                    <a:p>
                      <a:pPr algn="r"/>
                      <a:r>
                        <a:rPr lang="ru-KZ" dirty="0">
                          <a:solidFill>
                            <a:srgbClr val="000000"/>
                          </a:solidFill>
                          <a:effectLst/>
                        </a:rPr>
                        <a:t>4</a:t>
                      </a:r>
                    </a:p>
                  </a:txBody>
                  <a:tcPr anchor="ctr"/>
                </a:tc>
                <a:extLst>
                  <a:ext uri="{0D108BD9-81ED-4DB2-BD59-A6C34878D82A}">
                    <a16:rowId xmlns:a16="http://schemas.microsoft.com/office/drawing/2014/main" val="3651881564"/>
                  </a:ext>
                </a:extLst>
              </a:tr>
            </a:tbl>
          </a:graphicData>
        </a:graphic>
      </p:graphicFrame>
      <p:sp>
        <p:nvSpPr>
          <p:cNvPr id="3" name="Title 1">
            <a:extLst>
              <a:ext uri="{FF2B5EF4-FFF2-40B4-BE49-F238E27FC236}">
                <a16:creationId xmlns:a16="http://schemas.microsoft.com/office/drawing/2014/main" id="{09C1D5BE-C3E7-171C-64F7-8A4CA02DDAF8}"/>
              </a:ext>
            </a:extLst>
          </p:cNvPr>
          <p:cNvSpPr txBox="1">
            <a:spLocks/>
          </p:cNvSpPr>
          <p:nvPr/>
        </p:nvSpPr>
        <p:spPr>
          <a:xfrm>
            <a:off x="275225" y="661675"/>
            <a:ext cx="10850947" cy="1147669"/>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700" dirty="0"/>
              <a:t>Model: ES(1+1) with 1/5 rule method(Hyper Parameter Optimization) – Batyr</a:t>
            </a:r>
            <a:br>
              <a:rPr lang="en-US" sz="2000" dirty="0"/>
            </a:br>
            <a:br>
              <a:rPr lang="en-US" sz="2000" dirty="0"/>
            </a:br>
            <a:r>
              <a:rPr lang="en-US" sz="2000" dirty="0"/>
              <a:t>Specific: Number of ‘Lags’ and Number of Timesteps</a:t>
            </a:r>
            <a:endParaRPr lang="ru-KZ" sz="3100" dirty="0"/>
          </a:p>
        </p:txBody>
      </p:sp>
    </p:spTree>
    <p:extLst>
      <p:ext uri="{BB962C8B-B14F-4D97-AF65-F5344CB8AC3E}">
        <p14:creationId xmlns:p14="http://schemas.microsoft.com/office/powerpoint/2010/main" val="11361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4E9E-8BC6-155C-4465-E3AB3E916FB2}"/>
              </a:ext>
            </a:extLst>
          </p:cNvPr>
          <p:cNvSpPr>
            <a:spLocks noGrp="1"/>
          </p:cNvSpPr>
          <p:nvPr>
            <p:ph type="title"/>
          </p:nvPr>
        </p:nvSpPr>
        <p:spPr>
          <a:xfrm>
            <a:off x="778407" y="336577"/>
            <a:ext cx="9562290" cy="1093389"/>
          </a:xfrm>
        </p:spPr>
        <p:txBody>
          <a:bodyPr>
            <a:normAutofit/>
          </a:bodyPr>
          <a:lstStyle/>
          <a:p>
            <a:r>
              <a:rPr lang="en-US" sz="2400" dirty="0"/>
              <a:t>Model: DEAP (Hyper Parameter Optimization)</a:t>
            </a:r>
            <a:br>
              <a:rPr lang="en-US" sz="2400" dirty="0"/>
            </a:br>
            <a:br>
              <a:rPr lang="en-US" sz="2400" dirty="0"/>
            </a:br>
            <a:r>
              <a:rPr lang="en-US" sz="1800" dirty="0"/>
              <a:t>Basic: Number of neurons, Learning rate, Batch size</a:t>
            </a:r>
            <a:endParaRPr lang="ru-KZ" sz="1800" dirty="0"/>
          </a:p>
        </p:txBody>
      </p:sp>
      <p:pic>
        <p:nvPicPr>
          <p:cNvPr id="7" name="Picture 6">
            <a:extLst>
              <a:ext uri="{FF2B5EF4-FFF2-40B4-BE49-F238E27FC236}">
                <a16:creationId xmlns:a16="http://schemas.microsoft.com/office/drawing/2014/main" id="{82F432E8-3360-D9D3-1112-4412C3A9C8C3}"/>
              </a:ext>
            </a:extLst>
          </p:cNvPr>
          <p:cNvPicPr>
            <a:picLocks noChangeAspect="1"/>
          </p:cNvPicPr>
          <p:nvPr/>
        </p:nvPicPr>
        <p:blipFill>
          <a:blip r:embed="rId2"/>
          <a:stretch>
            <a:fillRect/>
          </a:stretch>
        </p:blipFill>
        <p:spPr>
          <a:xfrm>
            <a:off x="495239" y="4115228"/>
            <a:ext cx="7559263" cy="2459964"/>
          </a:xfrm>
          <a:prstGeom prst="rect">
            <a:avLst/>
          </a:prstGeom>
        </p:spPr>
      </p:pic>
      <p:sp>
        <p:nvSpPr>
          <p:cNvPr id="8" name="TextBox 7">
            <a:extLst>
              <a:ext uri="{FF2B5EF4-FFF2-40B4-BE49-F238E27FC236}">
                <a16:creationId xmlns:a16="http://schemas.microsoft.com/office/drawing/2014/main" id="{E011F555-8682-272C-A1D0-4612B52819B7}"/>
              </a:ext>
            </a:extLst>
          </p:cNvPr>
          <p:cNvSpPr txBox="1"/>
          <p:nvPr/>
        </p:nvSpPr>
        <p:spPr>
          <a:xfrm>
            <a:off x="9415504" y="3331723"/>
            <a:ext cx="2110903" cy="369332"/>
          </a:xfrm>
          <a:prstGeom prst="rect">
            <a:avLst/>
          </a:prstGeom>
          <a:noFill/>
        </p:spPr>
        <p:txBody>
          <a:bodyPr wrap="square" rtlCol="0">
            <a:spAutoFit/>
          </a:bodyPr>
          <a:lstStyle/>
          <a:p>
            <a:r>
              <a:rPr lang="en-US" dirty="0"/>
              <a:t>Batyr K.</a:t>
            </a:r>
            <a:endParaRPr lang="ru-KZ" dirty="0"/>
          </a:p>
        </p:txBody>
      </p:sp>
      <p:sp>
        <p:nvSpPr>
          <p:cNvPr id="9" name="TextBox 8">
            <a:extLst>
              <a:ext uri="{FF2B5EF4-FFF2-40B4-BE49-F238E27FC236}">
                <a16:creationId xmlns:a16="http://schemas.microsoft.com/office/drawing/2014/main" id="{D3A54278-2D44-7BEC-7EAB-5E6C6EFE3C5E}"/>
              </a:ext>
            </a:extLst>
          </p:cNvPr>
          <p:cNvSpPr txBox="1"/>
          <p:nvPr/>
        </p:nvSpPr>
        <p:spPr>
          <a:xfrm>
            <a:off x="9415503" y="6152091"/>
            <a:ext cx="2110903" cy="369332"/>
          </a:xfrm>
          <a:prstGeom prst="rect">
            <a:avLst/>
          </a:prstGeom>
          <a:noFill/>
        </p:spPr>
        <p:txBody>
          <a:bodyPr wrap="square" rtlCol="0">
            <a:spAutoFit/>
          </a:bodyPr>
          <a:lstStyle/>
          <a:p>
            <a:r>
              <a:rPr lang="en-US" dirty="0"/>
              <a:t>Prerak P.</a:t>
            </a:r>
            <a:endParaRPr lang="ru-KZ" dirty="0"/>
          </a:p>
        </p:txBody>
      </p:sp>
      <p:pic>
        <p:nvPicPr>
          <p:cNvPr id="4" name="Picture 3">
            <a:extLst>
              <a:ext uri="{FF2B5EF4-FFF2-40B4-BE49-F238E27FC236}">
                <a16:creationId xmlns:a16="http://schemas.microsoft.com/office/drawing/2014/main" id="{E2A2D606-6001-A9D7-8C7F-14D8419E7963}"/>
              </a:ext>
            </a:extLst>
          </p:cNvPr>
          <p:cNvPicPr>
            <a:picLocks noChangeAspect="1"/>
          </p:cNvPicPr>
          <p:nvPr/>
        </p:nvPicPr>
        <p:blipFill>
          <a:blip r:embed="rId3"/>
          <a:srcRect t="1690"/>
          <a:stretch/>
        </p:blipFill>
        <p:spPr>
          <a:xfrm>
            <a:off x="495239" y="1447758"/>
            <a:ext cx="5752938" cy="2667470"/>
          </a:xfrm>
          <a:prstGeom prst="rect">
            <a:avLst/>
          </a:prstGeom>
        </p:spPr>
      </p:pic>
    </p:spTree>
    <p:extLst>
      <p:ext uri="{BB962C8B-B14F-4D97-AF65-F5344CB8AC3E}">
        <p14:creationId xmlns:p14="http://schemas.microsoft.com/office/powerpoint/2010/main" val="164210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9051-7B8D-83D2-E91F-5064D38E838D}"/>
              </a:ext>
            </a:extLst>
          </p:cNvPr>
          <p:cNvSpPr>
            <a:spLocks noGrp="1"/>
          </p:cNvSpPr>
          <p:nvPr>
            <p:ph type="title"/>
          </p:nvPr>
        </p:nvSpPr>
        <p:spPr>
          <a:xfrm>
            <a:off x="535020" y="881327"/>
            <a:ext cx="10477857" cy="1325562"/>
          </a:xfrm>
        </p:spPr>
        <p:txBody>
          <a:bodyPr>
            <a:normAutofit/>
          </a:bodyPr>
          <a:lstStyle/>
          <a:p>
            <a:r>
              <a:rPr lang="en-US" sz="2400" dirty="0"/>
              <a:t>Model: ES(N+M) (Hyper Parameter Optimization) – Ryan and Devson</a:t>
            </a:r>
            <a:br>
              <a:rPr lang="en-US" sz="2400" dirty="0"/>
            </a:br>
            <a:br>
              <a:rPr lang="en-US" sz="2400" dirty="0"/>
            </a:br>
            <a:r>
              <a:rPr lang="en-US" sz="2000" dirty="0"/>
              <a:t>Basic: Number of neurons, Number of lags, Learning rate, N &amp; M values</a:t>
            </a:r>
            <a:endParaRPr lang="ru-KZ" sz="2000" dirty="0"/>
          </a:p>
        </p:txBody>
      </p:sp>
      <p:graphicFrame>
        <p:nvGraphicFramePr>
          <p:cNvPr id="3" name="Table 2">
            <a:extLst>
              <a:ext uri="{FF2B5EF4-FFF2-40B4-BE49-F238E27FC236}">
                <a16:creationId xmlns:a16="http://schemas.microsoft.com/office/drawing/2014/main" id="{45C22F12-5D9D-03DA-2040-66010DB45784}"/>
              </a:ext>
            </a:extLst>
          </p:cNvPr>
          <p:cNvGraphicFramePr>
            <a:graphicFrameLocks noGrp="1"/>
          </p:cNvGraphicFramePr>
          <p:nvPr>
            <p:extLst>
              <p:ext uri="{D42A27DB-BD31-4B8C-83A1-F6EECF244321}">
                <p14:modId xmlns:p14="http://schemas.microsoft.com/office/powerpoint/2010/main" val="4042246159"/>
              </p:ext>
            </p:extLst>
          </p:nvPr>
        </p:nvGraphicFramePr>
        <p:xfrm>
          <a:off x="656669" y="2862076"/>
          <a:ext cx="9615092" cy="2134985"/>
        </p:xfrm>
        <a:graphic>
          <a:graphicData uri="http://schemas.openxmlformats.org/drawingml/2006/table">
            <a:tbl>
              <a:tblPr firstRow="1" bandRow="1">
                <a:tableStyleId>{793D81CF-94F2-401A-BA57-92F5A7B2D0C5}</a:tableStyleId>
              </a:tblPr>
              <a:tblGrid>
                <a:gridCol w="723134">
                  <a:extLst>
                    <a:ext uri="{9D8B030D-6E8A-4147-A177-3AD203B41FA5}">
                      <a16:colId xmlns:a16="http://schemas.microsoft.com/office/drawing/2014/main" val="3463270078"/>
                    </a:ext>
                  </a:extLst>
                </a:gridCol>
                <a:gridCol w="1100335">
                  <a:extLst>
                    <a:ext uri="{9D8B030D-6E8A-4147-A177-3AD203B41FA5}">
                      <a16:colId xmlns:a16="http://schemas.microsoft.com/office/drawing/2014/main" val="4065139729"/>
                    </a:ext>
                  </a:extLst>
                </a:gridCol>
                <a:gridCol w="1390822">
                  <a:extLst>
                    <a:ext uri="{9D8B030D-6E8A-4147-A177-3AD203B41FA5}">
                      <a16:colId xmlns:a16="http://schemas.microsoft.com/office/drawing/2014/main" val="1585822404"/>
                    </a:ext>
                  </a:extLst>
                </a:gridCol>
                <a:gridCol w="1087120">
                  <a:extLst>
                    <a:ext uri="{9D8B030D-6E8A-4147-A177-3AD203B41FA5}">
                      <a16:colId xmlns:a16="http://schemas.microsoft.com/office/drawing/2014/main" val="2480523069"/>
                    </a:ext>
                  </a:extLst>
                </a:gridCol>
                <a:gridCol w="1026160">
                  <a:extLst>
                    <a:ext uri="{9D8B030D-6E8A-4147-A177-3AD203B41FA5}">
                      <a16:colId xmlns:a16="http://schemas.microsoft.com/office/drawing/2014/main" val="3466924425"/>
                    </a:ext>
                  </a:extLst>
                </a:gridCol>
                <a:gridCol w="975360">
                  <a:extLst>
                    <a:ext uri="{9D8B030D-6E8A-4147-A177-3AD203B41FA5}">
                      <a16:colId xmlns:a16="http://schemas.microsoft.com/office/drawing/2014/main" val="1485674435"/>
                    </a:ext>
                  </a:extLst>
                </a:gridCol>
                <a:gridCol w="802640">
                  <a:extLst>
                    <a:ext uri="{9D8B030D-6E8A-4147-A177-3AD203B41FA5}">
                      <a16:colId xmlns:a16="http://schemas.microsoft.com/office/drawing/2014/main" val="2147349363"/>
                    </a:ext>
                  </a:extLst>
                </a:gridCol>
                <a:gridCol w="1320800">
                  <a:extLst>
                    <a:ext uri="{9D8B030D-6E8A-4147-A177-3AD203B41FA5}">
                      <a16:colId xmlns:a16="http://schemas.microsoft.com/office/drawing/2014/main" val="2934431844"/>
                    </a:ext>
                  </a:extLst>
                </a:gridCol>
                <a:gridCol w="1188721">
                  <a:extLst>
                    <a:ext uri="{9D8B030D-6E8A-4147-A177-3AD203B41FA5}">
                      <a16:colId xmlns:a16="http://schemas.microsoft.com/office/drawing/2014/main" val="940788740"/>
                    </a:ext>
                  </a:extLst>
                </a:gridCol>
              </a:tblGrid>
              <a:tr h="858779">
                <a:tc>
                  <a:txBody>
                    <a:bodyPr/>
                    <a:lstStyle/>
                    <a:p>
                      <a:r>
                        <a:rPr lang="en-US" sz="1400" b="1" kern="1200" dirty="0">
                          <a:solidFill>
                            <a:schemeClr val="lt1"/>
                          </a:solidFill>
                          <a:effectLst/>
                        </a:rPr>
                        <a:t>Trial</a:t>
                      </a:r>
                      <a:endParaRPr lang="ru-KZ"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effectLst/>
                        </a:rPr>
                        <a:t>RNN type</a:t>
                      </a:r>
                      <a:endParaRPr lang="ru-KZ" sz="1400" dirty="0"/>
                    </a:p>
                    <a:p>
                      <a:endParaRPr lang="ru-KZ"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effectLst/>
                        </a:rPr>
                        <a:t># TimeSeries</a:t>
                      </a:r>
                      <a:r>
                        <a:rPr lang="en-US" sz="1400" b="1" kern="1200" baseline="0" dirty="0">
                          <a:solidFill>
                            <a:schemeClr val="lt1"/>
                          </a:solidFill>
                          <a:effectLst/>
                        </a:rPr>
                        <a:t> Units</a:t>
                      </a:r>
                      <a:endParaRPr lang="ru-KZ" sz="1400" dirty="0"/>
                    </a:p>
                    <a:p>
                      <a:endParaRPr lang="ru-KZ" sz="1400" dirty="0"/>
                    </a:p>
                  </a:txBody>
                  <a:tcPr/>
                </a:tc>
                <a:tc>
                  <a:txBody>
                    <a:bodyPr/>
                    <a:lstStyle/>
                    <a:p>
                      <a:r>
                        <a:rPr lang="en-US" sz="1400" dirty="0"/>
                        <a:t># 1 layer Units </a:t>
                      </a:r>
                      <a:endParaRPr lang="ru-KZ" sz="1400" dirty="0"/>
                    </a:p>
                  </a:txBody>
                  <a:tcPr/>
                </a:tc>
                <a:tc>
                  <a:txBody>
                    <a:bodyPr/>
                    <a:lstStyle/>
                    <a:p>
                      <a:r>
                        <a:rPr lang="en-US" sz="1400" dirty="0"/>
                        <a:t># 2 layer Units</a:t>
                      </a:r>
                      <a:endParaRPr lang="ru-KZ" sz="1400" dirty="0"/>
                    </a:p>
                  </a:txBody>
                  <a:tcPr/>
                </a:tc>
                <a:tc>
                  <a:txBody>
                    <a:bodyPr/>
                    <a:lstStyle/>
                    <a:p>
                      <a:r>
                        <a:rPr lang="en-US" sz="1400" dirty="0"/>
                        <a:t># 3 layer Units</a:t>
                      </a:r>
                      <a:endParaRPr lang="ru-KZ" sz="1400" dirty="0"/>
                    </a:p>
                  </a:txBody>
                  <a:tcPr/>
                </a:tc>
                <a:tc>
                  <a:txBody>
                    <a:bodyPr/>
                    <a:lstStyle/>
                    <a:p>
                      <a:r>
                        <a:rPr lang="en-US" sz="1400" b="1" kern="1200" dirty="0">
                          <a:solidFill>
                            <a:schemeClr val="lt1"/>
                          </a:solidFill>
                          <a:effectLst/>
                        </a:rPr>
                        <a:t># lags</a:t>
                      </a:r>
                      <a:endParaRPr lang="ru-KZ" sz="1400" dirty="0"/>
                    </a:p>
                  </a:txBody>
                  <a:tcPr/>
                </a:tc>
                <a:tc>
                  <a:txBody>
                    <a:bodyPr/>
                    <a:lstStyle/>
                    <a:p>
                      <a:r>
                        <a:rPr lang="en-US" sz="1400" b="1" kern="1200" dirty="0">
                          <a:solidFill>
                            <a:schemeClr val="lt1"/>
                          </a:solidFill>
                          <a:effectLst/>
                        </a:rPr>
                        <a:t>Learning rate</a:t>
                      </a:r>
                      <a:endParaRPr lang="ru-KZ" sz="1400" dirty="0"/>
                    </a:p>
                  </a:txBody>
                  <a:tcPr/>
                </a:tc>
                <a:tc>
                  <a:txBody>
                    <a:bodyPr/>
                    <a:lstStyle/>
                    <a:p>
                      <a:r>
                        <a:rPr lang="en-US" sz="1400" b="1" kern="1200" dirty="0">
                          <a:solidFill>
                            <a:schemeClr val="lt1"/>
                          </a:solidFill>
                          <a:effectLst/>
                        </a:rPr>
                        <a:t>Loss</a:t>
                      </a:r>
                      <a:endParaRPr lang="ru-KZ" sz="1400" dirty="0"/>
                    </a:p>
                  </a:txBody>
                  <a:tcPr/>
                </a:tc>
                <a:extLst>
                  <a:ext uri="{0D108BD9-81ED-4DB2-BD59-A6C34878D82A}">
                    <a16:rowId xmlns:a16="http://schemas.microsoft.com/office/drawing/2014/main" val="1265432540"/>
                  </a:ext>
                </a:extLst>
              </a:tr>
              <a:tr h="425402">
                <a:tc>
                  <a:txBody>
                    <a:bodyPr/>
                    <a:lstStyle/>
                    <a:p>
                      <a:pPr algn="r"/>
                      <a:r>
                        <a:rPr lang="ru-KZ" sz="1400" b="1" dirty="0">
                          <a:solidFill>
                            <a:schemeClr val="tx1"/>
                          </a:solidFill>
                          <a:effectLst/>
                        </a:rPr>
                        <a:t>1</a:t>
                      </a:r>
                    </a:p>
                  </a:txBody>
                  <a:tcPr anchor="ctr"/>
                </a:tc>
                <a:tc>
                  <a:txBody>
                    <a:bodyPr/>
                    <a:lstStyle/>
                    <a:p>
                      <a:pPr algn="r"/>
                      <a:r>
                        <a:rPr lang="en-US" sz="1400" b="1" dirty="0">
                          <a:solidFill>
                            <a:schemeClr val="tx1"/>
                          </a:solidFill>
                          <a:effectLst/>
                        </a:rPr>
                        <a:t>LSTM</a:t>
                      </a:r>
                    </a:p>
                  </a:txBody>
                  <a:tcPr anchor="ctr"/>
                </a:tc>
                <a:tc>
                  <a:txBody>
                    <a:bodyPr/>
                    <a:lstStyle/>
                    <a:p>
                      <a:pPr algn="r"/>
                      <a:r>
                        <a:rPr lang="en-US" sz="1400" b="1" dirty="0">
                          <a:solidFill>
                            <a:schemeClr val="tx1"/>
                          </a:solidFill>
                          <a:effectLst/>
                        </a:rPr>
                        <a:t>115</a:t>
                      </a:r>
                      <a:endParaRPr lang="ru-KZ" sz="1400" b="1" dirty="0">
                        <a:solidFill>
                          <a:schemeClr val="tx1"/>
                        </a:solidFill>
                        <a:effectLst/>
                      </a:endParaRPr>
                    </a:p>
                  </a:txBody>
                  <a:tcPr anchor="ctr"/>
                </a:tc>
                <a:tc>
                  <a:txBody>
                    <a:bodyPr/>
                    <a:lstStyle/>
                    <a:p>
                      <a:pPr algn="r"/>
                      <a:r>
                        <a:rPr lang="en-US" sz="1400" b="1" dirty="0">
                          <a:solidFill>
                            <a:schemeClr val="tx1"/>
                          </a:solidFill>
                          <a:effectLst/>
                        </a:rPr>
                        <a:t>64</a:t>
                      </a:r>
                      <a:endParaRPr lang="ru-KZ" sz="1400" b="1" dirty="0">
                        <a:solidFill>
                          <a:schemeClr val="tx1"/>
                        </a:solidFill>
                        <a:effectLst/>
                      </a:endParaRPr>
                    </a:p>
                  </a:txBody>
                  <a:tcPr anchor="ctr"/>
                </a:tc>
                <a:tc>
                  <a:txBody>
                    <a:bodyPr/>
                    <a:lstStyle/>
                    <a:p>
                      <a:pPr algn="r"/>
                      <a:r>
                        <a:rPr lang="en-US" sz="1400" b="1" dirty="0">
                          <a:solidFill>
                            <a:schemeClr val="tx1"/>
                          </a:solidFill>
                          <a:effectLst/>
                        </a:rPr>
                        <a:t>128</a:t>
                      </a:r>
                      <a:endParaRPr lang="ru-KZ" sz="1400" b="1" dirty="0">
                        <a:solidFill>
                          <a:schemeClr val="tx1"/>
                        </a:solidFill>
                        <a:effectLst/>
                      </a:endParaRPr>
                    </a:p>
                  </a:txBody>
                  <a:tcPr anchor="ctr"/>
                </a:tc>
                <a:tc>
                  <a:txBody>
                    <a:bodyPr/>
                    <a:lstStyle/>
                    <a:p>
                      <a:pPr algn="r"/>
                      <a:r>
                        <a:rPr lang="en-US" sz="1400" b="1" dirty="0">
                          <a:solidFill>
                            <a:schemeClr val="tx1"/>
                          </a:solidFill>
                          <a:effectLst/>
                        </a:rPr>
                        <a:t>27</a:t>
                      </a:r>
                      <a:endParaRPr lang="ru-KZ" sz="1400" b="1" dirty="0">
                        <a:solidFill>
                          <a:schemeClr val="tx1"/>
                        </a:solidFill>
                        <a:effectLst/>
                      </a:endParaRPr>
                    </a:p>
                  </a:txBody>
                  <a:tcPr anchor="ctr"/>
                </a:tc>
                <a:tc>
                  <a:txBody>
                    <a:bodyPr/>
                    <a:lstStyle/>
                    <a:p>
                      <a:pPr algn="r"/>
                      <a:r>
                        <a:rPr lang="en-US" sz="1400" b="1" dirty="0">
                          <a:solidFill>
                            <a:schemeClr val="tx1"/>
                          </a:solidFill>
                          <a:effectLst/>
                        </a:rPr>
                        <a:t>12</a:t>
                      </a:r>
                      <a:endParaRPr lang="ru-KZ" sz="1400" b="1" dirty="0">
                        <a:solidFill>
                          <a:schemeClr val="tx1"/>
                        </a:solidFill>
                        <a:effectLst/>
                      </a:endParaRPr>
                    </a:p>
                  </a:txBody>
                  <a:tcPr anchor="ctr"/>
                </a:tc>
                <a:tc>
                  <a:txBody>
                    <a:bodyPr/>
                    <a:lstStyle/>
                    <a:p>
                      <a:pPr algn="r"/>
                      <a:r>
                        <a:rPr lang="ru-KZ" sz="1400" b="1" dirty="0">
                          <a:solidFill>
                            <a:schemeClr val="tx1"/>
                          </a:solidFill>
                          <a:effectLst/>
                        </a:rPr>
                        <a:t>0.0010</a:t>
                      </a:r>
                    </a:p>
                  </a:txBody>
                  <a:tcPr anchor="ctr"/>
                </a:tc>
                <a:tc>
                  <a:txBody>
                    <a:bodyPr/>
                    <a:lstStyle/>
                    <a:p>
                      <a:pPr algn="r"/>
                      <a:r>
                        <a:rPr lang="en-US" sz="1400" b="1" dirty="0">
                          <a:solidFill>
                            <a:schemeClr val="tx1"/>
                          </a:solidFill>
                          <a:effectLst/>
                        </a:rPr>
                        <a:t>40.985500</a:t>
                      </a:r>
                      <a:endParaRPr lang="ru-KZ" sz="1400" b="1" dirty="0">
                        <a:solidFill>
                          <a:schemeClr val="tx1"/>
                        </a:solidFill>
                        <a:effectLst/>
                      </a:endParaRPr>
                    </a:p>
                  </a:txBody>
                  <a:tcPr anchor="ctr"/>
                </a:tc>
                <a:extLst>
                  <a:ext uri="{0D108BD9-81ED-4DB2-BD59-A6C34878D82A}">
                    <a16:rowId xmlns:a16="http://schemas.microsoft.com/office/drawing/2014/main" val="1390035921"/>
                  </a:ext>
                </a:extLst>
              </a:tr>
              <a:tr h="425402">
                <a:tc>
                  <a:txBody>
                    <a:bodyPr/>
                    <a:lstStyle/>
                    <a:p>
                      <a:pPr algn="r"/>
                      <a:r>
                        <a:rPr lang="ru-KZ" sz="1400" dirty="0">
                          <a:solidFill>
                            <a:srgbClr val="000000"/>
                          </a:solidFill>
                          <a:effectLst/>
                        </a:rPr>
                        <a:t>2</a:t>
                      </a:r>
                    </a:p>
                  </a:txBody>
                  <a:tcPr anchor="ctr"/>
                </a:tc>
                <a:tc>
                  <a:txBody>
                    <a:bodyPr/>
                    <a:lstStyle/>
                    <a:p>
                      <a:pPr algn="r"/>
                      <a:r>
                        <a:rPr lang="en-US" sz="1400" dirty="0">
                          <a:solidFill>
                            <a:srgbClr val="000000"/>
                          </a:solidFill>
                          <a:effectLst/>
                        </a:rPr>
                        <a:t>GRU</a:t>
                      </a:r>
                    </a:p>
                  </a:txBody>
                  <a:tcPr anchor="ctr"/>
                </a:tc>
                <a:tc>
                  <a:txBody>
                    <a:bodyPr/>
                    <a:lstStyle/>
                    <a:p>
                      <a:pPr algn="r"/>
                      <a:r>
                        <a:rPr lang="en-US" sz="1400" dirty="0">
                          <a:solidFill>
                            <a:srgbClr val="000000"/>
                          </a:solidFill>
                          <a:effectLst/>
                        </a:rPr>
                        <a:t>36</a:t>
                      </a:r>
                      <a:endParaRPr lang="ru-KZ" sz="1400" dirty="0">
                        <a:solidFill>
                          <a:srgbClr val="000000"/>
                        </a:solidFill>
                        <a:effectLst/>
                      </a:endParaRPr>
                    </a:p>
                  </a:txBody>
                  <a:tcPr anchor="ctr"/>
                </a:tc>
                <a:tc>
                  <a:txBody>
                    <a:bodyPr/>
                    <a:lstStyle/>
                    <a:p>
                      <a:pPr algn="r"/>
                      <a:r>
                        <a:rPr lang="en-US" sz="1400" dirty="0">
                          <a:solidFill>
                            <a:srgbClr val="000000"/>
                          </a:solidFill>
                          <a:effectLst/>
                        </a:rPr>
                        <a:t>64</a:t>
                      </a:r>
                      <a:endParaRPr lang="ru-KZ" sz="1400" dirty="0">
                        <a:solidFill>
                          <a:srgbClr val="000000"/>
                        </a:solidFill>
                        <a:effectLst/>
                      </a:endParaRPr>
                    </a:p>
                  </a:txBody>
                  <a:tcPr anchor="ctr"/>
                </a:tc>
                <a:tc>
                  <a:txBody>
                    <a:bodyPr/>
                    <a:lstStyle/>
                    <a:p>
                      <a:pPr algn="r"/>
                      <a:r>
                        <a:rPr lang="en-US" sz="1400" dirty="0">
                          <a:solidFill>
                            <a:srgbClr val="000000"/>
                          </a:solidFill>
                          <a:effectLst/>
                        </a:rPr>
                        <a:t>98</a:t>
                      </a:r>
                      <a:endParaRPr lang="ru-KZ" sz="1400" dirty="0">
                        <a:solidFill>
                          <a:srgbClr val="000000"/>
                        </a:solidFill>
                        <a:effectLst/>
                      </a:endParaRPr>
                    </a:p>
                  </a:txBody>
                  <a:tcPr anchor="ctr"/>
                </a:tc>
                <a:tc>
                  <a:txBody>
                    <a:bodyPr/>
                    <a:lstStyle/>
                    <a:p>
                      <a:pPr algn="r"/>
                      <a:r>
                        <a:rPr lang="en-US" sz="1400" dirty="0">
                          <a:solidFill>
                            <a:srgbClr val="000000"/>
                          </a:solidFill>
                          <a:effectLst/>
                        </a:rPr>
                        <a:t>32</a:t>
                      </a:r>
                      <a:endParaRPr lang="ru-KZ" sz="1400" dirty="0">
                        <a:solidFill>
                          <a:srgbClr val="000000"/>
                        </a:solidFill>
                        <a:effectLst/>
                      </a:endParaRPr>
                    </a:p>
                  </a:txBody>
                  <a:tcPr anchor="ctr"/>
                </a:tc>
                <a:tc>
                  <a:txBody>
                    <a:bodyPr/>
                    <a:lstStyle/>
                    <a:p>
                      <a:pPr algn="r"/>
                      <a:r>
                        <a:rPr lang="en-US" sz="1400" dirty="0">
                          <a:solidFill>
                            <a:srgbClr val="000000"/>
                          </a:solidFill>
                          <a:effectLst/>
                        </a:rPr>
                        <a:t>12</a:t>
                      </a:r>
                      <a:endParaRPr lang="ru-KZ" sz="1400" dirty="0">
                        <a:solidFill>
                          <a:srgbClr val="000000"/>
                        </a:solidFill>
                        <a:effectLst/>
                      </a:endParaRPr>
                    </a:p>
                  </a:txBody>
                  <a:tcPr anchor="ctr"/>
                </a:tc>
                <a:tc>
                  <a:txBody>
                    <a:bodyPr/>
                    <a:lstStyle/>
                    <a:p>
                      <a:pPr algn="r"/>
                      <a:r>
                        <a:rPr lang="ru-KZ" sz="1400" dirty="0">
                          <a:solidFill>
                            <a:srgbClr val="000000"/>
                          </a:solidFill>
                          <a:effectLst/>
                        </a:rPr>
                        <a:t>0.0</a:t>
                      </a:r>
                      <a:r>
                        <a:rPr lang="en-US" sz="1400" dirty="0">
                          <a:solidFill>
                            <a:srgbClr val="000000"/>
                          </a:solidFill>
                          <a:effectLst/>
                        </a:rPr>
                        <a:t>993</a:t>
                      </a:r>
                      <a:endParaRPr lang="ru-KZ" sz="1400" dirty="0">
                        <a:solidFill>
                          <a:srgbClr val="000000"/>
                        </a:solidFill>
                        <a:effectLst/>
                      </a:endParaRPr>
                    </a:p>
                  </a:txBody>
                  <a:tcPr anchor="ctr"/>
                </a:tc>
                <a:tc>
                  <a:txBody>
                    <a:bodyPr/>
                    <a:lstStyle/>
                    <a:p>
                      <a:pPr algn="r"/>
                      <a:r>
                        <a:rPr lang="en-US" sz="1400" dirty="0">
                          <a:solidFill>
                            <a:srgbClr val="000000"/>
                          </a:solidFill>
                          <a:effectLst/>
                        </a:rPr>
                        <a:t>47.710293</a:t>
                      </a:r>
                      <a:endParaRPr lang="ru-KZ" sz="1400" dirty="0">
                        <a:solidFill>
                          <a:srgbClr val="000000"/>
                        </a:solidFill>
                        <a:effectLst/>
                      </a:endParaRPr>
                    </a:p>
                  </a:txBody>
                  <a:tcPr anchor="ctr"/>
                </a:tc>
                <a:extLst>
                  <a:ext uri="{0D108BD9-81ED-4DB2-BD59-A6C34878D82A}">
                    <a16:rowId xmlns:a16="http://schemas.microsoft.com/office/drawing/2014/main" val="4204588365"/>
                  </a:ext>
                </a:extLst>
              </a:tr>
              <a:tr h="425402">
                <a:tc>
                  <a:txBody>
                    <a:bodyPr/>
                    <a:lstStyle/>
                    <a:p>
                      <a:pPr algn="r"/>
                      <a:r>
                        <a:rPr lang="ru-KZ" sz="1400" dirty="0">
                          <a:solidFill>
                            <a:srgbClr val="000000"/>
                          </a:solidFill>
                          <a:effectLst/>
                        </a:rPr>
                        <a:t>3</a:t>
                      </a:r>
                    </a:p>
                  </a:txBody>
                  <a:tcPr anchor="ctr"/>
                </a:tc>
                <a:tc>
                  <a:txBody>
                    <a:bodyPr/>
                    <a:lstStyle/>
                    <a:p>
                      <a:pPr algn="r"/>
                      <a:r>
                        <a:rPr lang="en-US" sz="1400" dirty="0">
                          <a:solidFill>
                            <a:srgbClr val="000000"/>
                          </a:solidFill>
                          <a:effectLst/>
                        </a:rPr>
                        <a:t>LSTM</a:t>
                      </a:r>
                    </a:p>
                  </a:txBody>
                  <a:tcPr anchor="ctr"/>
                </a:tc>
                <a:tc>
                  <a:txBody>
                    <a:bodyPr/>
                    <a:lstStyle/>
                    <a:p>
                      <a:pPr algn="r"/>
                      <a:r>
                        <a:rPr lang="en-US" sz="1400" dirty="0">
                          <a:solidFill>
                            <a:srgbClr val="000000"/>
                          </a:solidFill>
                          <a:effectLst/>
                        </a:rPr>
                        <a:t>110</a:t>
                      </a:r>
                      <a:endParaRPr lang="ru-KZ" sz="1400" dirty="0">
                        <a:solidFill>
                          <a:srgbClr val="000000"/>
                        </a:solidFill>
                        <a:effectLst/>
                      </a:endParaRPr>
                    </a:p>
                  </a:txBody>
                  <a:tcPr anchor="ctr"/>
                </a:tc>
                <a:tc>
                  <a:txBody>
                    <a:bodyPr/>
                    <a:lstStyle/>
                    <a:p>
                      <a:pPr algn="r"/>
                      <a:r>
                        <a:rPr lang="en-US" sz="1400" dirty="0">
                          <a:solidFill>
                            <a:srgbClr val="000000"/>
                          </a:solidFill>
                          <a:effectLst/>
                        </a:rPr>
                        <a:t>64</a:t>
                      </a:r>
                      <a:endParaRPr lang="ru-KZ" sz="1400" dirty="0">
                        <a:solidFill>
                          <a:srgbClr val="000000"/>
                        </a:solidFill>
                        <a:effectLst/>
                      </a:endParaRPr>
                    </a:p>
                  </a:txBody>
                  <a:tcPr anchor="ctr"/>
                </a:tc>
                <a:tc>
                  <a:txBody>
                    <a:bodyPr/>
                    <a:lstStyle/>
                    <a:p>
                      <a:pPr algn="r"/>
                      <a:r>
                        <a:rPr lang="en-US" sz="1400" dirty="0">
                          <a:solidFill>
                            <a:srgbClr val="000000"/>
                          </a:solidFill>
                          <a:effectLst/>
                        </a:rPr>
                        <a:t>-</a:t>
                      </a:r>
                      <a:endParaRPr lang="ru-KZ" sz="1400" dirty="0">
                        <a:solidFill>
                          <a:srgbClr val="000000"/>
                        </a:solidFill>
                        <a:effectLst/>
                      </a:endParaRPr>
                    </a:p>
                  </a:txBody>
                  <a:tcPr anchor="ctr"/>
                </a:tc>
                <a:tc>
                  <a:txBody>
                    <a:bodyPr/>
                    <a:lstStyle/>
                    <a:p>
                      <a:pPr algn="r"/>
                      <a:r>
                        <a:rPr lang="en-US" sz="1400" dirty="0">
                          <a:solidFill>
                            <a:srgbClr val="000000"/>
                          </a:solidFill>
                          <a:effectLst/>
                        </a:rPr>
                        <a:t>-</a:t>
                      </a:r>
                      <a:endParaRPr lang="ru-KZ" sz="1400" dirty="0">
                        <a:solidFill>
                          <a:srgbClr val="000000"/>
                        </a:solidFill>
                        <a:effectLst/>
                      </a:endParaRPr>
                    </a:p>
                  </a:txBody>
                  <a:tcPr anchor="ctr"/>
                </a:tc>
                <a:tc>
                  <a:txBody>
                    <a:bodyPr/>
                    <a:lstStyle/>
                    <a:p>
                      <a:pPr algn="r"/>
                      <a:r>
                        <a:rPr lang="en-US" sz="1400" dirty="0">
                          <a:solidFill>
                            <a:srgbClr val="000000"/>
                          </a:solidFill>
                          <a:effectLst/>
                        </a:rPr>
                        <a:t>12</a:t>
                      </a:r>
                      <a:endParaRPr lang="ru-KZ" sz="1400" dirty="0">
                        <a:solidFill>
                          <a:srgbClr val="000000"/>
                        </a:solidFill>
                        <a:effectLst/>
                      </a:endParaRPr>
                    </a:p>
                  </a:txBody>
                  <a:tcPr anchor="ctr"/>
                </a:tc>
                <a:tc>
                  <a:txBody>
                    <a:bodyPr/>
                    <a:lstStyle/>
                    <a:p>
                      <a:pPr algn="r"/>
                      <a:r>
                        <a:rPr lang="ru-KZ" sz="1400" dirty="0">
                          <a:solidFill>
                            <a:srgbClr val="000000"/>
                          </a:solidFill>
                          <a:effectLst/>
                        </a:rPr>
                        <a:t>0.0</a:t>
                      </a:r>
                      <a:r>
                        <a:rPr lang="en-US" sz="1400" dirty="0">
                          <a:solidFill>
                            <a:srgbClr val="000000"/>
                          </a:solidFill>
                          <a:effectLst/>
                        </a:rPr>
                        <a:t>494</a:t>
                      </a:r>
                      <a:endParaRPr lang="ru-KZ" sz="1400" dirty="0">
                        <a:solidFill>
                          <a:srgbClr val="000000"/>
                        </a:solidFill>
                        <a:effectLst/>
                      </a:endParaRPr>
                    </a:p>
                  </a:txBody>
                  <a:tcPr anchor="ctr"/>
                </a:tc>
                <a:tc>
                  <a:txBody>
                    <a:bodyPr/>
                    <a:lstStyle/>
                    <a:p>
                      <a:pPr algn="r"/>
                      <a:r>
                        <a:rPr lang="en-US" sz="1400" dirty="0">
                          <a:solidFill>
                            <a:srgbClr val="000000"/>
                          </a:solidFill>
                          <a:effectLst/>
                        </a:rPr>
                        <a:t>42.379280</a:t>
                      </a:r>
                      <a:endParaRPr lang="ru-KZ" sz="1400" dirty="0">
                        <a:solidFill>
                          <a:srgbClr val="000000"/>
                        </a:solidFill>
                        <a:effectLst/>
                      </a:endParaRPr>
                    </a:p>
                  </a:txBody>
                  <a:tcPr anchor="ctr"/>
                </a:tc>
                <a:extLst>
                  <a:ext uri="{0D108BD9-81ED-4DB2-BD59-A6C34878D82A}">
                    <a16:rowId xmlns:a16="http://schemas.microsoft.com/office/drawing/2014/main" val="2343523923"/>
                  </a:ext>
                </a:extLst>
              </a:tr>
            </a:tbl>
          </a:graphicData>
        </a:graphic>
      </p:graphicFrame>
    </p:spTree>
    <p:extLst>
      <p:ext uri="{BB962C8B-B14F-4D97-AF65-F5344CB8AC3E}">
        <p14:creationId xmlns:p14="http://schemas.microsoft.com/office/powerpoint/2010/main" val="1504478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92D6C-D847-9089-6707-700E30CBD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5A47E-FE25-B71F-45F7-E5F70641CC50}"/>
              </a:ext>
            </a:extLst>
          </p:cNvPr>
          <p:cNvSpPr>
            <a:spLocks noGrp="1"/>
          </p:cNvSpPr>
          <p:nvPr>
            <p:ph type="title"/>
          </p:nvPr>
        </p:nvSpPr>
        <p:spPr>
          <a:xfrm>
            <a:off x="1261872" y="365760"/>
            <a:ext cx="9692640" cy="1325562"/>
          </a:xfrm>
        </p:spPr>
        <p:txBody>
          <a:bodyPr>
            <a:normAutofit/>
          </a:bodyPr>
          <a:lstStyle/>
          <a:p>
            <a:r>
              <a:rPr lang="en-US" sz="2800" b="0" i="0" dirty="0">
                <a:solidFill>
                  <a:schemeClr val="tx1"/>
                </a:solidFill>
                <a:effectLst/>
                <a:latin typeface="Century Schoolbook (Headings)"/>
              </a:rPr>
              <a:t>References</a:t>
            </a:r>
          </a:p>
        </p:txBody>
      </p:sp>
      <p:sp>
        <p:nvSpPr>
          <p:cNvPr id="3" name="Content Placeholder 2">
            <a:extLst>
              <a:ext uri="{FF2B5EF4-FFF2-40B4-BE49-F238E27FC236}">
                <a16:creationId xmlns:a16="http://schemas.microsoft.com/office/drawing/2014/main" id="{E1CF3BA4-E501-4AB9-08E8-C1BC59D1F5F9}"/>
              </a:ext>
            </a:extLst>
          </p:cNvPr>
          <p:cNvSpPr>
            <a:spLocks noGrp="1"/>
          </p:cNvSpPr>
          <p:nvPr>
            <p:ph idx="1"/>
          </p:nvPr>
        </p:nvSpPr>
        <p:spPr>
          <a:xfrm>
            <a:off x="1261871" y="1953029"/>
            <a:ext cx="8932716" cy="4690962"/>
          </a:xfrm>
        </p:spPr>
        <p:txBody>
          <a:bodyPr>
            <a:normAutofit/>
          </a:bodyPr>
          <a:lstStyle/>
          <a:p>
            <a:pPr marL="457200" indent="-457200">
              <a:buFont typeface="+mj-lt"/>
              <a:buAutoNum type="arabicPeriod"/>
            </a:pPr>
            <a:r>
              <a:rPr lang="en-US" sz="1600" dirty="0" err="1"/>
              <a:t>Hochreiter</a:t>
            </a:r>
            <a:r>
              <a:rPr lang="en-US" sz="1600" dirty="0"/>
              <a:t>, S., &amp; </a:t>
            </a:r>
            <a:r>
              <a:rPr lang="en-US" sz="1600" dirty="0" err="1"/>
              <a:t>Schmidhuber</a:t>
            </a:r>
            <a:r>
              <a:rPr lang="en-US" sz="1600" dirty="0"/>
              <a:t>, J. (1997). Long Short-Term Memory. Neural Computation.</a:t>
            </a:r>
          </a:p>
          <a:p>
            <a:pPr marL="457200" indent="-457200">
              <a:buFont typeface="+mj-lt"/>
              <a:buAutoNum type="arabicPeriod"/>
            </a:pPr>
            <a:r>
              <a:rPr lang="en-US" sz="1600" dirty="0"/>
              <a:t>Zhang, X., et al. (2020). Deep learning models for air quality prediction: A comprehensive review. Atmospheric Environment.</a:t>
            </a:r>
          </a:p>
          <a:p>
            <a:pPr marL="457200" indent="-457200">
              <a:buFont typeface="+mj-lt"/>
              <a:buAutoNum type="arabicPeriod"/>
            </a:pPr>
            <a:r>
              <a:rPr lang="en-US" sz="1600" dirty="0"/>
              <a:t>Kumar, A., et al. (2021). Predicting air pollutant concentrations using deep recurrent neural networks. Environmental Science and Pollution Research.</a:t>
            </a:r>
          </a:p>
          <a:p>
            <a:pPr marL="457200" indent="-457200">
              <a:buFont typeface="+mj-lt"/>
              <a:buAutoNum type="arabicPeriod"/>
            </a:pPr>
            <a:r>
              <a:rPr lang="en-US" sz="1600" dirty="0" err="1"/>
              <a:t>Schwefel</a:t>
            </a:r>
            <a:r>
              <a:rPr lang="en-US" sz="1600" dirty="0"/>
              <a:t>, H.-P. (1995). Evolution Strategies: A Comprehensive Introduction. Springer-Verlag.</a:t>
            </a:r>
          </a:p>
          <a:p>
            <a:pPr marL="457200" indent="-457200">
              <a:buFont typeface="+mj-lt"/>
              <a:buAutoNum type="arabicPeriod"/>
            </a:pPr>
            <a:r>
              <a:rPr lang="en-US" sz="1600" dirty="0"/>
              <a:t>Fortin, F.-A., et al. (2012). DEAP: Evolutionary algorithms made easy. Journal of Machine Learning Research.</a:t>
            </a:r>
          </a:p>
          <a:p>
            <a:pPr marL="457200" indent="-457200">
              <a:buFont typeface="+mj-lt"/>
              <a:buAutoNum type="arabicPeriod"/>
            </a:pPr>
            <a:r>
              <a:rPr lang="en-US" sz="1600" dirty="0"/>
              <a:t>UCI Machine Learning Repository. Air Quality Dataset. Available at: https://archive.ics.uci.edu/ml/datasets/air+quality</a:t>
            </a:r>
            <a:endParaRPr lang="ru-KZ" sz="1600" dirty="0"/>
          </a:p>
          <a:p>
            <a:pPr marL="0" indent="0">
              <a:buNone/>
            </a:pPr>
            <a:endParaRPr lang="ru-KZ" sz="1500" dirty="0"/>
          </a:p>
        </p:txBody>
      </p:sp>
    </p:spTree>
    <p:extLst>
      <p:ext uri="{BB962C8B-B14F-4D97-AF65-F5344CB8AC3E}">
        <p14:creationId xmlns:p14="http://schemas.microsoft.com/office/powerpoint/2010/main" val="325970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C1F4-F64C-BE4C-2A37-8D9FCC760271}"/>
              </a:ext>
            </a:extLst>
          </p:cNvPr>
          <p:cNvSpPr>
            <a:spLocks noGrp="1"/>
          </p:cNvSpPr>
          <p:nvPr>
            <p:ph type="title"/>
          </p:nvPr>
        </p:nvSpPr>
        <p:spPr>
          <a:xfrm>
            <a:off x="1261872" y="365760"/>
            <a:ext cx="9692640" cy="1325562"/>
          </a:xfrm>
        </p:spPr>
        <p:txBody>
          <a:bodyPr>
            <a:normAutofit/>
          </a:bodyPr>
          <a:lstStyle/>
          <a:p>
            <a:r>
              <a:rPr lang="en-US" b="0" i="0" dirty="0">
                <a:effectLst/>
                <a:latin typeface="Lato Extended"/>
              </a:rPr>
              <a:t>Abstract</a:t>
            </a:r>
            <a:endParaRPr lang="ru-KZ" dirty="0"/>
          </a:p>
        </p:txBody>
      </p:sp>
      <p:sp>
        <p:nvSpPr>
          <p:cNvPr id="3" name="Content Placeholder 2">
            <a:extLst>
              <a:ext uri="{FF2B5EF4-FFF2-40B4-BE49-F238E27FC236}">
                <a16:creationId xmlns:a16="http://schemas.microsoft.com/office/drawing/2014/main" id="{9620157D-EB96-EC2B-23ED-DE47A9827468}"/>
              </a:ext>
            </a:extLst>
          </p:cNvPr>
          <p:cNvSpPr>
            <a:spLocks noGrp="1"/>
          </p:cNvSpPr>
          <p:nvPr>
            <p:ph idx="1"/>
          </p:nvPr>
        </p:nvSpPr>
        <p:spPr>
          <a:xfrm>
            <a:off x="1261871" y="1933574"/>
            <a:ext cx="7726485" cy="4729873"/>
          </a:xfrm>
        </p:spPr>
        <p:txBody>
          <a:bodyPr>
            <a:normAutofit/>
          </a:bodyPr>
          <a:lstStyle/>
          <a:p>
            <a:pPr marL="0" indent="0">
              <a:buNone/>
            </a:pPr>
            <a:r>
              <a:rPr lang="en-US" sz="1500" dirty="0"/>
              <a:t>This study evaluates the performance of LSTM/GRU-based neural networks for predictive modeling, utilizing Evolutionary Computation methods, including Evolution Strategies (ES) and the DEAP framework, to optimize hyperparameters. This study focuses on predicting Total Nitrogen Oxides (NOx), with the goal of decreasing an RMSE metric. </a:t>
            </a:r>
          </a:p>
          <a:p>
            <a:pPr marL="0" indent="0">
              <a:buNone/>
            </a:pPr>
            <a:r>
              <a:rPr lang="en-US" sz="1500" dirty="0"/>
              <a:t>The lowest loss of </a:t>
            </a:r>
            <a:r>
              <a:rPr lang="en-US" sz="1600" b="0" i="0" dirty="0">
                <a:solidFill>
                  <a:srgbClr val="FF0000"/>
                </a:solidFill>
                <a:effectLst/>
                <a:latin typeface="Century Schoolbook (Body)"/>
              </a:rPr>
              <a:t>40.99</a:t>
            </a:r>
            <a:r>
              <a:rPr lang="en-US" sz="1500" dirty="0"/>
              <a:t> was achieved with </a:t>
            </a:r>
            <a:r>
              <a:rPr lang="en-US" sz="1400" b="0" i="0" dirty="0">
                <a:effectLst/>
                <a:latin typeface="Century Schoolbook (Body)"/>
              </a:rPr>
              <a:t>115</a:t>
            </a:r>
            <a:r>
              <a:rPr lang="en-US" sz="1500" dirty="0"/>
              <a:t> </a:t>
            </a:r>
            <a:r>
              <a:rPr lang="en-US" sz="1400" b="0" i="0" dirty="0">
                <a:effectLst/>
                <a:latin typeface="Century Schoolbook (Body)"/>
              </a:rPr>
              <a:t>RNN units + 3 DNN layers(64, 128, 27 neurons)</a:t>
            </a:r>
            <a:r>
              <a:rPr lang="en-US" sz="1500" dirty="0"/>
              <a:t>, 12 lags, a learning rate of 0.001 using ES(N+M). These results demonstrate the effectiveness of fine-tuning hyperparameters for minimizing loss.</a:t>
            </a:r>
          </a:p>
          <a:p>
            <a:pPr marL="0" indent="0">
              <a:buNone/>
            </a:pPr>
            <a:endParaRPr lang="en-US" sz="1500" dirty="0"/>
          </a:p>
          <a:p>
            <a:pPr marL="0" indent="0">
              <a:buNone/>
            </a:pPr>
            <a:endParaRPr lang="ru-KZ" sz="1500" dirty="0"/>
          </a:p>
        </p:txBody>
      </p:sp>
    </p:spTree>
    <p:extLst>
      <p:ext uri="{BB962C8B-B14F-4D97-AF65-F5344CB8AC3E}">
        <p14:creationId xmlns:p14="http://schemas.microsoft.com/office/powerpoint/2010/main" val="24613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2824-7507-60AB-2DCE-EE7843786840}"/>
              </a:ext>
            </a:extLst>
          </p:cNvPr>
          <p:cNvSpPr>
            <a:spLocks noGrp="1"/>
          </p:cNvSpPr>
          <p:nvPr>
            <p:ph type="title"/>
          </p:nvPr>
        </p:nvSpPr>
        <p:spPr>
          <a:xfrm>
            <a:off x="1261872" y="365760"/>
            <a:ext cx="7882128" cy="976657"/>
          </a:xfrm>
        </p:spPr>
        <p:txBody>
          <a:bodyPr>
            <a:normAutofit fontScale="90000"/>
          </a:bodyPr>
          <a:lstStyle/>
          <a:p>
            <a:r>
              <a:rPr lang="en-US" dirty="0"/>
              <a:t>Optimization Strategy - Evolutionary Computation</a:t>
            </a:r>
            <a:endParaRPr lang="ru-KZ" dirty="0"/>
          </a:p>
        </p:txBody>
      </p:sp>
      <p:sp>
        <p:nvSpPr>
          <p:cNvPr id="3" name="Content Placeholder 2">
            <a:extLst>
              <a:ext uri="{FF2B5EF4-FFF2-40B4-BE49-F238E27FC236}">
                <a16:creationId xmlns:a16="http://schemas.microsoft.com/office/drawing/2014/main" id="{2D2F6EC0-EC86-C0BD-D8B7-8E8F00AE4667}"/>
              </a:ext>
            </a:extLst>
          </p:cNvPr>
          <p:cNvSpPr>
            <a:spLocks noGrp="1"/>
          </p:cNvSpPr>
          <p:nvPr>
            <p:ph idx="1"/>
          </p:nvPr>
        </p:nvSpPr>
        <p:spPr>
          <a:xfrm>
            <a:off x="1261872" y="1828800"/>
            <a:ext cx="5275115" cy="2665379"/>
          </a:xfrm>
        </p:spPr>
        <p:txBody>
          <a:bodyPr/>
          <a:lstStyle/>
          <a:p>
            <a:pPr marL="0" indent="0">
              <a:buNone/>
            </a:pPr>
            <a:r>
              <a:rPr lang="en-US" b="1" dirty="0"/>
              <a:t>Why Evolutionary Computation?</a:t>
            </a:r>
          </a:p>
          <a:p>
            <a:r>
              <a:rPr lang="en-US" dirty="0"/>
              <a:t>Evolution Strategies (ES) and DEAP library can adaptively search for optimal hyperparameters and network structures.</a:t>
            </a:r>
          </a:p>
          <a:p>
            <a:r>
              <a:rPr lang="en-US" dirty="0"/>
              <a:t>Allows for comprehensive exploration and exploitation of the search space for better model performance.</a:t>
            </a:r>
          </a:p>
          <a:p>
            <a:pPr marL="0" indent="0">
              <a:buNone/>
            </a:pPr>
            <a:endParaRPr lang="ru-KZ" dirty="0"/>
          </a:p>
        </p:txBody>
      </p:sp>
      <p:sp>
        <p:nvSpPr>
          <p:cNvPr id="8" name="Content Placeholder 2">
            <a:extLst>
              <a:ext uri="{FF2B5EF4-FFF2-40B4-BE49-F238E27FC236}">
                <a16:creationId xmlns:a16="http://schemas.microsoft.com/office/drawing/2014/main" id="{DD36CE2B-F21F-14E4-980B-F11649167AAD}"/>
              </a:ext>
            </a:extLst>
          </p:cNvPr>
          <p:cNvSpPr txBox="1">
            <a:spLocks/>
          </p:cNvSpPr>
          <p:nvPr/>
        </p:nvSpPr>
        <p:spPr>
          <a:xfrm>
            <a:off x="5202936" y="4319081"/>
            <a:ext cx="5275115" cy="266537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b="1" dirty="0"/>
              <a:t>Optimization Targets:</a:t>
            </a:r>
          </a:p>
          <a:p>
            <a:r>
              <a:rPr lang="en-US" dirty="0"/>
              <a:t>Hyperparameters: Learning rate, batch size, number of hidden layers, neuron counts.</a:t>
            </a:r>
          </a:p>
          <a:p>
            <a:r>
              <a:rPr lang="en-US" dirty="0"/>
              <a:t>Structural Configuration: Fine-tuning the arrangement of layers to maximize efficiency.</a:t>
            </a:r>
            <a:endParaRPr lang="ru-KZ" dirty="0"/>
          </a:p>
        </p:txBody>
      </p:sp>
    </p:spTree>
    <p:extLst>
      <p:ext uri="{BB962C8B-B14F-4D97-AF65-F5344CB8AC3E}">
        <p14:creationId xmlns:p14="http://schemas.microsoft.com/office/powerpoint/2010/main" val="400547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B71A-B264-D59B-1680-76EFEFA7D845}"/>
              </a:ext>
            </a:extLst>
          </p:cNvPr>
          <p:cNvSpPr>
            <a:spLocks noGrp="1"/>
          </p:cNvSpPr>
          <p:nvPr>
            <p:ph type="title"/>
          </p:nvPr>
        </p:nvSpPr>
        <p:spPr/>
        <p:txBody>
          <a:bodyPr/>
          <a:lstStyle/>
          <a:p>
            <a:r>
              <a:rPr lang="en-US" dirty="0"/>
              <a:t>Evolutionary Computation Methods – ES and DEAP</a:t>
            </a:r>
            <a:endParaRPr lang="ru-KZ" dirty="0"/>
          </a:p>
        </p:txBody>
      </p:sp>
      <p:sp>
        <p:nvSpPr>
          <p:cNvPr id="3" name="Content Placeholder 2">
            <a:extLst>
              <a:ext uri="{FF2B5EF4-FFF2-40B4-BE49-F238E27FC236}">
                <a16:creationId xmlns:a16="http://schemas.microsoft.com/office/drawing/2014/main" id="{A8F58C9F-CECF-9023-6C6B-385A1016A847}"/>
              </a:ext>
            </a:extLst>
          </p:cNvPr>
          <p:cNvSpPr>
            <a:spLocks noGrp="1"/>
          </p:cNvSpPr>
          <p:nvPr>
            <p:ph idx="1"/>
          </p:nvPr>
        </p:nvSpPr>
        <p:spPr>
          <a:xfrm>
            <a:off x="1261872" y="1828800"/>
            <a:ext cx="5654494" cy="4351337"/>
          </a:xfrm>
        </p:spPr>
        <p:txBody>
          <a:bodyPr/>
          <a:lstStyle/>
          <a:p>
            <a:pPr marL="0" indent="0">
              <a:buNone/>
            </a:pPr>
            <a:r>
              <a:rPr lang="en-US" b="1" dirty="0"/>
              <a:t>Evolution Strategies (ES):</a:t>
            </a:r>
          </a:p>
          <a:p>
            <a:r>
              <a:rPr lang="en-US" dirty="0"/>
              <a:t>A family of optimization algorithms that evolves a population of solutions based on mutation and selection.</a:t>
            </a:r>
          </a:p>
          <a:p>
            <a:r>
              <a:rPr lang="en-US" dirty="0"/>
              <a:t>Beneficial for avoiding local minima and reaching global optimal solutions.</a:t>
            </a:r>
          </a:p>
          <a:p>
            <a:pPr marL="0" indent="0">
              <a:buNone/>
            </a:pPr>
            <a:r>
              <a:rPr lang="en-US" b="1" dirty="0"/>
              <a:t>DEAP Library:</a:t>
            </a:r>
          </a:p>
          <a:p>
            <a:r>
              <a:rPr lang="en-US" dirty="0"/>
              <a:t>Python framework for evolutionary algorithms.</a:t>
            </a:r>
          </a:p>
          <a:p>
            <a:r>
              <a:rPr lang="en-US" dirty="0"/>
              <a:t>Provides a toolkit for genetic algorithms, ES, and other optimization methods, allowing efficient experimentation and customization.</a:t>
            </a:r>
            <a:endParaRPr lang="ru-KZ" dirty="0"/>
          </a:p>
        </p:txBody>
      </p:sp>
    </p:spTree>
    <p:extLst>
      <p:ext uri="{BB962C8B-B14F-4D97-AF65-F5344CB8AC3E}">
        <p14:creationId xmlns:p14="http://schemas.microsoft.com/office/powerpoint/2010/main" val="144370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E135-9BC8-CE11-918D-84F30E349DAC}"/>
              </a:ext>
            </a:extLst>
          </p:cNvPr>
          <p:cNvSpPr>
            <a:spLocks noGrp="1"/>
          </p:cNvSpPr>
          <p:nvPr>
            <p:ph type="title"/>
          </p:nvPr>
        </p:nvSpPr>
        <p:spPr>
          <a:xfrm>
            <a:off x="1261872" y="365760"/>
            <a:ext cx="9692640" cy="1325562"/>
          </a:xfrm>
        </p:spPr>
        <p:txBody>
          <a:bodyPr>
            <a:normAutofit/>
          </a:bodyPr>
          <a:lstStyle/>
          <a:p>
            <a:r>
              <a:rPr lang="en-US" dirty="0"/>
              <a:t>Introduction </a:t>
            </a:r>
            <a:endParaRPr lang="ru-KZ" dirty="0"/>
          </a:p>
        </p:txBody>
      </p:sp>
      <p:sp>
        <p:nvSpPr>
          <p:cNvPr id="3" name="Content Placeholder 2">
            <a:extLst>
              <a:ext uri="{FF2B5EF4-FFF2-40B4-BE49-F238E27FC236}">
                <a16:creationId xmlns:a16="http://schemas.microsoft.com/office/drawing/2014/main" id="{29F54027-B1AF-B68E-41ED-A3D5D0E411F6}"/>
              </a:ext>
            </a:extLst>
          </p:cNvPr>
          <p:cNvSpPr>
            <a:spLocks noGrp="1"/>
          </p:cNvSpPr>
          <p:nvPr>
            <p:ph idx="1"/>
          </p:nvPr>
        </p:nvSpPr>
        <p:spPr>
          <a:xfrm>
            <a:off x="1261871" y="1953030"/>
            <a:ext cx="8183685" cy="4246562"/>
          </a:xfrm>
        </p:spPr>
        <p:txBody>
          <a:bodyPr>
            <a:normAutofit/>
          </a:bodyPr>
          <a:lstStyle/>
          <a:p>
            <a:pPr marL="0" indent="0">
              <a:buNone/>
            </a:pPr>
            <a:r>
              <a:rPr lang="en-US" sz="1600" dirty="0"/>
              <a:t>The accurate prediction of Total Nitrogen Oxides (NOx) emissions is a critical task in environmental monitoring and air quality management. Predictive modeling, particularly using Long Short-Term Memory (LSTM) networks, has demonstrated significant promise for time-series forecasting in atmospheric science [1]. Recent studies, such as those by Zhang et al. [2] and Kumar et al. [3], have shown the effectiveness of deep learning models, including LSTM and GRU, in capturing complex temporal dependencies in pollutant concentration data. However, optimizing these models remains a challenge, as hyperparameters significantly influence model accuracy and computational efficiency.</a:t>
            </a:r>
          </a:p>
          <a:p>
            <a:pPr marL="0" indent="0">
              <a:buNone/>
            </a:pPr>
            <a:r>
              <a:rPr lang="en-US" sz="1600" dirty="0"/>
              <a:t>This research utilizes Evolutionary Computation techniques, specifically Evolution Strategies (ES) and the DEAP framework, to optimize LSTM hyperparameters. These methods allow systematic exploration of hyperparameter spaces, outperforming traditional grid or random search methods in terms of efficiency and effectiveness [4, 5].</a:t>
            </a:r>
          </a:p>
          <a:p>
            <a:pPr marL="0" indent="0">
              <a:buNone/>
            </a:pPr>
            <a:endParaRPr lang="ru-KZ" sz="1500" dirty="0"/>
          </a:p>
        </p:txBody>
      </p:sp>
    </p:spTree>
    <p:extLst>
      <p:ext uri="{BB962C8B-B14F-4D97-AF65-F5344CB8AC3E}">
        <p14:creationId xmlns:p14="http://schemas.microsoft.com/office/powerpoint/2010/main" val="253970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894E9-F59C-0040-11A2-543591A1B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A5E9C-3407-3EA5-1A94-A739E6928704}"/>
              </a:ext>
            </a:extLst>
          </p:cNvPr>
          <p:cNvSpPr>
            <a:spLocks noGrp="1"/>
          </p:cNvSpPr>
          <p:nvPr>
            <p:ph type="title"/>
          </p:nvPr>
        </p:nvSpPr>
        <p:spPr>
          <a:xfrm>
            <a:off x="1261872" y="365760"/>
            <a:ext cx="9692640" cy="1325562"/>
          </a:xfrm>
        </p:spPr>
        <p:txBody>
          <a:bodyPr>
            <a:normAutofit/>
          </a:bodyPr>
          <a:lstStyle/>
          <a:p>
            <a:r>
              <a:rPr lang="en-US" sz="2800" dirty="0"/>
              <a:t>Research Tools and Environment</a:t>
            </a:r>
            <a:endParaRPr lang="ru-KZ" sz="2800" dirty="0"/>
          </a:p>
        </p:txBody>
      </p:sp>
      <p:sp>
        <p:nvSpPr>
          <p:cNvPr id="3" name="Content Placeholder 2">
            <a:extLst>
              <a:ext uri="{FF2B5EF4-FFF2-40B4-BE49-F238E27FC236}">
                <a16:creationId xmlns:a16="http://schemas.microsoft.com/office/drawing/2014/main" id="{DF60DDED-B158-4971-F72B-63B2D66EBA8C}"/>
              </a:ext>
            </a:extLst>
          </p:cNvPr>
          <p:cNvSpPr>
            <a:spLocks noGrp="1"/>
          </p:cNvSpPr>
          <p:nvPr>
            <p:ph idx="1"/>
          </p:nvPr>
        </p:nvSpPr>
        <p:spPr>
          <a:xfrm>
            <a:off x="1261871" y="1953030"/>
            <a:ext cx="8183685" cy="1082000"/>
          </a:xfrm>
        </p:spPr>
        <p:txBody>
          <a:bodyPr>
            <a:normAutofit/>
          </a:bodyPr>
          <a:lstStyle/>
          <a:p>
            <a:pPr marL="0" indent="0">
              <a:buNone/>
            </a:pPr>
            <a:r>
              <a:rPr lang="en-US" sz="1600" dirty="0"/>
              <a:t>Experiments use Python with TensorFlow/Keras for LSTM implementation, DEAP for evolutionary optimization, and NumPy/Pandas for data handling. Models run on Google Colab, with DEAP applying Evolution Strategies to optimize key hyperparameters.</a:t>
            </a:r>
            <a:endParaRPr lang="ru-KZ" sz="1600" dirty="0"/>
          </a:p>
          <a:p>
            <a:pPr marL="0" indent="0">
              <a:buNone/>
            </a:pPr>
            <a:endParaRPr lang="ru-KZ" sz="1500" dirty="0"/>
          </a:p>
        </p:txBody>
      </p:sp>
      <p:sp>
        <p:nvSpPr>
          <p:cNvPr id="5" name="TextBox 4">
            <a:extLst>
              <a:ext uri="{FF2B5EF4-FFF2-40B4-BE49-F238E27FC236}">
                <a16:creationId xmlns:a16="http://schemas.microsoft.com/office/drawing/2014/main" id="{A3E51171-EDC8-6121-C82D-C7D3050CED62}"/>
              </a:ext>
            </a:extLst>
          </p:cNvPr>
          <p:cNvSpPr txBox="1"/>
          <p:nvPr/>
        </p:nvSpPr>
        <p:spPr>
          <a:xfrm>
            <a:off x="1261871" y="4188875"/>
            <a:ext cx="8037770" cy="1569660"/>
          </a:xfrm>
          <a:prstGeom prst="rect">
            <a:avLst/>
          </a:prstGeom>
          <a:noFill/>
        </p:spPr>
        <p:txBody>
          <a:bodyPr wrap="square">
            <a:spAutoFit/>
          </a:bodyPr>
          <a:lstStyle/>
          <a:p>
            <a:pPr marL="0" indent="0">
              <a:buFont typeface="Arial" pitchFamily="34" charset="0"/>
              <a:buNone/>
            </a:pPr>
            <a:r>
              <a:rPr lang="en-US" sz="1600" dirty="0"/>
              <a:t>The primary goal of this study is to decrease a Root Mean Square Error (RMSE) for predicting NOx levels. To this end, the research explores the potential of Evolutionary Computation methods in fine-tuning LSTM models for time-series forecasting. By combining advanced deep learning techniques with evolutionary optimization, the study aims to enhance predictive accuracy while maintaining computational efficiency.</a:t>
            </a:r>
            <a:endParaRPr lang="ru-KZ" sz="1600" dirty="0"/>
          </a:p>
        </p:txBody>
      </p:sp>
      <p:sp>
        <p:nvSpPr>
          <p:cNvPr id="6" name="Title 1">
            <a:extLst>
              <a:ext uri="{FF2B5EF4-FFF2-40B4-BE49-F238E27FC236}">
                <a16:creationId xmlns:a16="http://schemas.microsoft.com/office/drawing/2014/main" id="{80819E32-6350-EC66-0258-53F754332C0E}"/>
              </a:ext>
            </a:extLst>
          </p:cNvPr>
          <p:cNvSpPr txBox="1">
            <a:spLocks/>
          </p:cNvSpPr>
          <p:nvPr/>
        </p:nvSpPr>
        <p:spPr>
          <a:xfrm>
            <a:off x="1237489" y="2633957"/>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dirty="0"/>
              <a:t>Goals of the Research</a:t>
            </a:r>
            <a:endParaRPr lang="ru-KZ" sz="2800" dirty="0"/>
          </a:p>
        </p:txBody>
      </p:sp>
    </p:spTree>
    <p:extLst>
      <p:ext uri="{BB962C8B-B14F-4D97-AF65-F5344CB8AC3E}">
        <p14:creationId xmlns:p14="http://schemas.microsoft.com/office/powerpoint/2010/main" val="283373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1E8E10-0136-9F42-E876-1DD3DE6F9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63A41F-3781-B682-842B-FDD7D1B96175}"/>
              </a:ext>
            </a:extLst>
          </p:cNvPr>
          <p:cNvSpPr>
            <a:spLocks noGrp="1"/>
          </p:cNvSpPr>
          <p:nvPr>
            <p:ph type="title"/>
          </p:nvPr>
        </p:nvSpPr>
        <p:spPr>
          <a:xfrm>
            <a:off x="1261872" y="365760"/>
            <a:ext cx="9692640" cy="1325562"/>
          </a:xfrm>
        </p:spPr>
        <p:txBody>
          <a:bodyPr>
            <a:normAutofit/>
          </a:bodyPr>
          <a:lstStyle/>
          <a:p>
            <a:r>
              <a:rPr lang="en-US" dirty="0"/>
              <a:t>Dataset Description </a:t>
            </a:r>
            <a:endParaRPr lang="ru-KZ" dirty="0"/>
          </a:p>
        </p:txBody>
      </p:sp>
      <p:sp>
        <p:nvSpPr>
          <p:cNvPr id="3" name="Content Placeholder 2">
            <a:extLst>
              <a:ext uri="{FF2B5EF4-FFF2-40B4-BE49-F238E27FC236}">
                <a16:creationId xmlns:a16="http://schemas.microsoft.com/office/drawing/2014/main" id="{DB04CE4C-572E-0F92-43EA-ACED4363C8EB}"/>
              </a:ext>
            </a:extLst>
          </p:cNvPr>
          <p:cNvSpPr>
            <a:spLocks noGrp="1"/>
          </p:cNvSpPr>
          <p:nvPr>
            <p:ph idx="1"/>
          </p:nvPr>
        </p:nvSpPr>
        <p:spPr>
          <a:xfrm>
            <a:off x="1261872" y="1933575"/>
            <a:ext cx="4401509" cy="4246562"/>
          </a:xfrm>
        </p:spPr>
        <p:txBody>
          <a:bodyPr>
            <a:normAutofit/>
          </a:bodyPr>
          <a:lstStyle/>
          <a:p>
            <a:pPr marL="0" indent="0">
              <a:buNone/>
            </a:pPr>
            <a:r>
              <a:rPr lang="en-US" dirty="0"/>
              <a:t>	The UCI Air Quality Dataset provides hourly air quality data, including CO, benzene, temperature, relative humidity, and NOx. After preprocessing, NOx is used as the target variable, with other features as predictors. Data is split into 80% training and 20% testing sets.</a:t>
            </a:r>
          </a:p>
          <a:p>
            <a:pPr marL="0" indent="0">
              <a:buNone/>
            </a:pPr>
            <a:r>
              <a:rPr lang="en-US" dirty="0"/>
              <a:t>UCI Machine Learning Repository. Air Quality Dataset. Available at: https://archive.ics.uci.edu/ml/datasets/air+quality</a:t>
            </a:r>
          </a:p>
          <a:p>
            <a:pPr marL="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F534175E-635C-B995-F79B-9C0F9FE076C7}"/>
              </a:ext>
            </a:extLst>
          </p:cNvPr>
          <p:cNvPicPr>
            <a:picLocks noChangeAspect="1"/>
          </p:cNvPicPr>
          <p:nvPr/>
        </p:nvPicPr>
        <p:blipFill>
          <a:blip r:embed="rId2"/>
          <a:stretch>
            <a:fillRect/>
          </a:stretch>
        </p:blipFill>
        <p:spPr>
          <a:xfrm>
            <a:off x="6743789" y="1933575"/>
            <a:ext cx="3511707" cy="3639872"/>
          </a:xfrm>
          <a:prstGeom prst="rect">
            <a:avLst/>
          </a:prstGeom>
        </p:spPr>
      </p:pic>
    </p:spTree>
    <p:extLst>
      <p:ext uri="{BB962C8B-B14F-4D97-AF65-F5344CB8AC3E}">
        <p14:creationId xmlns:p14="http://schemas.microsoft.com/office/powerpoint/2010/main" val="323970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30B87-1D59-986A-B760-8B0B8B938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16510-8537-B640-5EC7-E788ABEF3794}"/>
              </a:ext>
            </a:extLst>
          </p:cNvPr>
          <p:cNvSpPr>
            <a:spLocks noGrp="1"/>
          </p:cNvSpPr>
          <p:nvPr>
            <p:ph type="title"/>
          </p:nvPr>
        </p:nvSpPr>
        <p:spPr>
          <a:xfrm>
            <a:off x="1261872" y="365760"/>
            <a:ext cx="9692640" cy="1325562"/>
          </a:xfrm>
        </p:spPr>
        <p:txBody>
          <a:bodyPr>
            <a:normAutofit/>
          </a:bodyPr>
          <a:lstStyle/>
          <a:p>
            <a:r>
              <a:rPr lang="en-US" sz="4400" b="0" i="0" dirty="0">
                <a:effectLst/>
                <a:latin typeface="Century Schoolbook (Headings)"/>
              </a:rPr>
              <a:t>Methods with subsections</a:t>
            </a:r>
            <a:endParaRPr lang="ru-KZ" dirty="0">
              <a:latin typeface="Century Schoolbook (Headings)"/>
            </a:endParaRPr>
          </a:p>
        </p:txBody>
      </p:sp>
      <p:sp>
        <p:nvSpPr>
          <p:cNvPr id="3" name="Content Placeholder 2">
            <a:extLst>
              <a:ext uri="{FF2B5EF4-FFF2-40B4-BE49-F238E27FC236}">
                <a16:creationId xmlns:a16="http://schemas.microsoft.com/office/drawing/2014/main" id="{7AFD29CB-CF96-6EA8-779D-0F28F38B4311}"/>
              </a:ext>
            </a:extLst>
          </p:cNvPr>
          <p:cNvSpPr>
            <a:spLocks noGrp="1"/>
          </p:cNvSpPr>
          <p:nvPr>
            <p:ph idx="1"/>
          </p:nvPr>
        </p:nvSpPr>
        <p:spPr>
          <a:xfrm>
            <a:off x="1261871" y="1953030"/>
            <a:ext cx="9496920" cy="4246562"/>
          </a:xfrm>
        </p:spPr>
        <p:txBody>
          <a:bodyPr>
            <a:normAutofit/>
          </a:bodyPr>
          <a:lstStyle/>
          <a:p>
            <a:pPr marL="457200" indent="-457200">
              <a:buFont typeface="+mj-lt"/>
              <a:buAutoNum type="arabicPeriod"/>
            </a:pPr>
            <a:r>
              <a:rPr lang="en-US" sz="2000" dirty="0"/>
              <a:t>Basic Deep Learning methods</a:t>
            </a:r>
          </a:p>
          <a:p>
            <a:pPr marL="457200" indent="-457200">
              <a:buFont typeface="Arial" panose="020B0604020202020204" pitchFamily="34" charset="0"/>
              <a:buChar char="•"/>
            </a:pPr>
            <a:r>
              <a:rPr lang="en-US" sz="2000" dirty="0"/>
              <a:t>LSTM/GRU model</a:t>
            </a:r>
          </a:p>
          <a:p>
            <a:pPr marL="457200" indent="-457200">
              <a:buFont typeface="+mj-lt"/>
              <a:buAutoNum type="arabicPeriod" startAt="2"/>
            </a:pPr>
            <a:r>
              <a:rPr lang="en-US" sz="2000" dirty="0"/>
              <a:t>ES(1+1) with 1/5 rule method(Hyper Parameter Optimization) – Batyr</a:t>
            </a:r>
          </a:p>
          <a:p>
            <a:pPr marL="457200" indent="-457200">
              <a:buFont typeface="Arial" panose="020B0604020202020204" pitchFamily="34" charset="0"/>
              <a:buChar char="•"/>
            </a:pPr>
            <a:r>
              <a:rPr lang="en-US" sz="2000" dirty="0"/>
              <a:t>Basic: Number of neurons, Learning rate, Batch size, Activation function, and Optimizer</a:t>
            </a:r>
          </a:p>
          <a:p>
            <a:pPr marL="457200" indent="-457200">
              <a:buFont typeface="Arial" panose="020B0604020202020204" pitchFamily="34" charset="0"/>
              <a:buChar char="•"/>
            </a:pPr>
            <a:r>
              <a:rPr lang="en-US" sz="2000" dirty="0"/>
              <a:t>Specific: Number of ‘Lags’ and Number of Timesteps</a:t>
            </a:r>
          </a:p>
          <a:p>
            <a:pPr marL="457200" indent="-457200">
              <a:buFont typeface="+mj-lt"/>
              <a:buAutoNum type="arabicPeriod" startAt="3"/>
            </a:pPr>
            <a:r>
              <a:rPr lang="en-US" sz="2000" dirty="0"/>
              <a:t>ES(N + M) – Ryan and Devson </a:t>
            </a:r>
          </a:p>
          <a:p>
            <a:pPr marL="457200" indent="-457200">
              <a:buFont typeface="+mj-lt"/>
              <a:buAutoNum type="arabicPeriod" startAt="4"/>
            </a:pPr>
            <a:r>
              <a:rPr lang="en-US" sz="2000" dirty="0"/>
              <a:t>DEAP – Batyr and Prerak</a:t>
            </a:r>
            <a:endParaRPr lang="ru-KZ" sz="1500" dirty="0"/>
          </a:p>
        </p:txBody>
      </p:sp>
    </p:spTree>
    <p:extLst>
      <p:ext uri="{BB962C8B-B14F-4D97-AF65-F5344CB8AC3E}">
        <p14:creationId xmlns:p14="http://schemas.microsoft.com/office/powerpoint/2010/main" val="176640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03ED-76B2-1DD0-0576-772633BEE81D}"/>
              </a:ext>
            </a:extLst>
          </p:cNvPr>
          <p:cNvSpPr>
            <a:spLocks noGrp="1"/>
          </p:cNvSpPr>
          <p:nvPr>
            <p:ph type="title"/>
          </p:nvPr>
        </p:nvSpPr>
        <p:spPr>
          <a:xfrm>
            <a:off x="718874" y="677863"/>
            <a:ext cx="4534047" cy="1325562"/>
          </a:xfrm>
        </p:spPr>
        <p:txBody>
          <a:bodyPr>
            <a:normAutofit/>
          </a:bodyPr>
          <a:lstStyle/>
          <a:p>
            <a:r>
              <a:rPr lang="en-US"/>
              <a:t>Initial Setup and Baseline Model</a:t>
            </a:r>
            <a:endParaRPr lang="ru-KZ" dirty="0"/>
          </a:p>
        </p:txBody>
      </p:sp>
      <p:sp>
        <p:nvSpPr>
          <p:cNvPr id="3" name="Content Placeholder 2">
            <a:extLst>
              <a:ext uri="{FF2B5EF4-FFF2-40B4-BE49-F238E27FC236}">
                <a16:creationId xmlns:a16="http://schemas.microsoft.com/office/drawing/2014/main" id="{48CB651F-6674-BE75-50A1-2A7A06C59696}"/>
              </a:ext>
            </a:extLst>
          </p:cNvPr>
          <p:cNvSpPr>
            <a:spLocks noGrp="1"/>
          </p:cNvSpPr>
          <p:nvPr>
            <p:ph idx="1"/>
          </p:nvPr>
        </p:nvSpPr>
        <p:spPr>
          <a:xfrm>
            <a:off x="718874" y="2325158"/>
            <a:ext cx="4534048" cy="3854979"/>
          </a:xfrm>
        </p:spPr>
        <p:txBody>
          <a:bodyPr>
            <a:normAutofit/>
          </a:bodyPr>
          <a:lstStyle/>
          <a:p>
            <a:pPr marL="0" indent="0">
              <a:buNone/>
            </a:pPr>
            <a:r>
              <a:rPr lang="en-US" sz="1500" b="1" dirty="0"/>
              <a:t>Dataset: </a:t>
            </a:r>
            <a:r>
              <a:rPr lang="en-US" sz="1500" dirty="0"/>
              <a:t>Air quality data with pollutants such as NOx, CO, and NO2 levels, using a multivariate approach for accurate forecasting.</a:t>
            </a:r>
          </a:p>
          <a:p>
            <a:pPr marL="0" indent="0">
              <a:buNone/>
            </a:pPr>
            <a:r>
              <a:rPr lang="en-US" sz="1500" b="1" dirty="0"/>
              <a:t>Baseline Model: </a:t>
            </a:r>
            <a:r>
              <a:rPr lang="en-US" sz="1500" dirty="0"/>
              <a:t>Initial model setup with Long Short-Term Memory (LSTM) and Gated Recurrent Unit (GRU) networks.</a:t>
            </a:r>
          </a:p>
          <a:p>
            <a:pPr marL="0" indent="0">
              <a:buNone/>
            </a:pPr>
            <a:r>
              <a:rPr lang="en-US" sz="1500" b="1" dirty="0"/>
              <a:t>Challenges Noted:</a:t>
            </a:r>
          </a:p>
          <a:p>
            <a:r>
              <a:rPr lang="en-US" sz="1500" dirty="0"/>
              <a:t>Difficulty in capturing long-term dependencies and seasonal patterns.</a:t>
            </a:r>
          </a:p>
          <a:p>
            <a:r>
              <a:rPr lang="en-US" sz="1500" dirty="0"/>
              <a:t>Baseline results demonstrate moderate loss, providing an opportunity for optimization</a:t>
            </a:r>
            <a:endParaRPr lang="ru-KZ" sz="1500" dirty="0"/>
          </a:p>
        </p:txBody>
      </p:sp>
      <p:pic>
        <p:nvPicPr>
          <p:cNvPr id="6" name="Picture 5" descr="A graph of a graph&#10;&#10;Description automatically generated with medium confidence">
            <a:extLst>
              <a:ext uri="{FF2B5EF4-FFF2-40B4-BE49-F238E27FC236}">
                <a16:creationId xmlns:a16="http://schemas.microsoft.com/office/drawing/2014/main" id="{F4CC48BA-DDC6-7A8F-5113-8DD1AE81A476}"/>
              </a:ext>
            </a:extLst>
          </p:cNvPr>
          <p:cNvPicPr>
            <a:picLocks noChangeAspect="1"/>
          </p:cNvPicPr>
          <p:nvPr/>
        </p:nvPicPr>
        <p:blipFill>
          <a:blip r:embed="rId2"/>
          <a:stretch>
            <a:fillRect/>
          </a:stretch>
        </p:blipFill>
        <p:spPr>
          <a:xfrm>
            <a:off x="5421693" y="2003425"/>
            <a:ext cx="5518729" cy="2938722"/>
          </a:xfrm>
          <a:prstGeom prst="rect">
            <a:avLst/>
          </a:prstGeom>
        </p:spPr>
      </p:pic>
      <p:sp>
        <p:nvSpPr>
          <p:cNvPr id="8" name="TextBox 7">
            <a:extLst>
              <a:ext uri="{FF2B5EF4-FFF2-40B4-BE49-F238E27FC236}">
                <a16:creationId xmlns:a16="http://schemas.microsoft.com/office/drawing/2014/main" id="{6AAC30D4-E53F-B872-7470-025DA2AE1022}"/>
              </a:ext>
            </a:extLst>
          </p:cNvPr>
          <p:cNvSpPr txBox="1"/>
          <p:nvPr/>
        </p:nvSpPr>
        <p:spPr>
          <a:xfrm>
            <a:off x="5834163" y="5177827"/>
            <a:ext cx="6104106" cy="276999"/>
          </a:xfrm>
          <a:prstGeom prst="rect">
            <a:avLst/>
          </a:prstGeom>
          <a:noFill/>
        </p:spPr>
        <p:txBody>
          <a:bodyPr wrap="square">
            <a:spAutoFit/>
          </a:bodyPr>
          <a:lstStyle/>
          <a:p>
            <a:r>
              <a:rPr lang="en-US" sz="1200" b="0" i="0" dirty="0">
                <a:solidFill>
                  <a:srgbClr val="1F1F1F"/>
                </a:solidFill>
                <a:effectLst/>
                <a:latin typeface="Courier New" panose="02070309020205020404" pitchFamily="49" charset="0"/>
              </a:rPr>
              <a:t>Root Mean Squared Error (RMSE): 62.48694643385209</a:t>
            </a:r>
            <a:endParaRPr lang="ru-KZ" sz="1200" dirty="0"/>
          </a:p>
        </p:txBody>
      </p:sp>
    </p:spTree>
    <p:extLst>
      <p:ext uri="{BB962C8B-B14F-4D97-AF65-F5344CB8AC3E}">
        <p14:creationId xmlns:p14="http://schemas.microsoft.com/office/powerpoint/2010/main" val="1206292433"/>
      </p:ext>
    </p:extLst>
  </p:cSld>
  <p:clrMapOvr>
    <a:masterClrMapping/>
  </p:clrMapOvr>
</p:sld>
</file>

<file path=ppt/theme/theme1.xml><?xml version="1.0" encoding="utf-8"?>
<a:theme xmlns:a="http://schemas.openxmlformats.org/drawingml/2006/main" name="View">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2370</TotalTime>
  <Words>1357</Words>
  <Application>Microsoft Office PowerPoint</Application>
  <PresentationFormat>Widescreen</PresentationFormat>
  <Paragraphs>304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Century Schoolbook</vt:lpstr>
      <vt:lpstr>Century Schoolbook (Body)</vt:lpstr>
      <vt:lpstr>Century Schoolbook (Headings)</vt:lpstr>
      <vt:lpstr>Courier New</vt:lpstr>
      <vt:lpstr>Lato Extended</vt:lpstr>
      <vt:lpstr>Wingdings 2</vt:lpstr>
      <vt:lpstr>View</vt:lpstr>
      <vt:lpstr>Air Quality Time Series Hyperparameters optimization using Evolutionary Computation methods</vt:lpstr>
      <vt:lpstr>Abstract</vt:lpstr>
      <vt:lpstr>Optimization Strategy - Evolutionary Computation</vt:lpstr>
      <vt:lpstr>Evolutionary Computation Methods – ES and DEAP</vt:lpstr>
      <vt:lpstr>Introduction </vt:lpstr>
      <vt:lpstr>Research Tools and Environment</vt:lpstr>
      <vt:lpstr>Dataset Description </vt:lpstr>
      <vt:lpstr>Methods with subsections</vt:lpstr>
      <vt:lpstr>Initial Setup and Baseline Model</vt:lpstr>
      <vt:lpstr>PowerPoint Presentation</vt:lpstr>
      <vt:lpstr>PowerPoint Presentation</vt:lpstr>
      <vt:lpstr>Model: DEAP (Hyper Parameter Optimization)  Basic: Number of neurons, Learning rate, Batch size</vt:lpstr>
      <vt:lpstr>Model: ES(N+M) (Hyper Parameter Optimization) – Ryan and Devson  Basic: Number of neurons, Number of lags, Learning rate, N &amp; M values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Un-/Semi-supervised Learning</dc:title>
  <dc:creator>E Martinson</dc:creator>
  <cp:lastModifiedBy>BATYR KENZHEAKHMETOV</cp:lastModifiedBy>
  <cp:revision>21</cp:revision>
  <dcterms:created xsi:type="dcterms:W3CDTF">2024-10-21T20:14:38Z</dcterms:created>
  <dcterms:modified xsi:type="dcterms:W3CDTF">2024-12-11T23:07:17Z</dcterms:modified>
</cp:coreProperties>
</file>