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827-07A9-3114-E439-CC2FACDA39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5A65EB-3D7A-C8ED-06D6-39193D36D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4087842-3728-57DD-4A04-69F440458F16}"/>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5" name="Footer Placeholder 4">
            <a:extLst>
              <a:ext uri="{FF2B5EF4-FFF2-40B4-BE49-F238E27FC236}">
                <a16:creationId xmlns:a16="http://schemas.microsoft.com/office/drawing/2014/main" id="{6EBAD7AB-7AE2-A434-5B97-D9F997D39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6773D-14B9-80DB-8C5E-690E1C78A470}"/>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82646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9F57-5F01-3D93-472D-00C1DAA848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FA5D95-417E-7096-2795-126ED6C6DB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809470-0692-31BF-37F8-5AAA7776CC7E}"/>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5" name="Footer Placeholder 4">
            <a:extLst>
              <a:ext uri="{FF2B5EF4-FFF2-40B4-BE49-F238E27FC236}">
                <a16:creationId xmlns:a16="http://schemas.microsoft.com/office/drawing/2014/main" id="{3CF14775-ED3A-2ACF-698F-965D09ACC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A8F6A-D5E9-50B5-3C95-74365C828704}"/>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333240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DF3BE-D575-94E3-1DF9-FB26FDA92F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AABC60E-7854-5FA3-EB60-06203CCB88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FEB62F-87CD-8844-E2B2-31B4CACF038E}"/>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5" name="Footer Placeholder 4">
            <a:extLst>
              <a:ext uri="{FF2B5EF4-FFF2-40B4-BE49-F238E27FC236}">
                <a16:creationId xmlns:a16="http://schemas.microsoft.com/office/drawing/2014/main" id="{69F74723-E648-E210-007E-1A0C9B3BB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86E94-6028-76E2-D17E-DE0DBA368202}"/>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324740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CE00-6E58-5163-555A-5D05711677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BEB134-1D67-6FF8-9AD2-607C93937C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15B9DB-B694-6554-2E40-37D66778690D}"/>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5" name="Footer Placeholder 4">
            <a:extLst>
              <a:ext uri="{FF2B5EF4-FFF2-40B4-BE49-F238E27FC236}">
                <a16:creationId xmlns:a16="http://schemas.microsoft.com/office/drawing/2014/main" id="{3057D6B4-AB30-470B-21DC-FE7989548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3C4E7-6287-687E-EF30-D12689FFE7CA}"/>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28617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B247-342D-2FBA-1EBE-DA0B974BE3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2A84B0-B673-5DDD-E05D-CF98029524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BA584E-8141-654A-8D77-B552529A5284}"/>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5" name="Footer Placeholder 4">
            <a:extLst>
              <a:ext uri="{FF2B5EF4-FFF2-40B4-BE49-F238E27FC236}">
                <a16:creationId xmlns:a16="http://schemas.microsoft.com/office/drawing/2014/main" id="{84FD24BE-69A5-9379-CE04-1261ACC54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AC743-C9FF-14B8-2A30-7428A4020DDF}"/>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255501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193-6700-52F5-E6D8-5C0B438D10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E59CD0-86AA-BAB8-72B3-2C505A3AF8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F87D512-2EB1-A7CF-D754-CC677BA6FD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8B4622D-9498-4F76-DCFE-96C7E6E6EE8E}"/>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6" name="Footer Placeholder 5">
            <a:extLst>
              <a:ext uri="{FF2B5EF4-FFF2-40B4-BE49-F238E27FC236}">
                <a16:creationId xmlns:a16="http://schemas.microsoft.com/office/drawing/2014/main" id="{78E70E44-A01B-4437-253F-A29084B0E2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CEF65-81E6-3B38-4242-043AB75F6342}"/>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40611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F3AE-47B1-FA99-C828-29003DC67EF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75E42CA-596F-4CF1-9931-2E086555A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B5428B-864B-5580-CBF1-FF9987B242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9E725D-1448-2928-5EA6-C94A7C5EE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4F1D438-83B3-AA84-0BEC-804C45BA5D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398CA4B-D74F-65C6-7020-40FC12F0DD11}"/>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8" name="Footer Placeholder 7">
            <a:extLst>
              <a:ext uri="{FF2B5EF4-FFF2-40B4-BE49-F238E27FC236}">
                <a16:creationId xmlns:a16="http://schemas.microsoft.com/office/drawing/2014/main" id="{FA18F7C9-1EFE-1BEF-2050-133170E31E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FA0D5-3F18-3AE2-D107-AA3EC6F8EA4D}"/>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18818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5ABF-1844-08A9-C0E0-D938A565A26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F1E6559-9503-ECBB-7B44-8B29FFE79D7E}"/>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4" name="Footer Placeholder 3">
            <a:extLst>
              <a:ext uri="{FF2B5EF4-FFF2-40B4-BE49-F238E27FC236}">
                <a16:creationId xmlns:a16="http://schemas.microsoft.com/office/drawing/2014/main" id="{000925D7-439D-05E7-E284-053889DD96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02873-F5C2-5429-55BF-902118498E1B}"/>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2095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E0653-3C33-3C65-2141-B6354290540B}"/>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3" name="Footer Placeholder 2">
            <a:extLst>
              <a:ext uri="{FF2B5EF4-FFF2-40B4-BE49-F238E27FC236}">
                <a16:creationId xmlns:a16="http://schemas.microsoft.com/office/drawing/2014/main" id="{B1DCD431-AD0C-38F8-38E2-58EBDEE9F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A3FEE8-24E9-07B1-818C-9CCE23AEB240}"/>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242603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646C-4D08-5E11-3683-28CE2FF2D5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B6BF16-94C6-5C1D-02A0-9DCDE9683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0CA5A2F-4722-18BA-7041-42763E6A8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C6FF5A-058E-72EA-EAF0-931EF08AD12E}"/>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6" name="Footer Placeholder 5">
            <a:extLst>
              <a:ext uri="{FF2B5EF4-FFF2-40B4-BE49-F238E27FC236}">
                <a16:creationId xmlns:a16="http://schemas.microsoft.com/office/drawing/2014/main" id="{AE2A166C-F6E0-E028-3A17-20E658FA5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4080B-C139-CD63-8F4A-036861D09E95}"/>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353920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99FD-3508-1A75-F438-98B7B5FEFC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56664-BE93-B86E-D620-4D2032166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31D29-31EE-0448-FCB1-4B210B921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994532-3CB2-1C06-9E43-F3D962DB5CBC}"/>
              </a:ext>
            </a:extLst>
          </p:cNvPr>
          <p:cNvSpPr>
            <a:spLocks noGrp="1"/>
          </p:cNvSpPr>
          <p:nvPr>
            <p:ph type="dt" sz="half" idx="10"/>
          </p:nvPr>
        </p:nvSpPr>
        <p:spPr/>
        <p:txBody>
          <a:bodyPr/>
          <a:lstStyle/>
          <a:p>
            <a:fld id="{24F0B9DC-509C-4E23-A258-85E7D878D4D1}" type="datetimeFigureOut">
              <a:rPr lang="en-US" smtClean="0"/>
              <a:t>10/3/2023</a:t>
            </a:fld>
            <a:endParaRPr lang="en-US"/>
          </a:p>
        </p:txBody>
      </p:sp>
      <p:sp>
        <p:nvSpPr>
          <p:cNvPr id="6" name="Footer Placeholder 5">
            <a:extLst>
              <a:ext uri="{FF2B5EF4-FFF2-40B4-BE49-F238E27FC236}">
                <a16:creationId xmlns:a16="http://schemas.microsoft.com/office/drawing/2014/main" id="{008B67FC-0C7D-0577-D96D-75EF83877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1EB5A-7C19-653E-B644-91560E4566EC}"/>
              </a:ext>
            </a:extLst>
          </p:cNvPr>
          <p:cNvSpPr>
            <a:spLocks noGrp="1"/>
          </p:cNvSpPr>
          <p:nvPr>
            <p:ph type="sldNum" sz="quarter" idx="12"/>
          </p:nvPr>
        </p:nvSpPr>
        <p:spPr/>
        <p:txBody>
          <a:bodyPr/>
          <a:lstStyle/>
          <a:p>
            <a:fld id="{9B606AA2-3CB5-40BC-983D-ECE8F6C96259}" type="slidenum">
              <a:rPr lang="en-US" smtClean="0"/>
              <a:t>‹#›</a:t>
            </a:fld>
            <a:endParaRPr lang="en-US"/>
          </a:p>
        </p:txBody>
      </p:sp>
    </p:spTree>
    <p:extLst>
      <p:ext uri="{BB962C8B-B14F-4D97-AF65-F5344CB8AC3E}">
        <p14:creationId xmlns:p14="http://schemas.microsoft.com/office/powerpoint/2010/main" val="154103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852A8-B33E-7D09-8A77-8C313ED01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E5C272-B3E2-DB93-D498-D7E38C73D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29095B-2D7B-EF06-C5F8-6C0DC8D00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0B9DC-509C-4E23-A258-85E7D878D4D1}" type="datetimeFigureOut">
              <a:rPr lang="en-US" smtClean="0"/>
              <a:t>10/3/2023</a:t>
            </a:fld>
            <a:endParaRPr lang="en-US"/>
          </a:p>
        </p:txBody>
      </p:sp>
      <p:sp>
        <p:nvSpPr>
          <p:cNvPr id="5" name="Footer Placeholder 4">
            <a:extLst>
              <a:ext uri="{FF2B5EF4-FFF2-40B4-BE49-F238E27FC236}">
                <a16:creationId xmlns:a16="http://schemas.microsoft.com/office/drawing/2014/main" id="{1FAEA2CF-4466-A196-DEDD-AC3E1E84E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F10217-5F92-30A8-BE50-157532880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06AA2-3CB5-40BC-983D-ECE8F6C96259}" type="slidenum">
              <a:rPr lang="en-US" smtClean="0"/>
              <a:t>‹#›</a:t>
            </a:fld>
            <a:endParaRPr lang="en-US"/>
          </a:p>
        </p:txBody>
      </p:sp>
    </p:spTree>
    <p:extLst>
      <p:ext uri="{BB962C8B-B14F-4D97-AF65-F5344CB8AC3E}">
        <p14:creationId xmlns:p14="http://schemas.microsoft.com/office/powerpoint/2010/main" val="3728882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3" Type="http://schemas.openxmlformats.org/officeDocument/2006/relationships/slide" Target="slide2.xml"/><Relationship Id="rId7" Type="http://schemas.openxmlformats.org/officeDocument/2006/relationships/image" Target="../media/image5.png"/><Relationship Id="rId12" Type="http://schemas.openxmlformats.org/officeDocument/2006/relationships/slide" Target="slide4.xml"/><Relationship Id="rId17" Type="http://schemas.openxmlformats.org/officeDocument/2006/relationships/image" Target="../media/image12.svg"/><Relationship Id="rId2" Type="http://schemas.openxmlformats.org/officeDocument/2006/relationships/image" Target="../media/image2.jpe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8.svg"/><Relationship Id="rId5" Type="http://schemas.openxmlformats.org/officeDocument/2006/relationships/image" Target="../media/image4.svg"/><Relationship Id="rId15" Type="http://schemas.openxmlformats.org/officeDocument/2006/relationships/slide" Target="slide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hyperlink" Target="https://youtu.be/axx56_7Vz6Q?si=ENO-EstsQl595Jt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hyperlink" Target="https://youtu.be/I4QG3PYPEcw?si=QujkEAIpuwvtczNr" TargetMode="External"/><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Результаты поиска изображений по запросу &quot;old rotary phone&quot;">
            <a:extLst>
              <a:ext uri="{FF2B5EF4-FFF2-40B4-BE49-F238E27FC236}">
                <a16:creationId xmlns:a16="http://schemas.microsoft.com/office/drawing/2014/main" id="{A018D1F2-3FAE-237F-5218-B799BB7E3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508" y="0"/>
            <a:ext cx="479049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6929B1-886E-285A-490A-1E900D7DB338}"/>
              </a:ext>
            </a:extLst>
          </p:cNvPr>
          <p:cNvSpPr txBox="1"/>
          <p:nvPr/>
        </p:nvSpPr>
        <p:spPr>
          <a:xfrm>
            <a:off x="426876" y="3928388"/>
            <a:ext cx="6097554" cy="1815882"/>
          </a:xfrm>
          <a:prstGeom prst="rect">
            <a:avLst/>
          </a:prstGeom>
          <a:noFill/>
        </p:spPr>
        <p:txBody>
          <a:bodyPr wrap="square">
            <a:spAutoFit/>
          </a:bodyPr>
          <a:lstStyle/>
          <a:p>
            <a:r>
              <a:rPr lang="en-US" sz="2800" dirty="0"/>
              <a:t>From the humble rotary phone to powerful handheld computers, explore the fascinating history and transformation of smartphones.</a:t>
            </a:r>
          </a:p>
        </p:txBody>
      </p:sp>
      <p:sp>
        <p:nvSpPr>
          <p:cNvPr id="5" name="TextBox 4">
            <a:extLst>
              <a:ext uri="{FF2B5EF4-FFF2-40B4-BE49-F238E27FC236}">
                <a16:creationId xmlns:a16="http://schemas.microsoft.com/office/drawing/2014/main" id="{9161226F-F37C-D46D-DDF8-20468D127F02}"/>
              </a:ext>
            </a:extLst>
          </p:cNvPr>
          <p:cNvSpPr txBox="1"/>
          <p:nvPr/>
        </p:nvSpPr>
        <p:spPr>
          <a:xfrm>
            <a:off x="426876" y="1004987"/>
            <a:ext cx="6097554" cy="1754326"/>
          </a:xfrm>
          <a:prstGeom prst="rect">
            <a:avLst/>
          </a:prstGeom>
          <a:noFill/>
        </p:spPr>
        <p:txBody>
          <a:bodyPr wrap="square">
            <a:spAutoFit/>
          </a:bodyPr>
          <a:lstStyle/>
          <a:p>
            <a:r>
              <a:rPr lang="en-US" sz="5400" b="1" dirty="0">
                <a:solidFill>
                  <a:schemeClr val="accent1"/>
                </a:solidFill>
              </a:rPr>
              <a:t>The Evolution of Smartphones</a:t>
            </a:r>
          </a:p>
        </p:txBody>
      </p:sp>
    </p:spTree>
    <p:extLst>
      <p:ext uri="{BB962C8B-B14F-4D97-AF65-F5344CB8AC3E}">
        <p14:creationId xmlns:p14="http://schemas.microsoft.com/office/powerpoint/2010/main" val="38774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Результаты поиска изображений по запросу &quot;the first mobile phone wallpaper&quot;">
            <a:extLst>
              <a:ext uri="{FF2B5EF4-FFF2-40B4-BE49-F238E27FC236}">
                <a16:creationId xmlns:a16="http://schemas.microsoft.com/office/drawing/2014/main" id="{789D7A9B-DDE1-EB0B-0F3A-42D2DB721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20773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ECFE8D-75E7-6AA6-E4C9-5BE65130D377}"/>
              </a:ext>
            </a:extLst>
          </p:cNvPr>
          <p:cNvSpPr/>
          <p:nvPr/>
        </p:nvSpPr>
        <p:spPr>
          <a:xfrm>
            <a:off x="1" y="-2"/>
            <a:ext cx="12207734" cy="6858001"/>
          </a:xfrm>
          <a:prstGeom prst="rect">
            <a:avLst/>
          </a:prstGeom>
          <a:solidFill>
            <a:schemeClr val="tx1">
              <a:lumMod val="85000"/>
              <a:lumOff val="15000"/>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5B1C841-D340-F7FC-C395-EE9677EDA47F}"/>
              </a:ext>
            </a:extLst>
          </p:cNvPr>
          <p:cNvSpPr/>
          <p:nvPr/>
        </p:nvSpPr>
        <p:spPr>
          <a:xfrm>
            <a:off x="4810758"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68C439-9B8A-61AF-0806-639EC3B53F5F}"/>
              </a:ext>
            </a:extLst>
          </p:cNvPr>
          <p:cNvSpPr/>
          <p:nvPr/>
        </p:nvSpPr>
        <p:spPr>
          <a:xfrm>
            <a:off x="6167120"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BA9226-8018-B9E6-5CF8-48F65CC0B281}"/>
              </a:ext>
            </a:extLst>
          </p:cNvPr>
          <p:cNvSpPr/>
          <p:nvPr/>
        </p:nvSpPr>
        <p:spPr>
          <a:xfrm>
            <a:off x="4810758"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141BF4-3648-A8F2-C080-D922C48EFD3D}"/>
              </a:ext>
            </a:extLst>
          </p:cNvPr>
          <p:cNvSpPr/>
          <p:nvPr/>
        </p:nvSpPr>
        <p:spPr>
          <a:xfrm>
            <a:off x="6167120"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BC4DC8-65BC-2D3C-7A35-C68BBD1B9AA4}"/>
              </a:ext>
            </a:extLst>
          </p:cNvPr>
          <p:cNvSpPr/>
          <p:nvPr/>
        </p:nvSpPr>
        <p:spPr>
          <a:xfrm>
            <a:off x="5745480" y="3100068"/>
            <a:ext cx="701040" cy="70866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A0DA2F-5463-6076-0AD9-CC97A54FEB9B}"/>
              </a:ext>
            </a:extLst>
          </p:cNvPr>
          <p:cNvSpPr txBox="1"/>
          <p:nvPr/>
        </p:nvSpPr>
        <p:spPr>
          <a:xfrm>
            <a:off x="3109950" y="296930"/>
            <a:ext cx="6106160" cy="707886"/>
          </a:xfrm>
          <a:prstGeom prst="rect">
            <a:avLst/>
          </a:prstGeom>
          <a:noFill/>
        </p:spPr>
        <p:txBody>
          <a:bodyPr wrap="square">
            <a:spAutoFit/>
          </a:bodyPr>
          <a:lstStyle/>
          <a:p>
            <a:r>
              <a:rPr lang="en-US" sz="4000" b="1" dirty="0">
                <a:solidFill>
                  <a:schemeClr val="bg1"/>
                </a:solidFill>
              </a:rPr>
              <a:t>The First Mobile Phone Call</a:t>
            </a:r>
          </a:p>
        </p:txBody>
      </p:sp>
      <p:pic>
        <p:nvPicPr>
          <p:cNvPr id="11" name="Graphic 10" descr="Work from home Wi-Fi outline">
            <a:hlinkClick r:id="rId3" action="ppaction://hlinksldjump"/>
            <a:extLst>
              <a:ext uri="{FF2B5EF4-FFF2-40B4-BE49-F238E27FC236}">
                <a16:creationId xmlns:a16="http://schemas.microsoft.com/office/drawing/2014/main" id="{224D558B-1D5E-754F-2D0D-952B39A0D2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880" y="3149551"/>
            <a:ext cx="559682" cy="559682"/>
          </a:xfrm>
          <a:prstGeom prst="rect">
            <a:avLst/>
          </a:prstGeom>
        </p:spPr>
      </p:pic>
      <p:pic>
        <p:nvPicPr>
          <p:cNvPr id="13" name="Graphic 12" descr="Smart Phone outline">
            <a:hlinkClick r:id="rId6" action="ppaction://hlinksldjump"/>
            <a:extLst>
              <a:ext uri="{FF2B5EF4-FFF2-40B4-BE49-F238E27FC236}">
                <a16:creationId xmlns:a16="http://schemas.microsoft.com/office/drawing/2014/main" id="{BF823111-1ED5-D24A-142A-D69534AE68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31072" y="3688958"/>
            <a:ext cx="914400" cy="914400"/>
          </a:xfrm>
          <a:prstGeom prst="rect">
            <a:avLst/>
          </a:prstGeom>
        </p:spPr>
      </p:pic>
      <p:pic>
        <p:nvPicPr>
          <p:cNvPr id="15" name="Graphic 14" descr="Telephone outline">
            <a:hlinkClick r:id="rId9" action="ppaction://hlinksldjump"/>
            <a:extLst>
              <a:ext uri="{FF2B5EF4-FFF2-40B4-BE49-F238E27FC236}">
                <a16:creationId xmlns:a16="http://schemas.microsoft.com/office/drawing/2014/main" id="{C5A3372F-3B4A-EA75-89DE-4300F1074A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74710" y="2437133"/>
            <a:ext cx="914400" cy="914400"/>
          </a:xfrm>
          <a:prstGeom prst="rect">
            <a:avLst/>
          </a:prstGeom>
        </p:spPr>
      </p:pic>
      <p:pic>
        <p:nvPicPr>
          <p:cNvPr id="17" name="Graphic 16" descr="Speaker phone outline">
            <a:hlinkClick r:id="rId12" action="ppaction://hlinksldjump"/>
            <a:extLst>
              <a:ext uri="{FF2B5EF4-FFF2-40B4-BE49-F238E27FC236}">
                <a16:creationId xmlns:a16="http://schemas.microsoft.com/office/drawing/2014/main" id="{0B20DEA4-C8E8-30EC-8377-A0A7C32C6BA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1072" y="2397760"/>
            <a:ext cx="914400" cy="914400"/>
          </a:xfrm>
          <a:prstGeom prst="rect">
            <a:avLst/>
          </a:prstGeom>
        </p:spPr>
      </p:pic>
      <p:pic>
        <p:nvPicPr>
          <p:cNvPr id="21" name="Graphic 20" descr="Receiver outline">
            <a:hlinkClick r:id="rId15" action="ppaction://hlinksldjump"/>
            <a:extLst>
              <a:ext uri="{FF2B5EF4-FFF2-40B4-BE49-F238E27FC236}">
                <a16:creationId xmlns:a16="http://schemas.microsoft.com/office/drawing/2014/main" id="{AE619618-7B11-9DFE-D2F4-F7840C2A4BD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37212" y="3718954"/>
            <a:ext cx="794626" cy="794626"/>
          </a:xfrm>
          <a:prstGeom prst="rect">
            <a:avLst/>
          </a:prstGeom>
        </p:spPr>
      </p:pic>
    </p:spTree>
    <p:extLst>
      <p:ext uri="{BB962C8B-B14F-4D97-AF65-F5344CB8AC3E}">
        <p14:creationId xmlns:p14="http://schemas.microsoft.com/office/powerpoint/2010/main" val="1122851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Результаты поиска изображений по запросу &quot;the first mobile phone wallpaper&quot;">
            <a:extLst>
              <a:ext uri="{FF2B5EF4-FFF2-40B4-BE49-F238E27FC236}">
                <a16:creationId xmlns:a16="http://schemas.microsoft.com/office/drawing/2014/main" id="{789D7A9B-DDE1-EB0B-0F3A-42D2DB721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20773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ECFE8D-75E7-6AA6-E4C9-5BE65130D377}"/>
              </a:ext>
            </a:extLst>
          </p:cNvPr>
          <p:cNvSpPr/>
          <p:nvPr/>
        </p:nvSpPr>
        <p:spPr>
          <a:xfrm>
            <a:off x="1" y="-2"/>
            <a:ext cx="12207734" cy="6858001"/>
          </a:xfrm>
          <a:prstGeom prst="rect">
            <a:avLst/>
          </a:prstGeom>
          <a:solidFill>
            <a:schemeClr val="tx1">
              <a:lumMod val="85000"/>
              <a:lumOff val="15000"/>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5B1C841-D340-F7FC-C395-EE9677EDA47F}"/>
              </a:ext>
            </a:extLst>
          </p:cNvPr>
          <p:cNvSpPr/>
          <p:nvPr/>
        </p:nvSpPr>
        <p:spPr>
          <a:xfrm>
            <a:off x="1368810" y="1194041"/>
            <a:ext cx="4684252" cy="22603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68C439-9B8A-61AF-0806-639EC3B53F5F}"/>
              </a:ext>
            </a:extLst>
          </p:cNvPr>
          <p:cNvSpPr/>
          <p:nvPr/>
        </p:nvSpPr>
        <p:spPr>
          <a:xfrm>
            <a:off x="6167120"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BA9226-8018-B9E6-5CF8-48F65CC0B281}"/>
              </a:ext>
            </a:extLst>
          </p:cNvPr>
          <p:cNvSpPr/>
          <p:nvPr/>
        </p:nvSpPr>
        <p:spPr>
          <a:xfrm>
            <a:off x="4810758"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141BF4-3648-A8F2-C080-D922C48EFD3D}"/>
              </a:ext>
            </a:extLst>
          </p:cNvPr>
          <p:cNvSpPr/>
          <p:nvPr/>
        </p:nvSpPr>
        <p:spPr>
          <a:xfrm>
            <a:off x="6167120"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BC4DC8-65BC-2D3C-7A35-C68BBD1B9AA4}"/>
              </a:ext>
            </a:extLst>
          </p:cNvPr>
          <p:cNvSpPr/>
          <p:nvPr/>
        </p:nvSpPr>
        <p:spPr>
          <a:xfrm>
            <a:off x="5745480" y="3100068"/>
            <a:ext cx="701040" cy="70866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A0DA2F-5463-6076-0AD9-CC97A54FEB9B}"/>
              </a:ext>
            </a:extLst>
          </p:cNvPr>
          <p:cNvSpPr txBox="1"/>
          <p:nvPr/>
        </p:nvSpPr>
        <p:spPr>
          <a:xfrm>
            <a:off x="3109950" y="296930"/>
            <a:ext cx="6106160" cy="707886"/>
          </a:xfrm>
          <a:prstGeom prst="rect">
            <a:avLst/>
          </a:prstGeom>
          <a:noFill/>
        </p:spPr>
        <p:txBody>
          <a:bodyPr wrap="square">
            <a:spAutoFit/>
          </a:bodyPr>
          <a:lstStyle/>
          <a:p>
            <a:r>
              <a:rPr lang="en-US" sz="4000" b="1" dirty="0">
                <a:solidFill>
                  <a:schemeClr val="bg1"/>
                </a:solidFill>
              </a:rPr>
              <a:t>The First Mobile Phone Call</a:t>
            </a:r>
          </a:p>
        </p:txBody>
      </p:sp>
      <p:pic>
        <p:nvPicPr>
          <p:cNvPr id="11" name="Graphic 10" descr="Work from home Wi-Fi outline">
            <a:extLst>
              <a:ext uri="{FF2B5EF4-FFF2-40B4-BE49-F238E27FC236}">
                <a16:creationId xmlns:a16="http://schemas.microsoft.com/office/drawing/2014/main" id="{224D558B-1D5E-754F-2D0D-952B39A0D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6159" y="3149157"/>
            <a:ext cx="559682" cy="559682"/>
          </a:xfrm>
          <a:prstGeom prst="rect">
            <a:avLst/>
          </a:prstGeom>
        </p:spPr>
      </p:pic>
      <p:pic>
        <p:nvPicPr>
          <p:cNvPr id="13" name="Graphic 12" descr="Smart Phone outline">
            <a:extLst>
              <a:ext uri="{FF2B5EF4-FFF2-40B4-BE49-F238E27FC236}">
                <a16:creationId xmlns:a16="http://schemas.microsoft.com/office/drawing/2014/main" id="{BF823111-1ED5-D24A-142A-D69534AE68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31072" y="3688958"/>
            <a:ext cx="914400" cy="914400"/>
          </a:xfrm>
          <a:prstGeom prst="rect">
            <a:avLst/>
          </a:prstGeom>
        </p:spPr>
      </p:pic>
      <p:pic>
        <p:nvPicPr>
          <p:cNvPr id="15" name="Graphic 14" descr="Telephone outline">
            <a:extLst>
              <a:ext uri="{FF2B5EF4-FFF2-40B4-BE49-F238E27FC236}">
                <a16:creationId xmlns:a16="http://schemas.microsoft.com/office/drawing/2014/main" id="{C5A3372F-3B4A-EA75-89DE-4300F1074A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4710" y="2437133"/>
            <a:ext cx="914400" cy="914400"/>
          </a:xfrm>
          <a:prstGeom prst="rect">
            <a:avLst/>
          </a:prstGeom>
        </p:spPr>
      </p:pic>
      <p:pic>
        <p:nvPicPr>
          <p:cNvPr id="17" name="Graphic 16" descr="Speaker phone outline">
            <a:extLst>
              <a:ext uri="{FF2B5EF4-FFF2-40B4-BE49-F238E27FC236}">
                <a16:creationId xmlns:a16="http://schemas.microsoft.com/office/drawing/2014/main" id="{0B20DEA4-C8E8-30EC-8377-A0A7C32C6B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1072" y="2397760"/>
            <a:ext cx="914400" cy="914400"/>
          </a:xfrm>
          <a:prstGeom prst="rect">
            <a:avLst/>
          </a:prstGeom>
        </p:spPr>
      </p:pic>
      <p:pic>
        <p:nvPicPr>
          <p:cNvPr id="21" name="Graphic 20" descr="Receiver outline">
            <a:extLst>
              <a:ext uri="{FF2B5EF4-FFF2-40B4-BE49-F238E27FC236}">
                <a16:creationId xmlns:a16="http://schemas.microsoft.com/office/drawing/2014/main" id="{AE619618-7B11-9DFE-D2F4-F7840C2A4B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7212" y="3718954"/>
            <a:ext cx="794626" cy="794626"/>
          </a:xfrm>
          <a:prstGeom prst="rect">
            <a:avLst/>
          </a:prstGeom>
        </p:spPr>
      </p:pic>
      <p:sp>
        <p:nvSpPr>
          <p:cNvPr id="10" name="TextBox 9">
            <a:extLst>
              <a:ext uri="{FF2B5EF4-FFF2-40B4-BE49-F238E27FC236}">
                <a16:creationId xmlns:a16="http://schemas.microsoft.com/office/drawing/2014/main" id="{33EA4A51-2C67-8479-CC2B-885084E6BD57}"/>
              </a:ext>
            </a:extLst>
          </p:cNvPr>
          <p:cNvSpPr txBox="1"/>
          <p:nvPr/>
        </p:nvSpPr>
        <p:spPr>
          <a:xfrm>
            <a:off x="1456823" y="1672271"/>
            <a:ext cx="4277360" cy="1477328"/>
          </a:xfrm>
          <a:prstGeom prst="rect">
            <a:avLst/>
          </a:prstGeom>
          <a:noFill/>
        </p:spPr>
        <p:txBody>
          <a:bodyPr wrap="square">
            <a:spAutoFit/>
          </a:bodyPr>
          <a:lstStyle/>
          <a:p>
            <a:r>
              <a:rPr lang="en-US" b="1" dirty="0"/>
              <a:t>The Brick Phone 📱</a:t>
            </a:r>
          </a:p>
          <a:p>
            <a:endParaRPr lang="en-US" b="1" dirty="0"/>
          </a:p>
          <a:p>
            <a:r>
              <a:rPr lang="en-US" dirty="0"/>
              <a:t>In 1973, the Motorola </a:t>
            </a:r>
            <a:r>
              <a:rPr lang="en-US" dirty="0" err="1"/>
              <a:t>DynaTAC</a:t>
            </a:r>
            <a:r>
              <a:rPr lang="en-US" dirty="0"/>
              <a:t> "brick" phone made its historic debut as the world's first handheld cellular phone.</a:t>
            </a:r>
          </a:p>
        </p:txBody>
      </p:sp>
    </p:spTree>
    <p:extLst>
      <p:ext uri="{BB962C8B-B14F-4D97-AF65-F5344CB8AC3E}">
        <p14:creationId xmlns:p14="http://schemas.microsoft.com/office/powerpoint/2010/main" val="517629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Результаты поиска изображений по запросу &quot;the first mobile phone wallpaper&quot;">
            <a:extLst>
              <a:ext uri="{FF2B5EF4-FFF2-40B4-BE49-F238E27FC236}">
                <a16:creationId xmlns:a16="http://schemas.microsoft.com/office/drawing/2014/main" id="{789D7A9B-DDE1-EB0B-0F3A-42D2DB721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20773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ECFE8D-75E7-6AA6-E4C9-5BE65130D377}"/>
              </a:ext>
            </a:extLst>
          </p:cNvPr>
          <p:cNvSpPr/>
          <p:nvPr/>
        </p:nvSpPr>
        <p:spPr>
          <a:xfrm>
            <a:off x="1" y="-2"/>
            <a:ext cx="12207734" cy="6858001"/>
          </a:xfrm>
          <a:prstGeom prst="rect">
            <a:avLst/>
          </a:prstGeom>
          <a:solidFill>
            <a:schemeClr val="tx1">
              <a:lumMod val="85000"/>
              <a:lumOff val="15000"/>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5B1C841-D340-F7FC-C395-EE9677EDA47F}"/>
              </a:ext>
            </a:extLst>
          </p:cNvPr>
          <p:cNvSpPr/>
          <p:nvPr/>
        </p:nvSpPr>
        <p:spPr>
          <a:xfrm>
            <a:off x="4810758"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68C439-9B8A-61AF-0806-639EC3B53F5F}"/>
              </a:ext>
            </a:extLst>
          </p:cNvPr>
          <p:cNvSpPr/>
          <p:nvPr/>
        </p:nvSpPr>
        <p:spPr>
          <a:xfrm>
            <a:off x="6167119" y="1301747"/>
            <a:ext cx="4696699" cy="21526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BA9226-8018-B9E6-5CF8-48F65CC0B281}"/>
              </a:ext>
            </a:extLst>
          </p:cNvPr>
          <p:cNvSpPr/>
          <p:nvPr/>
        </p:nvSpPr>
        <p:spPr>
          <a:xfrm>
            <a:off x="4810758"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141BF4-3648-A8F2-C080-D922C48EFD3D}"/>
              </a:ext>
            </a:extLst>
          </p:cNvPr>
          <p:cNvSpPr/>
          <p:nvPr/>
        </p:nvSpPr>
        <p:spPr>
          <a:xfrm>
            <a:off x="6167120"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BC4DC8-65BC-2D3C-7A35-C68BBD1B9AA4}"/>
              </a:ext>
            </a:extLst>
          </p:cNvPr>
          <p:cNvSpPr/>
          <p:nvPr/>
        </p:nvSpPr>
        <p:spPr>
          <a:xfrm>
            <a:off x="5745480" y="3100068"/>
            <a:ext cx="701040" cy="70866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A0DA2F-5463-6076-0AD9-CC97A54FEB9B}"/>
              </a:ext>
            </a:extLst>
          </p:cNvPr>
          <p:cNvSpPr txBox="1"/>
          <p:nvPr/>
        </p:nvSpPr>
        <p:spPr>
          <a:xfrm>
            <a:off x="3109950" y="296930"/>
            <a:ext cx="6106160" cy="707886"/>
          </a:xfrm>
          <a:prstGeom prst="rect">
            <a:avLst/>
          </a:prstGeom>
          <a:noFill/>
        </p:spPr>
        <p:txBody>
          <a:bodyPr wrap="square">
            <a:spAutoFit/>
          </a:bodyPr>
          <a:lstStyle/>
          <a:p>
            <a:r>
              <a:rPr lang="en-US" sz="4000" b="1" dirty="0">
                <a:solidFill>
                  <a:schemeClr val="bg1"/>
                </a:solidFill>
              </a:rPr>
              <a:t>The First Mobile Phone Call</a:t>
            </a:r>
          </a:p>
        </p:txBody>
      </p:sp>
      <p:pic>
        <p:nvPicPr>
          <p:cNvPr id="11" name="Graphic 10" descr="Work from home Wi-Fi outline">
            <a:extLst>
              <a:ext uri="{FF2B5EF4-FFF2-40B4-BE49-F238E27FC236}">
                <a16:creationId xmlns:a16="http://schemas.microsoft.com/office/drawing/2014/main" id="{224D558B-1D5E-754F-2D0D-952B39A0D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6159" y="3149157"/>
            <a:ext cx="559682" cy="559682"/>
          </a:xfrm>
          <a:prstGeom prst="rect">
            <a:avLst/>
          </a:prstGeom>
        </p:spPr>
      </p:pic>
      <p:pic>
        <p:nvPicPr>
          <p:cNvPr id="13" name="Graphic 12" descr="Smart Phone outline">
            <a:extLst>
              <a:ext uri="{FF2B5EF4-FFF2-40B4-BE49-F238E27FC236}">
                <a16:creationId xmlns:a16="http://schemas.microsoft.com/office/drawing/2014/main" id="{BF823111-1ED5-D24A-142A-D69534AE68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31072" y="3688958"/>
            <a:ext cx="914400" cy="914400"/>
          </a:xfrm>
          <a:prstGeom prst="rect">
            <a:avLst/>
          </a:prstGeom>
        </p:spPr>
      </p:pic>
      <p:pic>
        <p:nvPicPr>
          <p:cNvPr id="15" name="Graphic 14" descr="Telephone outline">
            <a:extLst>
              <a:ext uri="{FF2B5EF4-FFF2-40B4-BE49-F238E27FC236}">
                <a16:creationId xmlns:a16="http://schemas.microsoft.com/office/drawing/2014/main" id="{C5A3372F-3B4A-EA75-89DE-4300F1074A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4710" y="2437133"/>
            <a:ext cx="914400" cy="914400"/>
          </a:xfrm>
          <a:prstGeom prst="rect">
            <a:avLst/>
          </a:prstGeom>
        </p:spPr>
      </p:pic>
      <p:pic>
        <p:nvPicPr>
          <p:cNvPr id="17" name="Graphic 16" descr="Speaker phone outline">
            <a:extLst>
              <a:ext uri="{FF2B5EF4-FFF2-40B4-BE49-F238E27FC236}">
                <a16:creationId xmlns:a16="http://schemas.microsoft.com/office/drawing/2014/main" id="{0B20DEA4-C8E8-30EC-8377-A0A7C32C6B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1072" y="2397760"/>
            <a:ext cx="914400" cy="914400"/>
          </a:xfrm>
          <a:prstGeom prst="rect">
            <a:avLst/>
          </a:prstGeom>
        </p:spPr>
      </p:pic>
      <p:pic>
        <p:nvPicPr>
          <p:cNvPr id="21" name="Graphic 20" descr="Receiver outline">
            <a:extLst>
              <a:ext uri="{FF2B5EF4-FFF2-40B4-BE49-F238E27FC236}">
                <a16:creationId xmlns:a16="http://schemas.microsoft.com/office/drawing/2014/main" id="{AE619618-7B11-9DFE-D2F4-F7840C2A4B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7212" y="3718954"/>
            <a:ext cx="794626" cy="794626"/>
          </a:xfrm>
          <a:prstGeom prst="rect">
            <a:avLst/>
          </a:prstGeom>
        </p:spPr>
      </p:pic>
      <p:sp>
        <p:nvSpPr>
          <p:cNvPr id="10" name="TextBox 9">
            <a:extLst>
              <a:ext uri="{FF2B5EF4-FFF2-40B4-BE49-F238E27FC236}">
                <a16:creationId xmlns:a16="http://schemas.microsoft.com/office/drawing/2014/main" id="{5B3327BF-CDE9-28AF-119D-6F28C65028D0}"/>
              </a:ext>
            </a:extLst>
          </p:cNvPr>
          <p:cNvSpPr txBox="1"/>
          <p:nvPr/>
        </p:nvSpPr>
        <p:spPr>
          <a:xfrm>
            <a:off x="7206218" y="1452683"/>
            <a:ext cx="3543062" cy="1754326"/>
          </a:xfrm>
          <a:prstGeom prst="rect">
            <a:avLst/>
          </a:prstGeom>
          <a:noFill/>
        </p:spPr>
        <p:txBody>
          <a:bodyPr wrap="square">
            <a:spAutoFit/>
          </a:bodyPr>
          <a:lstStyle/>
          <a:p>
            <a:r>
              <a:rPr lang="en-US" b="1" dirty="0"/>
              <a:t>The Iconic </a:t>
            </a:r>
            <a:r>
              <a:rPr lang="en-US" b="1" dirty="0" err="1"/>
              <a:t>DynaTAC</a:t>
            </a:r>
            <a:endParaRPr lang="en-US" b="1" dirty="0"/>
          </a:p>
          <a:p>
            <a:endParaRPr lang="en-US" b="1" dirty="0"/>
          </a:p>
          <a:p>
            <a:r>
              <a:rPr lang="en-US" dirty="0"/>
              <a:t>With a price tag of $3,995, the </a:t>
            </a:r>
            <a:r>
              <a:rPr lang="en-US" dirty="0" err="1"/>
              <a:t>DynaTAC</a:t>
            </a:r>
            <a:r>
              <a:rPr lang="en-US" dirty="0"/>
              <a:t> boasted an impressive 30 minutes of talk time and set the standard for future mobile phones.</a:t>
            </a:r>
          </a:p>
        </p:txBody>
      </p:sp>
    </p:spTree>
    <p:extLst>
      <p:ext uri="{BB962C8B-B14F-4D97-AF65-F5344CB8AC3E}">
        <p14:creationId xmlns:p14="http://schemas.microsoft.com/office/powerpoint/2010/main" val="1246972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Результаты поиска изображений по запросу &quot;the first mobile phone wallpaper&quot;">
            <a:extLst>
              <a:ext uri="{FF2B5EF4-FFF2-40B4-BE49-F238E27FC236}">
                <a16:creationId xmlns:a16="http://schemas.microsoft.com/office/drawing/2014/main" id="{789D7A9B-DDE1-EB0B-0F3A-42D2DB721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20773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ECFE8D-75E7-6AA6-E4C9-5BE65130D377}"/>
              </a:ext>
            </a:extLst>
          </p:cNvPr>
          <p:cNvSpPr/>
          <p:nvPr/>
        </p:nvSpPr>
        <p:spPr>
          <a:xfrm>
            <a:off x="1" y="-2"/>
            <a:ext cx="12207734" cy="6858001"/>
          </a:xfrm>
          <a:prstGeom prst="rect">
            <a:avLst/>
          </a:prstGeom>
          <a:solidFill>
            <a:schemeClr val="tx1">
              <a:lumMod val="85000"/>
              <a:lumOff val="15000"/>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5B1C841-D340-F7FC-C395-EE9677EDA47F}"/>
              </a:ext>
            </a:extLst>
          </p:cNvPr>
          <p:cNvSpPr/>
          <p:nvPr/>
        </p:nvSpPr>
        <p:spPr>
          <a:xfrm>
            <a:off x="4810758"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68C439-9B8A-61AF-0806-639EC3B53F5F}"/>
              </a:ext>
            </a:extLst>
          </p:cNvPr>
          <p:cNvSpPr/>
          <p:nvPr/>
        </p:nvSpPr>
        <p:spPr>
          <a:xfrm>
            <a:off x="6167120"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BA9226-8018-B9E6-5CF8-48F65CC0B281}"/>
              </a:ext>
            </a:extLst>
          </p:cNvPr>
          <p:cNvSpPr/>
          <p:nvPr/>
        </p:nvSpPr>
        <p:spPr>
          <a:xfrm>
            <a:off x="1158240" y="3540758"/>
            <a:ext cx="4894822" cy="23632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141BF4-3648-A8F2-C080-D922C48EFD3D}"/>
              </a:ext>
            </a:extLst>
          </p:cNvPr>
          <p:cNvSpPr/>
          <p:nvPr/>
        </p:nvSpPr>
        <p:spPr>
          <a:xfrm>
            <a:off x="6167120"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BC4DC8-65BC-2D3C-7A35-C68BBD1B9AA4}"/>
              </a:ext>
            </a:extLst>
          </p:cNvPr>
          <p:cNvSpPr/>
          <p:nvPr/>
        </p:nvSpPr>
        <p:spPr>
          <a:xfrm>
            <a:off x="5745480" y="3100068"/>
            <a:ext cx="701040" cy="70866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A0DA2F-5463-6076-0AD9-CC97A54FEB9B}"/>
              </a:ext>
            </a:extLst>
          </p:cNvPr>
          <p:cNvSpPr txBox="1"/>
          <p:nvPr/>
        </p:nvSpPr>
        <p:spPr>
          <a:xfrm>
            <a:off x="3109950" y="296930"/>
            <a:ext cx="6106160" cy="707886"/>
          </a:xfrm>
          <a:prstGeom prst="rect">
            <a:avLst/>
          </a:prstGeom>
          <a:noFill/>
        </p:spPr>
        <p:txBody>
          <a:bodyPr wrap="square">
            <a:spAutoFit/>
          </a:bodyPr>
          <a:lstStyle/>
          <a:p>
            <a:r>
              <a:rPr lang="en-US" sz="4000" b="1" dirty="0">
                <a:solidFill>
                  <a:schemeClr val="bg1"/>
                </a:solidFill>
              </a:rPr>
              <a:t>The First Mobile Phone Call</a:t>
            </a:r>
          </a:p>
        </p:txBody>
      </p:sp>
      <p:pic>
        <p:nvPicPr>
          <p:cNvPr id="11" name="Graphic 10" descr="Work from home Wi-Fi outline">
            <a:extLst>
              <a:ext uri="{FF2B5EF4-FFF2-40B4-BE49-F238E27FC236}">
                <a16:creationId xmlns:a16="http://schemas.microsoft.com/office/drawing/2014/main" id="{224D558B-1D5E-754F-2D0D-952B39A0D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6159" y="3149157"/>
            <a:ext cx="559682" cy="559682"/>
          </a:xfrm>
          <a:prstGeom prst="rect">
            <a:avLst/>
          </a:prstGeom>
        </p:spPr>
      </p:pic>
      <p:pic>
        <p:nvPicPr>
          <p:cNvPr id="13" name="Graphic 12" descr="Smart Phone outline">
            <a:extLst>
              <a:ext uri="{FF2B5EF4-FFF2-40B4-BE49-F238E27FC236}">
                <a16:creationId xmlns:a16="http://schemas.microsoft.com/office/drawing/2014/main" id="{BF823111-1ED5-D24A-142A-D69534AE68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31072" y="3688958"/>
            <a:ext cx="914400" cy="914400"/>
          </a:xfrm>
          <a:prstGeom prst="rect">
            <a:avLst/>
          </a:prstGeom>
        </p:spPr>
      </p:pic>
      <p:pic>
        <p:nvPicPr>
          <p:cNvPr id="15" name="Graphic 14" descr="Telephone outline">
            <a:extLst>
              <a:ext uri="{FF2B5EF4-FFF2-40B4-BE49-F238E27FC236}">
                <a16:creationId xmlns:a16="http://schemas.microsoft.com/office/drawing/2014/main" id="{C5A3372F-3B4A-EA75-89DE-4300F1074A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4710" y="2437133"/>
            <a:ext cx="914400" cy="914400"/>
          </a:xfrm>
          <a:prstGeom prst="rect">
            <a:avLst/>
          </a:prstGeom>
        </p:spPr>
      </p:pic>
      <p:pic>
        <p:nvPicPr>
          <p:cNvPr id="17" name="Graphic 16" descr="Speaker phone outline">
            <a:extLst>
              <a:ext uri="{FF2B5EF4-FFF2-40B4-BE49-F238E27FC236}">
                <a16:creationId xmlns:a16="http://schemas.microsoft.com/office/drawing/2014/main" id="{0B20DEA4-C8E8-30EC-8377-A0A7C32C6B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1072" y="2397760"/>
            <a:ext cx="914400" cy="914400"/>
          </a:xfrm>
          <a:prstGeom prst="rect">
            <a:avLst/>
          </a:prstGeom>
        </p:spPr>
      </p:pic>
      <p:pic>
        <p:nvPicPr>
          <p:cNvPr id="21" name="Graphic 20" descr="Receiver outline">
            <a:hlinkClick r:id="rId11"/>
            <a:extLst>
              <a:ext uri="{FF2B5EF4-FFF2-40B4-BE49-F238E27FC236}">
                <a16:creationId xmlns:a16="http://schemas.microsoft.com/office/drawing/2014/main" id="{AE619618-7B11-9DFE-D2F4-F7840C2A4B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37212" y="3718954"/>
            <a:ext cx="794626" cy="794626"/>
          </a:xfrm>
          <a:prstGeom prst="rect">
            <a:avLst/>
          </a:prstGeom>
        </p:spPr>
      </p:pic>
      <p:sp>
        <p:nvSpPr>
          <p:cNvPr id="10" name="TextBox 9">
            <a:extLst>
              <a:ext uri="{FF2B5EF4-FFF2-40B4-BE49-F238E27FC236}">
                <a16:creationId xmlns:a16="http://schemas.microsoft.com/office/drawing/2014/main" id="{112F9090-AB2D-6ADB-612B-01266CDF5BB9}"/>
              </a:ext>
            </a:extLst>
          </p:cNvPr>
          <p:cNvSpPr txBox="1"/>
          <p:nvPr/>
        </p:nvSpPr>
        <p:spPr>
          <a:xfrm>
            <a:off x="1303264" y="3757928"/>
            <a:ext cx="3733947" cy="2031325"/>
          </a:xfrm>
          <a:prstGeom prst="rect">
            <a:avLst/>
          </a:prstGeom>
          <a:noFill/>
        </p:spPr>
        <p:txBody>
          <a:bodyPr wrap="square">
            <a:spAutoFit/>
          </a:bodyPr>
          <a:lstStyle/>
          <a:p>
            <a:r>
              <a:rPr lang="en-US" b="1" dirty="0"/>
              <a:t>The First Call 📞</a:t>
            </a:r>
          </a:p>
          <a:p>
            <a:r>
              <a:rPr lang="en-US" dirty="0"/>
              <a:t>In 1983, on the streets of New York City, Motorola engineer Martin Cooper placed the world's first mobile phone call to his rival at Bell Labs to declare victory in the race to create the first handheld mobile phone.</a:t>
            </a:r>
          </a:p>
        </p:txBody>
      </p:sp>
    </p:spTree>
    <p:extLst>
      <p:ext uri="{BB962C8B-B14F-4D97-AF65-F5344CB8AC3E}">
        <p14:creationId xmlns:p14="http://schemas.microsoft.com/office/powerpoint/2010/main" val="1603586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Результаты поиска изображений по запросу &quot;the first mobile phone wallpaper&quot;">
            <a:extLst>
              <a:ext uri="{FF2B5EF4-FFF2-40B4-BE49-F238E27FC236}">
                <a16:creationId xmlns:a16="http://schemas.microsoft.com/office/drawing/2014/main" id="{789D7A9B-DDE1-EB0B-0F3A-42D2DB721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20773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ECFE8D-75E7-6AA6-E4C9-5BE65130D377}"/>
              </a:ext>
            </a:extLst>
          </p:cNvPr>
          <p:cNvSpPr/>
          <p:nvPr/>
        </p:nvSpPr>
        <p:spPr>
          <a:xfrm>
            <a:off x="1" y="-2"/>
            <a:ext cx="12207734" cy="6858001"/>
          </a:xfrm>
          <a:prstGeom prst="rect">
            <a:avLst/>
          </a:prstGeom>
          <a:solidFill>
            <a:schemeClr val="tx1">
              <a:lumMod val="85000"/>
              <a:lumOff val="15000"/>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5B1C841-D340-F7FC-C395-EE9677EDA47F}"/>
              </a:ext>
            </a:extLst>
          </p:cNvPr>
          <p:cNvSpPr/>
          <p:nvPr/>
        </p:nvSpPr>
        <p:spPr>
          <a:xfrm>
            <a:off x="4810758"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68C439-9B8A-61AF-0806-639EC3B53F5F}"/>
              </a:ext>
            </a:extLst>
          </p:cNvPr>
          <p:cNvSpPr/>
          <p:nvPr/>
        </p:nvSpPr>
        <p:spPr>
          <a:xfrm>
            <a:off x="6167120" y="2255520"/>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BA9226-8018-B9E6-5CF8-48F65CC0B281}"/>
              </a:ext>
            </a:extLst>
          </p:cNvPr>
          <p:cNvSpPr/>
          <p:nvPr/>
        </p:nvSpPr>
        <p:spPr>
          <a:xfrm>
            <a:off x="4810758" y="3540758"/>
            <a:ext cx="1242304" cy="1198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141BF4-3648-A8F2-C080-D922C48EFD3D}"/>
              </a:ext>
            </a:extLst>
          </p:cNvPr>
          <p:cNvSpPr/>
          <p:nvPr/>
        </p:nvSpPr>
        <p:spPr>
          <a:xfrm>
            <a:off x="6167120" y="3540758"/>
            <a:ext cx="5334000" cy="27584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BC4DC8-65BC-2D3C-7A35-C68BBD1B9AA4}"/>
              </a:ext>
            </a:extLst>
          </p:cNvPr>
          <p:cNvSpPr/>
          <p:nvPr/>
        </p:nvSpPr>
        <p:spPr>
          <a:xfrm>
            <a:off x="5745480" y="3100068"/>
            <a:ext cx="701040" cy="70866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A0DA2F-5463-6076-0AD9-CC97A54FEB9B}"/>
              </a:ext>
            </a:extLst>
          </p:cNvPr>
          <p:cNvSpPr txBox="1"/>
          <p:nvPr/>
        </p:nvSpPr>
        <p:spPr>
          <a:xfrm>
            <a:off x="3109950" y="296930"/>
            <a:ext cx="6106160" cy="707886"/>
          </a:xfrm>
          <a:prstGeom prst="rect">
            <a:avLst/>
          </a:prstGeom>
          <a:noFill/>
        </p:spPr>
        <p:txBody>
          <a:bodyPr wrap="square">
            <a:spAutoFit/>
          </a:bodyPr>
          <a:lstStyle/>
          <a:p>
            <a:r>
              <a:rPr lang="en-US" sz="4000" b="1" dirty="0">
                <a:solidFill>
                  <a:schemeClr val="bg1"/>
                </a:solidFill>
              </a:rPr>
              <a:t>The First Mobile Phone Call</a:t>
            </a:r>
          </a:p>
        </p:txBody>
      </p:sp>
      <p:pic>
        <p:nvPicPr>
          <p:cNvPr id="11" name="Graphic 10" descr="Work from home Wi-Fi outline">
            <a:extLst>
              <a:ext uri="{FF2B5EF4-FFF2-40B4-BE49-F238E27FC236}">
                <a16:creationId xmlns:a16="http://schemas.microsoft.com/office/drawing/2014/main" id="{224D558B-1D5E-754F-2D0D-952B39A0D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6159" y="3149157"/>
            <a:ext cx="559682" cy="559682"/>
          </a:xfrm>
          <a:prstGeom prst="rect">
            <a:avLst/>
          </a:prstGeom>
        </p:spPr>
      </p:pic>
      <p:pic>
        <p:nvPicPr>
          <p:cNvPr id="13" name="Graphic 12" descr="Smart Phone outline">
            <a:hlinkClick r:id="rId5"/>
            <a:extLst>
              <a:ext uri="{FF2B5EF4-FFF2-40B4-BE49-F238E27FC236}">
                <a16:creationId xmlns:a16="http://schemas.microsoft.com/office/drawing/2014/main" id="{BF823111-1ED5-D24A-142A-D69534AE68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31072" y="3688958"/>
            <a:ext cx="914400" cy="914400"/>
          </a:xfrm>
          <a:prstGeom prst="rect">
            <a:avLst/>
          </a:prstGeom>
        </p:spPr>
      </p:pic>
      <p:pic>
        <p:nvPicPr>
          <p:cNvPr id="15" name="Graphic 14" descr="Telephone outline">
            <a:extLst>
              <a:ext uri="{FF2B5EF4-FFF2-40B4-BE49-F238E27FC236}">
                <a16:creationId xmlns:a16="http://schemas.microsoft.com/office/drawing/2014/main" id="{C5A3372F-3B4A-EA75-89DE-4300F1074A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74710" y="2437133"/>
            <a:ext cx="914400" cy="914400"/>
          </a:xfrm>
          <a:prstGeom prst="rect">
            <a:avLst/>
          </a:prstGeom>
        </p:spPr>
      </p:pic>
      <p:pic>
        <p:nvPicPr>
          <p:cNvPr id="17" name="Graphic 16" descr="Speaker phone outline">
            <a:extLst>
              <a:ext uri="{FF2B5EF4-FFF2-40B4-BE49-F238E27FC236}">
                <a16:creationId xmlns:a16="http://schemas.microsoft.com/office/drawing/2014/main" id="{0B20DEA4-C8E8-30EC-8377-A0A7C32C6B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1072" y="2397760"/>
            <a:ext cx="914400" cy="914400"/>
          </a:xfrm>
          <a:prstGeom prst="rect">
            <a:avLst/>
          </a:prstGeom>
        </p:spPr>
      </p:pic>
      <p:pic>
        <p:nvPicPr>
          <p:cNvPr id="21" name="Graphic 20" descr="Receiver outline">
            <a:extLst>
              <a:ext uri="{FF2B5EF4-FFF2-40B4-BE49-F238E27FC236}">
                <a16:creationId xmlns:a16="http://schemas.microsoft.com/office/drawing/2014/main" id="{AE619618-7B11-9DFE-D2F4-F7840C2A4B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37212" y="3718954"/>
            <a:ext cx="794626" cy="794626"/>
          </a:xfrm>
          <a:prstGeom prst="rect">
            <a:avLst/>
          </a:prstGeom>
        </p:spPr>
      </p:pic>
      <p:sp>
        <p:nvSpPr>
          <p:cNvPr id="10" name="TextBox 9">
            <a:extLst>
              <a:ext uri="{FF2B5EF4-FFF2-40B4-BE49-F238E27FC236}">
                <a16:creationId xmlns:a16="http://schemas.microsoft.com/office/drawing/2014/main" id="{F8C5FDC9-1DDC-62EB-FB97-D51E312A369E}"/>
              </a:ext>
            </a:extLst>
          </p:cNvPr>
          <p:cNvSpPr txBox="1"/>
          <p:nvPr/>
        </p:nvSpPr>
        <p:spPr>
          <a:xfrm>
            <a:off x="7245472" y="3756664"/>
            <a:ext cx="4093088" cy="2031325"/>
          </a:xfrm>
          <a:prstGeom prst="rect">
            <a:avLst/>
          </a:prstGeom>
          <a:noFill/>
        </p:spPr>
        <p:txBody>
          <a:bodyPr wrap="square">
            <a:spAutoFit/>
          </a:bodyPr>
          <a:lstStyle/>
          <a:p>
            <a:pPr algn="l"/>
            <a:r>
              <a:rPr lang="en-US" b="0" i="0" dirty="0">
                <a:solidFill>
                  <a:srgbClr val="111111"/>
                </a:solidFill>
                <a:effectLst/>
                <a:latin typeface="-apple-system"/>
              </a:rPr>
              <a:t>The First Smartphone</a:t>
            </a:r>
          </a:p>
          <a:p>
            <a:pPr algn="l"/>
            <a:endParaRPr lang="en-US" b="0" i="0" dirty="0">
              <a:solidFill>
                <a:srgbClr val="111111"/>
              </a:solidFill>
              <a:effectLst/>
              <a:latin typeface="-apple-system"/>
            </a:endParaRPr>
          </a:p>
          <a:p>
            <a:pPr algn="l"/>
            <a:r>
              <a:rPr lang="en-US" b="0" i="0" dirty="0">
                <a:solidFill>
                  <a:srgbClr val="111111"/>
                </a:solidFill>
                <a:effectLst/>
                <a:latin typeface="-apple-system"/>
              </a:rPr>
              <a:t>In 1992, IBM unveiled the Simon Personal Communicator, the first device to combine a mobile phone, a pager, a fax machine, and a personal digital assistant (PDA).</a:t>
            </a:r>
          </a:p>
        </p:txBody>
      </p:sp>
    </p:spTree>
    <p:extLst>
      <p:ext uri="{BB962C8B-B14F-4D97-AF65-F5344CB8AC3E}">
        <p14:creationId xmlns:p14="http://schemas.microsoft.com/office/powerpoint/2010/main" val="1851437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187</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Batyrkhan Utegenov</dc:creator>
  <cp:lastModifiedBy>Batyrkhan Utegenov</cp:lastModifiedBy>
  <cp:revision>1</cp:revision>
  <dcterms:created xsi:type="dcterms:W3CDTF">2023-10-02T19:25:41Z</dcterms:created>
  <dcterms:modified xsi:type="dcterms:W3CDTF">2023-10-02T23:30:03Z</dcterms:modified>
</cp:coreProperties>
</file>