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60" r:id="rId5"/>
    <p:sldId id="261" r:id="rId6"/>
    <p:sldId id="262" r:id="rId7"/>
    <p:sldId id="263" r:id="rId8"/>
    <p:sldId id="264" r:id="rId9"/>
    <p:sldId id="265" r:id="rId10"/>
    <p:sldId id="267" r:id="rId11"/>
    <p:sldId id="270" r:id="rId12"/>
    <p:sldId id="269" r:id="rId13"/>
    <p:sldId id="268" r:id="rId14"/>
    <p:sldId id="266"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0086B-A2EC-4C56-B4D6-90285F5D146B}" v="11" dt="2023-10-02T19:23:34.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DE4E-0B65-0C8D-940E-FFCE4624C3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4D67FD8-91C5-B1D9-CE0C-109BD5AF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90227B3-F30A-7013-CF81-578776C94838}"/>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81E03D41-EEAA-B222-1541-F3B79ED39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4CE1B-E469-D261-3B70-1E920AA75602}"/>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158219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F808-46A2-EF11-FD51-E07435054C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4A973C-8795-AAE6-A15C-D47FFC01FE9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D07495-5D89-425A-2D46-2F2DB2065990}"/>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F227D6BE-8E81-5DB6-069C-FE0F9C3C1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CC840-423F-9C8D-D6F0-CCBA8DAA5EA4}"/>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350887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993D7-51F2-B394-D91B-D948B65F3D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E592FE-3D7B-DC03-F55B-62237F1BB2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6093FE-B98F-1EA7-BB01-F73BBB9A3265}"/>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383AB94C-F0D8-32A6-E649-ECB137447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DE154-FA47-711C-8C0F-6A98A09B2CBE}"/>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229075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B7D6-B408-E714-A6DC-4715FD5855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EE250C-F241-BB27-F444-D93ED45000B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F0DBC0-7842-A410-651D-19A3B97EFF88}"/>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A5434387-E422-427D-B66D-3A839210F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2B3A6-D555-56D0-D645-0FA2150CBC1B}"/>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230193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3D3B-15F0-AF33-6E0D-FF990205FB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3B4B70E-00C7-28D0-F110-69907CC9E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55CB49-6878-852B-0641-47BFAF8F012D}"/>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AE5615DC-C70D-6102-C1B8-C2C2A70FF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461F7-7081-BE6D-5C6F-A9C5F16BE0B0}"/>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92145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E476-2D1F-B64A-7416-942221E50B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95FBA7-9040-0F4F-93D0-FF024B41633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FFFD88D-6C63-B2D3-826B-53976FD8CD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FF3248-1890-65A4-D8C7-3A78A09EC30C}"/>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6" name="Footer Placeholder 5">
            <a:extLst>
              <a:ext uri="{FF2B5EF4-FFF2-40B4-BE49-F238E27FC236}">
                <a16:creationId xmlns:a16="http://schemas.microsoft.com/office/drawing/2014/main" id="{D1513091-D356-AABA-0854-E295089F3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A4D1C-3666-97C3-50C7-FF2B1AE7FC80}"/>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31169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2020-423B-2430-7BFD-D2D5941DD61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CE0325-95C2-6A40-FE86-64FACF979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D468CA1-5768-BE7F-6175-EF3AF3EF22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E7C4F2-C9E2-1412-21F3-28592DDA4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FF5C96-18EB-7F09-FD9B-5B33253CD2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DD25DC2-C67A-1D82-A53E-1E237A90D562}"/>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8" name="Footer Placeholder 7">
            <a:extLst>
              <a:ext uri="{FF2B5EF4-FFF2-40B4-BE49-F238E27FC236}">
                <a16:creationId xmlns:a16="http://schemas.microsoft.com/office/drawing/2014/main" id="{4A46DC23-4BF5-8ABB-9401-0D881A4EC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86FB2B-C5B2-4939-2983-0F4F2E53A657}"/>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10832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77-CE8B-0D1B-1FF0-9C777CF817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9256F3B-DBDD-48BB-800C-88DA97FAA639}"/>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4" name="Footer Placeholder 3">
            <a:extLst>
              <a:ext uri="{FF2B5EF4-FFF2-40B4-BE49-F238E27FC236}">
                <a16:creationId xmlns:a16="http://schemas.microsoft.com/office/drawing/2014/main" id="{C9444FB7-5F40-B7D4-03DE-7F6846013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B225B-14E3-ACF2-CA82-E120D5539196}"/>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80478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59169-CED4-EEB1-0F5C-512EF66BF5FE}"/>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3" name="Footer Placeholder 2">
            <a:extLst>
              <a:ext uri="{FF2B5EF4-FFF2-40B4-BE49-F238E27FC236}">
                <a16:creationId xmlns:a16="http://schemas.microsoft.com/office/drawing/2014/main" id="{2408746B-CDE9-2CF8-EDC2-404FA9099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6FF95-E01E-45F9-E4B2-A0BC1B9BB58F}"/>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31555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D936-A2FE-39E4-2D05-FC12E8145B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B984CA-F9D4-70B9-DB27-09DDE6C7F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677603A-9FDA-FBB6-A560-3F35F0F6F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02DFB-DFB0-CCF9-16E8-D5D98171DDE0}"/>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6" name="Footer Placeholder 5">
            <a:extLst>
              <a:ext uri="{FF2B5EF4-FFF2-40B4-BE49-F238E27FC236}">
                <a16:creationId xmlns:a16="http://schemas.microsoft.com/office/drawing/2014/main" id="{06C65380-0D09-83B7-DCBC-8C5139B90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543FF-EE42-2FE2-CD5E-5496C38B2DA8}"/>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380888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C72E-6105-1861-81C9-AE87071FD9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5FC6CC-363B-DCCF-EAAB-48BE85E0EA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50851-A1AC-BB7B-BE9B-7BCC78748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728A79-2DF3-8083-C9F3-D549B54CC2D4}"/>
              </a:ext>
            </a:extLst>
          </p:cNvPr>
          <p:cNvSpPr>
            <a:spLocks noGrp="1"/>
          </p:cNvSpPr>
          <p:nvPr>
            <p:ph type="dt" sz="half" idx="10"/>
          </p:nvPr>
        </p:nvSpPr>
        <p:spPr/>
        <p:txBody>
          <a:bodyPr/>
          <a:lstStyle/>
          <a:p>
            <a:fld id="{D335B5BE-E935-4500-AA9C-0BAE4559B6E4}" type="datetimeFigureOut">
              <a:rPr lang="en-US" smtClean="0"/>
              <a:t>10/3/2023</a:t>
            </a:fld>
            <a:endParaRPr lang="en-US"/>
          </a:p>
        </p:txBody>
      </p:sp>
      <p:sp>
        <p:nvSpPr>
          <p:cNvPr id="6" name="Footer Placeholder 5">
            <a:extLst>
              <a:ext uri="{FF2B5EF4-FFF2-40B4-BE49-F238E27FC236}">
                <a16:creationId xmlns:a16="http://schemas.microsoft.com/office/drawing/2014/main" id="{C48C8161-E004-7E1D-9108-6D7874F22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77BE6-FB5A-1C3C-458B-D7417193643C}"/>
              </a:ext>
            </a:extLst>
          </p:cNvPr>
          <p:cNvSpPr>
            <a:spLocks noGrp="1"/>
          </p:cNvSpPr>
          <p:nvPr>
            <p:ph type="sldNum" sz="quarter" idx="12"/>
          </p:nvPr>
        </p:nvSpPr>
        <p:spPr/>
        <p:txBody>
          <a:bodyPr/>
          <a:lstStyle/>
          <a:p>
            <a:fld id="{40206FB7-CEBA-44D8-9FA1-0FD2D5F58F47}" type="slidenum">
              <a:rPr lang="en-US" smtClean="0"/>
              <a:t>‹#›</a:t>
            </a:fld>
            <a:endParaRPr lang="en-US"/>
          </a:p>
        </p:txBody>
      </p:sp>
    </p:spTree>
    <p:extLst>
      <p:ext uri="{BB962C8B-B14F-4D97-AF65-F5344CB8AC3E}">
        <p14:creationId xmlns:p14="http://schemas.microsoft.com/office/powerpoint/2010/main" val="379777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331BF-2A97-A850-6FB9-E9E954AFF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425BF2-14BE-A824-B5DC-6F693B7AE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6317F1-BA3C-FBAB-2336-487BF6E6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5B5BE-E935-4500-AA9C-0BAE4559B6E4}" type="datetimeFigureOut">
              <a:rPr lang="en-US" smtClean="0"/>
              <a:t>10/3/2023</a:t>
            </a:fld>
            <a:endParaRPr lang="en-US"/>
          </a:p>
        </p:txBody>
      </p:sp>
      <p:sp>
        <p:nvSpPr>
          <p:cNvPr id="5" name="Footer Placeholder 4">
            <a:extLst>
              <a:ext uri="{FF2B5EF4-FFF2-40B4-BE49-F238E27FC236}">
                <a16:creationId xmlns:a16="http://schemas.microsoft.com/office/drawing/2014/main" id="{38BFC9F3-6B4D-C82A-50B7-F02FD09E0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52F7AB-20B4-C2D0-2182-7C0D2B465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06FB7-CEBA-44D8-9FA1-0FD2D5F58F47}" type="slidenum">
              <a:rPr lang="en-US" smtClean="0"/>
              <a:t>‹#›</a:t>
            </a:fld>
            <a:endParaRPr lang="en-US"/>
          </a:p>
        </p:txBody>
      </p:sp>
    </p:spTree>
    <p:extLst>
      <p:ext uri="{BB962C8B-B14F-4D97-AF65-F5344CB8AC3E}">
        <p14:creationId xmlns:p14="http://schemas.microsoft.com/office/powerpoint/2010/main" val="94758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Радио онлайн или традиционное радио? | Обморок и Мама этно-фолк группа">
            <a:extLst>
              <a:ext uri="{FF2B5EF4-FFF2-40B4-BE49-F238E27FC236}">
                <a16:creationId xmlns:a16="http://schemas.microsoft.com/office/drawing/2014/main" id="{20AFDE65-39AB-72DF-A597-3D590081BA4C}"/>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793C77B9-31BF-BD8C-3148-E47EBE6820ED}"/>
              </a:ext>
            </a:extLst>
          </p:cNvPr>
          <p:cNvSpPr/>
          <p:nvPr/>
        </p:nvSpPr>
        <p:spPr>
          <a:xfrm>
            <a:off x="0" y="0"/>
            <a:ext cx="12192000" cy="6858000"/>
          </a:xfrm>
          <a:custGeom>
            <a:avLst/>
            <a:gdLst/>
            <a:ahLst/>
            <a:cxnLst/>
            <a:rect l="l" t="t" r="r" b="b"/>
            <a:pathLst>
              <a:path w="12192000" h="6858000">
                <a:moveTo>
                  <a:pt x="4400971" y="3016219"/>
                </a:moveTo>
                <a:lnTo>
                  <a:pt x="4406019" y="3016219"/>
                </a:lnTo>
                <a:lnTo>
                  <a:pt x="4572611" y="3526093"/>
                </a:lnTo>
                <a:lnTo>
                  <a:pt x="4229330" y="3526093"/>
                </a:lnTo>
                <a:close/>
                <a:moveTo>
                  <a:pt x="6110566" y="2910206"/>
                </a:moveTo>
                <a:lnTo>
                  <a:pt x="6249392" y="2910206"/>
                </a:lnTo>
                <a:cubicBezTo>
                  <a:pt x="6387378" y="2910206"/>
                  <a:pt x="6492550" y="2952275"/>
                  <a:pt x="6564908" y="3036412"/>
                </a:cubicBezTo>
                <a:cubicBezTo>
                  <a:pt x="6637266" y="3120550"/>
                  <a:pt x="6673445" y="3260218"/>
                  <a:pt x="6673445" y="3455417"/>
                </a:cubicBezTo>
                <a:cubicBezTo>
                  <a:pt x="6673445" y="3635471"/>
                  <a:pt x="6637266" y="3768829"/>
                  <a:pt x="6564908" y="3855491"/>
                </a:cubicBezTo>
                <a:cubicBezTo>
                  <a:pt x="6492550" y="3942152"/>
                  <a:pt x="6384013" y="3985483"/>
                  <a:pt x="6239296" y="3985483"/>
                </a:cubicBezTo>
                <a:lnTo>
                  <a:pt x="6110566" y="3985483"/>
                </a:lnTo>
                <a:close/>
                <a:moveTo>
                  <a:pt x="2386291" y="2884965"/>
                </a:moveTo>
                <a:lnTo>
                  <a:pt x="2504925" y="2884965"/>
                </a:lnTo>
                <a:cubicBezTo>
                  <a:pt x="2663103" y="2884965"/>
                  <a:pt x="2742192" y="2955640"/>
                  <a:pt x="2742192" y="3096991"/>
                </a:cubicBezTo>
                <a:cubicBezTo>
                  <a:pt x="2742192" y="3184494"/>
                  <a:pt x="2718634" y="3241708"/>
                  <a:pt x="2671517" y="3268632"/>
                </a:cubicBezTo>
                <a:cubicBezTo>
                  <a:pt x="2624400" y="3295556"/>
                  <a:pt x="2567186" y="3309018"/>
                  <a:pt x="2499876" y="3309018"/>
                </a:cubicBezTo>
                <a:lnTo>
                  <a:pt x="2386291" y="3309018"/>
                </a:lnTo>
                <a:close/>
                <a:moveTo>
                  <a:pt x="9347398" y="2852151"/>
                </a:moveTo>
                <a:cubicBezTo>
                  <a:pt x="9601494" y="2852151"/>
                  <a:pt x="9728541" y="3042302"/>
                  <a:pt x="9728541" y="3422604"/>
                </a:cubicBezTo>
                <a:cubicBezTo>
                  <a:pt x="9728541" y="3629582"/>
                  <a:pt x="9698251" y="3783974"/>
                  <a:pt x="9637672" y="3885780"/>
                </a:cubicBezTo>
                <a:cubicBezTo>
                  <a:pt x="9577094" y="3987587"/>
                  <a:pt x="9479494" y="4038490"/>
                  <a:pt x="9344874" y="4038490"/>
                </a:cubicBezTo>
                <a:cubicBezTo>
                  <a:pt x="9215302" y="4038490"/>
                  <a:pt x="9117702" y="3989690"/>
                  <a:pt x="9052076" y="3892091"/>
                </a:cubicBezTo>
                <a:cubicBezTo>
                  <a:pt x="8986448" y="3794491"/>
                  <a:pt x="8953634" y="3649775"/>
                  <a:pt x="8953634" y="3457941"/>
                </a:cubicBezTo>
                <a:cubicBezTo>
                  <a:pt x="8953634" y="3266108"/>
                  <a:pt x="8987290" y="3117184"/>
                  <a:pt x="9054600" y="3011171"/>
                </a:cubicBezTo>
                <a:cubicBezTo>
                  <a:pt x="9121910" y="2905158"/>
                  <a:pt x="9219510" y="2852151"/>
                  <a:pt x="9347398" y="2852151"/>
                </a:cubicBezTo>
                <a:close/>
                <a:moveTo>
                  <a:pt x="7397393" y="2561877"/>
                </a:moveTo>
                <a:lnTo>
                  <a:pt x="7397393" y="2847103"/>
                </a:lnTo>
                <a:lnTo>
                  <a:pt x="7440303" y="2847103"/>
                </a:lnTo>
                <a:cubicBezTo>
                  <a:pt x="7494151" y="2847103"/>
                  <a:pt x="7528647" y="2852992"/>
                  <a:pt x="7543792" y="2864772"/>
                </a:cubicBezTo>
                <a:cubicBezTo>
                  <a:pt x="7558936" y="2876551"/>
                  <a:pt x="7566509" y="2901792"/>
                  <a:pt x="7566509" y="2940496"/>
                </a:cubicBezTo>
                <a:lnTo>
                  <a:pt x="7566509" y="3942573"/>
                </a:lnTo>
                <a:cubicBezTo>
                  <a:pt x="7566509" y="3984642"/>
                  <a:pt x="7558936" y="4011566"/>
                  <a:pt x="7543792" y="4023345"/>
                </a:cubicBezTo>
                <a:cubicBezTo>
                  <a:pt x="7528647" y="4035124"/>
                  <a:pt x="7494992" y="4041014"/>
                  <a:pt x="7442827" y="4041014"/>
                </a:cubicBezTo>
                <a:lnTo>
                  <a:pt x="7397393" y="4041014"/>
                </a:lnTo>
                <a:lnTo>
                  <a:pt x="7397393" y="4326240"/>
                </a:lnTo>
                <a:lnTo>
                  <a:pt x="8230354" y="4326240"/>
                </a:lnTo>
                <a:lnTo>
                  <a:pt x="8230354" y="4041014"/>
                </a:lnTo>
                <a:lnTo>
                  <a:pt x="8177347" y="4041014"/>
                </a:lnTo>
                <a:cubicBezTo>
                  <a:pt x="8131913" y="4041014"/>
                  <a:pt x="8101203" y="4033862"/>
                  <a:pt x="8085217" y="4019559"/>
                </a:cubicBezTo>
                <a:cubicBezTo>
                  <a:pt x="8069231" y="4005256"/>
                  <a:pt x="8061238" y="3981276"/>
                  <a:pt x="8061238" y="3947621"/>
                </a:cubicBezTo>
                <a:lnTo>
                  <a:pt x="8061238" y="2958164"/>
                </a:lnTo>
                <a:cubicBezTo>
                  <a:pt x="8061238" y="2912730"/>
                  <a:pt x="8068810" y="2882861"/>
                  <a:pt x="8083954" y="2868558"/>
                </a:cubicBezTo>
                <a:cubicBezTo>
                  <a:pt x="8099099" y="2854255"/>
                  <a:pt x="8128548" y="2847103"/>
                  <a:pt x="8172299" y="2847103"/>
                </a:cubicBezTo>
                <a:lnTo>
                  <a:pt x="8230354" y="2847103"/>
                </a:lnTo>
                <a:lnTo>
                  <a:pt x="8230354" y="2561877"/>
                </a:lnTo>
                <a:close/>
                <a:moveTo>
                  <a:pt x="5464389" y="2561877"/>
                </a:moveTo>
                <a:lnTo>
                  <a:pt x="5464389" y="2847103"/>
                </a:lnTo>
                <a:lnTo>
                  <a:pt x="5502251" y="2847103"/>
                </a:lnTo>
                <a:cubicBezTo>
                  <a:pt x="5556100" y="2847103"/>
                  <a:pt x="5591438" y="2852992"/>
                  <a:pt x="5608264" y="2864772"/>
                </a:cubicBezTo>
                <a:cubicBezTo>
                  <a:pt x="5625092" y="2876551"/>
                  <a:pt x="5633506" y="2904317"/>
                  <a:pt x="5633506" y="2948068"/>
                </a:cubicBezTo>
                <a:lnTo>
                  <a:pt x="5633506" y="3942573"/>
                </a:lnTo>
                <a:cubicBezTo>
                  <a:pt x="5633506" y="3972863"/>
                  <a:pt x="5629720" y="3994738"/>
                  <a:pt x="5622148" y="4008200"/>
                </a:cubicBezTo>
                <a:cubicBezTo>
                  <a:pt x="5614575" y="4021662"/>
                  <a:pt x="5601113" y="4030497"/>
                  <a:pt x="5581761" y="4034704"/>
                </a:cubicBezTo>
                <a:cubicBezTo>
                  <a:pt x="5562410" y="4038911"/>
                  <a:pt x="5530859" y="4041014"/>
                  <a:pt x="5487106" y="4041014"/>
                </a:cubicBezTo>
                <a:lnTo>
                  <a:pt x="5464389" y="4041014"/>
                </a:lnTo>
                <a:lnTo>
                  <a:pt x="5464389" y="4326240"/>
                </a:lnTo>
                <a:lnTo>
                  <a:pt x="6373075" y="4326240"/>
                </a:lnTo>
                <a:cubicBezTo>
                  <a:pt x="6623804" y="4326240"/>
                  <a:pt x="6823210" y="4246310"/>
                  <a:pt x="6971292" y="4086448"/>
                </a:cubicBezTo>
                <a:cubicBezTo>
                  <a:pt x="7043650" y="4007359"/>
                  <a:pt x="7098760" y="3911863"/>
                  <a:pt x="7136622" y="3799960"/>
                </a:cubicBezTo>
                <a:cubicBezTo>
                  <a:pt x="7174484" y="3688057"/>
                  <a:pt x="7193415" y="3567320"/>
                  <a:pt x="7193415" y="3437748"/>
                </a:cubicBezTo>
                <a:cubicBezTo>
                  <a:pt x="7193415" y="3303128"/>
                  <a:pt x="7175746" y="3184494"/>
                  <a:pt x="7140408" y="3081847"/>
                </a:cubicBezTo>
                <a:cubicBezTo>
                  <a:pt x="7105071" y="2979199"/>
                  <a:pt x="7052064" y="2887489"/>
                  <a:pt x="6981389" y="2806717"/>
                </a:cubicBezTo>
                <a:cubicBezTo>
                  <a:pt x="6909030" y="2724262"/>
                  <a:pt x="6819844" y="2662842"/>
                  <a:pt x="6713831" y="2622456"/>
                </a:cubicBezTo>
                <a:cubicBezTo>
                  <a:pt x="6607818" y="2582070"/>
                  <a:pt x="6476564" y="2561877"/>
                  <a:pt x="6320068" y="2561877"/>
                </a:cubicBezTo>
                <a:close/>
                <a:moveTo>
                  <a:pt x="1740115" y="2561877"/>
                </a:moveTo>
                <a:lnTo>
                  <a:pt x="1740115" y="2847103"/>
                </a:lnTo>
                <a:lnTo>
                  <a:pt x="1793121" y="2847103"/>
                </a:lnTo>
                <a:cubicBezTo>
                  <a:pt x="1836873" y="2847103"/>
                  <a:pt x="1867162" y="2853413"/>
                  <a:pt x="1883990" y="2866034"/>
                </a:cubicBezTo>
                <a:cubicBezTo>
                  <a:pt x="1900817" y="2878655"/>
                  <a:pt x="1909231" y="2905999"/>
                  <a:pt x="1909231" y="2948068"/>
                </a:cubicBezTo>
                <a:lnTo>
                  <a:pt x="1909231" y="3952670"/>
                </a:lnTo>
                <a:cubicBezTo>
                  <a:pt x="1909231" y="3986325"/>
                  <a:pt x="1902500" y="4009462"/>
                  <a:pt x="1889038" y="4022083"/>
                </a:cubicBezTo>
                <a:cubicBezTo>
                  <a:pt x="1875576" y="4034704"/>
                  <a:pt x="1846128" y="4041014"/>
                  <a:pt x="1800694" y="4041014"/>
                </a:cubicBezTo>
                <a:lnTo>
                  <a:pt x="1740115" y="4041014"/>
                </a:lnTo>
                <a:lnTo>
                  <a:pt x="1740115" y="4326240"/>
                </a:lnTo>
                <a:lnTo>
                  <a:pt x="2537738" y="4326240"/>
                </a:lnTo>
                <a:lnTo>
                  <a:pt x="2537738" y="4041014"/>
                </a:lnTo>
                <a:lnTo>
                  <a:pt x="2472111" y="4041014"/>
                </a:lnTo>
                <a:cubicBezTo>
                  <a:pt x="2438456" y="4041014"/>
                  <a:pt x="2415739" y="4036807"/>
                  <a:pt x="2403959" y="4028393"/>
                </a:cubicBezTo>
                <a:cubicBezTo>
                  <a:pt x="2392180" y="4019980"/>
                  <a:pt x="2386291" y="4004835"/>
                  <a:pt x="2386291" y="3982959"/>
                </a:cubicBezTo>
                <a:lnTo>
                  <a:pt x="2386291" y="3629582"/>
                </a:lnTo>
                <a:lnTo>
                  <a:pt x="2565504" y="3629582"/>
                </a:lnTo>
                <a:lnTo>
                  <a:pt x="2863350" y="4326240"/>
                </a:lnTo>
                <a:lnTo>
                  <a:pt x="3443899" y="4326240"/>
                </a:lnTo>
                <a:lnTo>
                  <a:pt x="3443899" y="4041014"/>
                </a:lnTo>
                <a:lnTo>
                  <a:pt x="3400989" y="4041014"/>
                </a:lnTo>
                <a:cubicBezTo>
                  <a:pt x="3353872" y="4041014"/>
                  <a:pt x="3317693" y="4031759"/>
                  <a:pt x="3292452" y="4013249"/>
                </a:cubicBezTo>
                <a:cubicBezTo>
                  <a:pt x="3267210" y="3994738"/>
                  <a:pt x="3241128" y="3959401"/>
                  <a:pt x="3214204" y="3907235"/>
                </a:cubicBezTo>
                <a:lnTo>
                  <a:pt x="3007226" y="3503375"/>
                </a:lnTo>
                <a:cubicBezTo>
                  <a:pt x="3133432" y="3407459"/>
                  <a:pt x="3196535" y="3268632"/>
                  <a:pt x="3196535" y="3086895"/>
                </a:cubicBezTo>
                <a:cubicBezTo>
                  <a:pt x="3196535" y="2994344"/>
                  <a:pt x="3179707" y="2913151"/>
                  <a:pt x="3146052" y="2843317"/>
                </a:cubicBezTo>
                <a:cubicBezTo>
                  <a:pt x="3112397" y="2773483"/>
                  <a:pt x="3069487" y="2716690"/>
                  <a:pt x="3017322" y="2672938"/>
                </a:cubicBezTo>
                <a:cubicBezTo>
                  <a:pt x="2966839" y="2630870"/>
                  <a:pt x="2907523" y="2601842"/>
                  <a:pt x="2839371" y="2585856"/>
                </a:cubicBezTo>
                <a:cubicBezTo>
                  <a:pt x="2771220" y="2569870"/>
                  <a:pt x="2685820" y="2561877"/>
                  <a:pt x="2583172" y="2561877"/>
                </a:cubicBezTo>
                <a:close/>
                <a:moveTo>
                  <a:pt x="4191468" y="2541684"/>
                </a:moveTo>
                <a:lnTo>
                  <a:pt x="3724506" y="3894615"/>
                </a:lnTo>
                <a:cubicBezTo>
                  <a:pt x="3709361" y="3940049"/>
                  <a:pt x="3695899" y="3972021"/>
                  <a:pt x="3684120" y="3990532"/>
                </a:cubicBezTo>
                <a:cubicBezTo>
                  <a:pt x="3672340" y="4009042"/>
                  <a:pt x="3657195" y="4022083"/>
                  <a:pt x="3638685" y="4029655"/>
                </a:cubicBezTo>
                <a:cubicBezTo>
                  <a:pt x="3620175" y="4037228"/>
                  <a:pt x="3592410" y="4041014"/>
                  <a:pt x="3555389" y="4041014"/>
                </a:cubicBezTo>
                <a:lnTo>
                  <a:pt x="3540244" y="4041014"/>
                </a:lnTo>
                <a:lnTo>
                  <a:pt x="3540244" y="4326240"/>
                </a:lnTo>
                <a:lnTo>
                  <a:pt x="4244475" y="4326240"/>
                </a:lnTo>
                <a:lnTo>
                  <a:pt x="4244475" y="4041014"/>
                </a:lnTo>
                <a:cubicBezTo>
                  <a:pt x="4205772" y="4041014"/>
                  <a:pt x="4176745" y="4036807"/>
                  <a:pt x="4157393" y="4028393"/>
                </a:cubicBezTo>
                <a:cubicBezTo>
                  <a:pt x="4138041" y="4019980"/>
                  <a:pt x="4128365" y="4005676"/>
                  <a:pt x="4128365" y="3985483"/>
                </a:cubicBezTo>
                <a:cubicBezTo>
                  <a:pt x="4128365" y="3963607"/>
                  <a:pt x="4133835" y="3937525"/>
                  <a:pt x="4144772" y="3907235"/>
                </a:cubicBezTo>
                <a:cubicBezTo>
                  <a:pt x="4155710" y="3876946"/>
                  <a:pt x="4162020" y="3858436"/>
                  <a:pt x="4163703" y="3851705"/>
                </a:cubicBezTo>
                <a:lnTo>
                  <a:pt x="4633190" y="3851705"/>
                </a:lnTo>
                <a:cubicBezTo>
                  <a:pt x="4658431" y="3922380"/>
                  <a:pt x="4671052" y="3969497"/>
                  <a:pt x="4671052" y="3993056"/>
                </a:cubicBezTo>
                <a:cubicBezTo>
                  <a:pt x="4671052" y="4025028"/>
                  <a:pt x="4646652" y="4041014"/>
                  <a:pt x="4597854" y="4041014"/>
                </a:cubicBezTo>
                <a:lnTo>
                  <a:pt x="4539798" y="4041014"/>
                </a:lnTo>
                <a:lnTo>
                  <a:pt x="4539798" y="4326240"/>
                </a:lnTo>
                <a:lnTo>
                  <a:pt x="5339945" y="4326240"/>
                </a:lnTo>
                <a:lnTo>
                  <a:pt x="5339945" y="4041014"/>
                </a:lnTo>
                <a:lnTo>
                  <a:pt x="5304608" y="4041014"/>
                </a:lnTo>
                <a:cubicBezTo>
                  <a:pt x="5274318" y="4041014"/>
                  <a:pt x="5250339" y="4035545"/>
                  <a:pt x="5232670" y="4024607"/>
                </a:cubicBezTo>
                <a:cubicBezTo>
                  <a:pt x="5215002" y="4013669"/>
                  <a:pt x="5199437" y="3994738"/>
                  <a:pt x="5185974" y="3967814"/>
                </a:cubicBezTo>
                <a:cubicBezTo>
                  <a:pt x="5172512" y="3940890"/>
                  <a:pt x="5155684" y="3897139"/>
                  <a:pt x="5135492" y="3836560"/>
                </a:cubicBezTo>
                <a:lnTo>
                  <a:pt x="4701342" y="2541684"/>
                </a:lnTo>
                <a:close/>
                <a:moveTo>
                  <a:pt x="9367591" y="2503822"/>
                </a:moveTo>
                <a:cubicBezTo>
                  <a:pt x="9175758" y="2503822"/>
                  <a:pt x="9010848" y="2542946"/>
                  <a:pt x="8872862" y="2621194"/>
                </a:cubicBezTo>
                <a:cubicBezTo>
                  <a:pt x="8734877" y="2699442"/>
                  <a:pt x="8629705" y="2810082"/>
                  <a:pt x="8557347" y="2953116"/>
                </a:cubicBezTo>
                <a:cubicBezTo>
                  <a:pt x="8484989" y="3096150"/>
                  <a:pt x="8448809" y="3262742"/>
                  <a:pt x="8448809" y="3452893"/>
                </a:cubicBezTo>
                <a:cubicBezTo>
                  <a:pt x="8448809" y="3644726"/>
                  <a:pt x="8483727" y="3810477"/>
                  <a:pt x="8553560" y="3950146"/>
                </a:cubicBezTo>
                <a:cubicBezTo>
                  <a:pt x="8623395" y="4089814"/>
                  <a:pt x="8725622" y="4196668"/>
                  <a:pt x="8860242" y="4270709"/>
                </a:cubicBezTo>
                <a:cubicBezTo>
                  <a:pt x="8994862" y="4344751"/>
                  <a:pt x="9155564" y="4381771"/>
                  <a:pt x="9342350" y="4381771"/>
                </a:cubicBezTo>
                <a:cubicBezTo>
                  <a:pt x="9539232" y="4381771"/>
                  <a:pt x="9704982" y="4339281"/>
                  <a:pt x="9839602" y="4254303"/>
                </a:cubicBezTo>
                <a:cubicBezTo>
                  <a:pt x="9974223" y="4169324"/>
                  <a:pt x="10074346" y="4052373"/>
                  <a:pt x="10139973" y="3903449"/>
                </a:cubicBezTo>
                <a:cubicBezTo>
                  <a:pt x="10205600" y="3754526"/>
                  <a:pt x="10238414" y="3585830"/>
                  <a:pt x="10238414" y="3397362"/>
                </a:cubicBezTo>
                <a:cubicBezTo>
                  <a:pt x="10238414" y="3118026"/>
                  <a:pt x="10162690" y="2899268"/>
                  <a:pt x="10011243" y="2741090"/>
                </a:cubicBezTo>
                <a:cubicBezTo>
                  <a:pt x="9859795" y="2582911"/>
                  <a:pt x="9645244" y="2503822"/>
                  <a:pt x="9367591" y="2503822"/>
                </a:cubicBez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91828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00BEE-F8E1-25C9-C80E-996F52097AB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8FA5CD-8402-9A28-43DB-81753179F481}"/>
              </a:ext>
            </a:extLst>
          </p:cNvPr>
          <p:cNvSpPr/>
          <p:nvPr/>
        </p:nvSpPr>
        <p:spPr>
          <a:xfrm>
            <a:off x="-2764969" y="2764971"/>
            <a:ext cx="2590801" cy="367937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584719-6E50-585A-7E2E-741C5B370733}"/>
              </a:ext>
            </a:extLst>
          </p:cNvPr>
          <p:cNvSpPr txBox="1"/>
          <p:nvPr/>
        </p:nvSpPr>
        <p:spPr>
          <a:xfrm>
            <a:off x="489857" y="413657"/>
            <a:ext cx="9100457" cy="523220"/>
          </a:xfrm>
          <a:prstGeom prst="rect">
            <a:avLst/>
          </a:prstGeom>
          <a:noFill/>
        </p:spPr>
        <p:txBody>
          <a:bodyPr wrap="square" rtlCol="0">
            <a:spAutoFit/>
          </a:bodyPr>
          <a:lstStyle/>
          <a:p>
            <a:r>
              <a:rPr lang="en-US" sz="2800" b="0" i="0" dirty="0">
                <a:solidFill>
                  <a:schemeClr val="bg1"/>
                </a:solidFill>
                <a:effectLst/>
                <a:latin typeface="Arial Black" panose="020B0A04020102020204" pitchFamily="34" charset="0"/>
              </a:rPr>
              <a:t>The Role of Radio in Emergencies</a:t>
            </a:r>
          </a:p>
        </p:txBody>
      </p:sp>
      <p:sp>
        <p:nvSpPr>
          <p:cNvPr id="4" name="TextBox 3">
            <a:extLst>
              <a:ext uri="{FF2B5EF4-FFF2-40B4-BE49-F238E27FC236}">
                <a16:creationId xmlns:a16="http://schemas.microsoft.com/office/drawing/2014/main" id="{F10E09FA-0937-CAF3-7485-7B6F1EA5AC6C}"/>
              </a:ext>
            </a:extLst>
          </p:cNvPr>
          <p:cNvSpPr txBox="1"/>
          <p:nvPr/>
        </p:nvSpPr>
        <p:spPr>
          <a:xfrm>
            <a:off x="925286" y="3156466"/>
            <a:ext cx="968829" cy="461665"/>
          </a:xfrm>
          <a:prstGeom prst="rect">
            <a:avLst/>
          </a:prstGeom>
          <a:noFill/>
        </p:spPr>
        <p:txBody>
          <a:bodyPr wrap="square" rtlCol="0">
            <a:spAutoFit/>
          </a:bodyPr>
          <a:lstStyle/>
          <a:p>
            <a:r>
              <a:rPr lang="en-US" sz="2400" dirty="0">
                <a:latin typeface="Arial Black" panose="020B0A04020102020204" pitchFamily="34" charset="0"/>
              </a:rPr>
              <a:t>01</a:t>
            </a:r>
          </a:p>
        </p:txBody>
      </p:sp>
      <p:sp>
        <p:nvSpPr>
          <p:cNvPr id="5" name="TextBox 4">
            <a:extLst>
              <a:ext uri="{FF2B5EF4-FFF2-40B4-BE49-F238E27FC236}">
                <a16:creationId xmlns:a16="http://schemas.microsoft.com/office/drawing/2014/main" id="{645DD3F3-A7A0-4DBA-37CF-79EA95CC54C0}"/>
              </a:ext>
            </a:extLst>
          </p:cNvPr>
          <p:cNvSpPr txBox="1"/>
          <p:nvPr/>
        </p:nvSpPr>
        <p:spPr>
          <a:xfrm>
            <a:off x="827315" y="3945404"/>
            <a:ext cx="2329543" cy="2585323"/>
          </a:xfrm>
          <a:prstGeom prst="rect">
            <a:avLst/>
          </a:prstGeom>
          <a:noFill/>
        </p:spPr>
        <p:txBody>
          <a:bodyPr wrap="square" rtlCol="0">
            <a:spAutoFit/>
          </a:bodyPr>
          <a:lstStyle/>
          <a:p>
            <a:r>
              <a:rPr lang="en-US" b="0" i="0" dirty="0">
                <a:effectLst/>
                <a:latin typeface="Söhne"/>
              </a:rPr>
              <a:t>Radio remains a reliable means of communication even in the event of accidents and natural disasters, when telephone networks and the Internet may not be available.</a:t>
            </a:r>
          </a:p>
        </p:txBody>
      </p:sp>
      <p:sp>
        <p:nvSpPr>
          <p:cNvPr id="6" name="TextBox 5">
            <a:extLst>
              <a:ext uri="{FF2B5EF4-FFF2-40B4-BE49-F238E27FC236}">
                <a16:creationId xmlns:a16="http://schemas.microsoft.com/office/drawing/2014/main" id="{6BFF3FCD-F4B1-89D6-D537-F33C608741C6}"/>
              </a:ext>
            </a:extLst>
          </p:cNvPr>
          <p:cNvSpPr txBox="1"/>
          <p:nvPr/>
        </p:nvSpPr>
        <p:spPr>
          <a:xfrm>
            <a:off x="3418116" y="3156466"/>
            <a:ext cx="968829" cy="461665"/>
          </a:xfrm>
          <a:prstGeom prst="rect">
            <a:avLst/>
          </a:prstGeom>
          <a:noFill/>
        </p:spPr>
        <p:txBody>
          <a:bodyPr wrap="square" rtlCol="0">
            <a:spAutoFit/>
          </a:bodyPr>
          <a:lstStyle/>
          <a:p>
            <a:r>
              <a:rPr lang="en-US" sz="2400" dirty="0">
                <a:latin typeface="Arial Black" panose="020B0A04020102020204" pitchFamily="34" charset="0"/>
              </a:rPr>
              <a:t>02</a:t>
            </a:r>
          </a:p>
        </p:txBody>
      </p:sp>
      <p:sp>
        <p:nvSpPr>
          <p:cNvPr id="7" name="TextBox 6">
            <a:extLst>
              <a:ext uri="{FF2B5EF4-FFF2-40B4-BE49-F238E27FC236}">
                <a16:creationId xmlns:a16="http://schemas.microsoft.com/office/drawing/2014/main" id="{CCAB9EAD-97F0-DA26-4A1A-7D83C68FBD79}"/>
              </a:ext>
            </a:extLst>
          </p:cNvPr>
          <p:cNvSpPr txBox="1"/>
          <p:nvPr/>
        </p:nvSpPr>
        <p:spPr>
          <a:xfrm>
            <a:off x="3320145" y="3945404"/>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
        <p:nvSpPr>
          <p:cNvPr id="8" name="TextBox 7">
            <a:extLst>
              <a:ext uri="{FF2B5EF4-FFF2-40B4-BE49-F238E27FC236}">
                <a16:creationId xmlns:a16="http://schemas.microsoft.com/office/drawing/2014/main" id="{C105FFC7-F3F1-FFC1-07B2-0A17088CDAB6}"/>
              </a:ext>
            </a:extLst>
          </p:cNvPr>
          <p:cNvSpPr txBox="1"/>
          <p:nvPr/>
        </p:nvSpPr>
        <p:spPr>
          <a:xfrm>
            <a:off x="6008917" y="3150908"/>
            <a:ext cx="968829" cy="461665"/>
          </a:xfrm>
          <a:prstGeom prst="rect">
            <a:avLst/>
          </a:prstGeom>
          <a:noFill/>
        </p:spPr>
        <p:txBody>
          <a:bodyPr wrap="square" rtlCol="0">
            <a:spAutoFit/>
          </a:bodyPr>
          <a:lstStyle/>
          <a:p>
            <a:r>
              <a:rPr lang="en-US" sz="2400" dirty="0">
                <a:latin typeface="Arial Black" panose="020B0A04020102020204" pitchFamily="34" charset="0"/>
              </a:rPr>
              <a:t>03</a:t>
            </a:r>
          </a:p>
        </p:txBody>
      </p:sp>
      <p:sp>
        <p:nvSpPr>
          <p:cNvPr id="9" name="TextBox 8">
            <a:extLst>
              <a:ext uri="{FF2B5EF4-FFF2-40B4-BE49-F238E27FC236}">
                <a16:creationId xmlns:a16="http://schemas.microsoft.com/office/drawing/2014/main" id="{FBA62906-939E-714B-68F0-EDF8234F5D66}"/>
              </a:ext>
            </a:extLst>
          </p:cNvPr>
          <p:cNvSpPr txBox="1"/>
          <p:nvPr/>
        </p:nvSpPr>
        <p:spPr>
          <a:xfrm>
            <a:off x="5910946" y="3939846"/>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
        <p:nvSpPr>
          <p:cNvPr id="10" name="TextBox 9">
            <a:extLst>
              <a:ext uri="{FF2B5EF4-FFF2-40B4-BE49-F238E27FC236}">
                <a16:creationId xmlns:a16="http://schemas.microsoft.com/office/drawing/2014/main" id="{E2DC5E3A-4DC1-97A5-44D7-8630D13BD624}"/>
              </a:ext>
            </a:extLst>
          </p:cNvPr>
          <p:cNvSpPr txBox="1"/>
          <p:nvPr/>
        </p:nvSpPr>
        <p:spPr>
          <a:xfrm>
            <a:off x="8599718" y="3145350"/>
            <a:ext cx="968829" cy="461665"/>
          </a:xfrm>
          <a:prstGeom prst="rect">
            <a:avLst/>
          </a:prstGeom>
          <a:noFill/>
        </p:spPr>
        <p:txBody>
          <a:bodyPr wrap="square" rtlCol="0">
            <a:spAutoFit/>
          </a:bodyPr>
          <a:lstStyle/>
          <a:p>
            <a:r>
              <a:rPr lang="en-US" sz="2400" dirty="0">
                <a:latin typeface="Arial Black" panose="020B0A04020102020204" pitchFamily="34" charset="0"/>
              </a:rPr>
              <a:t>04</a:t>
            </a:r>
          </a:p>
        </p:txBody>
      </p:sp>
      <p:sp>
        <p:nvSpPr>
          <p:cNvPr id="11" name="TextBox 10">
            <a:extLst>
              <a:ext uri="{FF2B5EF4-FFF2-40B4-BE49-F238E27FC236}">
                <a16:creationId xmlns:a16="http://schemas.microsoft.com/office/drawing/2014/main" id="{3542BAF0-10CC-19B2-6F37-961E6190DBC8}"/>
              </a:ext>
            </a:extLst>
          </p:cNvPr>
          <p:cNvSpPr txBox="1"/>
          <p:nvPr/>
        </p:nvSpPr>
        <p:spPr>
          <a:xfrm>
            <a:off x="8501747" y="3934288"/>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Tree>
    <p:extLst>
      <p:ext uri="{BB962C8B-B14F-4D97-AF65-F5344CB8AC3E}">
        <p14:creationId xmlns:p14="http://schemas.microsoft.com/office/powerpoint/2010/main" val="11399979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00BEE-F8E1-25C9-C80E-996F52097AB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8FA5CD-8402-9A28-43DB-81753179F481}"/>
              </a:ext>
            </a:extLst>
          </p:cNvPr>
          <p:cNvSpPr/>
          <p:nvPr/>
        </p:nvSpPr>
        <p:spPr>
          <a:xfrm>
            <a:off x="696686" y="2764971"/>
            <a:ext cx="2590801" cy="3679372"/>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584719-6E50-585A-7E2E-741C5B370733}"/>
              </a:ext>
            </a:extLst>
          </p:cNvPr>
          <p:cNvSpPr txBox="1"/>
          <p:nvPr/>
        </p:nvSpPr>
        <p:spPr>
          <a:xfrm>
            <a:off x="489857" y="413657"/>
            <a:ext cx="9100457" cy="523220"/>
          </a:xfrm>
          <a:prstGeom prst="rect">
            <a:avLst/>
          </a:prstGeom>
          <a:noFill/>
        </p:spPr>
        <p:txBody>
          <a:bodyPr wrap="square" rtlCol="0">
            <a:spAutoFit/>
          </a:bodyPr>
          <a:lstStyle/>
          <a:p>
            <a:r>
              <a:rPr lang="en-US" sz="2800" b="0" i="0" dirty="0">
                <a:solidFill>
                  <a:schemeClr val="bg1"/>
                </a:solidFill>
                <a:effectLst/>
                <a:latin typeface="Arial Black" panose="020B0A04020102020204" pitchFamily="34" charset="0"/>
              </a:rPr>
              <a:t>The Role of Radio in Emergencies</a:t>
            </a:r>
          </a:p>
        </p:txBody>
      </p:sp>
      <p:sp>
        <p:nvSpPr>
          <p:cNvPr id="4" name="TextBox 3">
            <a:extLst>
              <a:ext uri="{FF2B5EF4-FFF2-40B4-BE49-F238E27FC236}">
                <a16:creationId xmlns:a16="http://schemas.microsoft.com/office/drawing/2014/main" id="{F10E09FA-0937-CAF3-7485-7B6F1EA5AC6C}"/>
              </a:ext>
            </a:extLst>
          </p:cNvPr>
          <p:cNvSpPr txBox="1"/>
          <p:nvPr/>
        </p:nvSpPr>
        <p:spPr>
          <a:xfrm>
            <a:off x="925286" y="3156466"/>
            <a:ext cx="968829" cy="461665"/>
          </a:xfrm>
          <a:prstGeom prst="rect">
            <a:avLst/>
          </a:prstGeom>
          <a:noFill/>
        </p:spPr>
        <p:txBody>
          <a:bodyPr wrap="square" rtlCol="0">
            <a:spAutoFit/>
          </a:bodyPr>
          <a:lstStyle/>
          <a:p>
            <a:r>
              <a:rPr lang="en-US" sz="2400" dirty="0">
                <a:latin typeface="Arial Black" panose="020B0A04020102020204" pitchFamily="34" charset="0"/>
              </a:rPr>
              <a:t>01</a:t>
            </a:r>
          </a:p>
        </p:txBody>
      </p:sp>
      <p:sp>
        <p:nvSpPr>
          <p:cNvPr id="5" name="TextBox 4">
            <a:extLst>
              <a:ext uri="{FF2B5EF4-FFF2-40B4-BE49-F238E27FC236}">
                <a16:creationId xmlns:a16="http://schemas.microsoft.com/office/drawing/2014/main" id="{645DD3F3-A7A0-4DBA-37CF-79EA95CC54C0}"/>
              </a:ext>
            </a:extLst>
          </p:cNvPr>
          <p:cNvSpPr txBox="1"/>
          <p:nvPr/>
        </p:nvSpPr>
        <p:spPr>
          <a:xfrm>
            <a:off x="827315" y="3945404"/>
            <a:ext cx="2329543" cy="2585323"/>
          </a:xfrm>
          <a:prstGeom prst="rect">
            <a:avLst/>
          </a:prstGeom>
          <a:noFill/>
        </p:spPr>
        <p:txBody>
          <a:bodyPr wrap="square" rtlCol="0">
            <a:spAutoFit/>
          </a:bodyPr>
          <a:lstStyle/>
          <a:p>
            <a:r>
              <a:rPr lang="en-US" b="0" i="0" dirty="0">
                <a:effectLst/>
                <a:latin typeface="Söhne"/>
              </a:rPr>
              <a:t>Radio remains a reliable means of communication even in the event of accidents and natural disasters, when telephone networks and the Internet may not be available.</a:t>
            </a:r>
          </a:p>
        </p:txBody>
      </p:sp>
      <p:sp>
        <p:nvSpPr>
          <p:cNvPr id="6" name="TextBox 5">
            <a:extLst>
              <a:ext uri="{FF2B5EF4-FFF2-40B4-BE49-F238E27FC236}">
                <a16:creationId xmlns:a16="http://schemas.microsoft.com/office/drawing/2014/main" id="{6BFF3FCD-F4B1-89D6-D537-F33C608741C6}"/>
              </a:ext>
            </a:extLst>
          </p:cNvPr>
          <p:cNvSpPr txBox="1"/>
          <p:nvPr/>
        </p:nvSpPr>
        <p:spPr>
          <a:xfrm>
            <a:off x="3418116" y="3156466"/>
            <a:ext cx="968829" cy="461665"/>
          </a:xfrm>
          <a:prstGeom prst="rect">
            <a:avLst/>
          </a:prstGeom>
          <a:noFill/>
        </p:spPr>
        <p:txBody>
          <a:bodyPr wrap="square" rtlCol="0">
            <a:spAutoFit/>
          </a:bodyPr>
          <a:lstStyle/>
          <a:p>
            <a:r>
              <a:rPr lang="en-US" sz="2400" dirty="0">
                <a:latin typeface="Arial Black" panose="020B0A04020102020204" pitchFamily="34" charset="0"/>
              </a:rPr>
              <a:t>02</a:t>
            </a:r>
          </a:p>
        </p:txBody>
      </p:sp>
      <p:sp>
        <p:nvSpPr>
          <p:cNvPr id="7" name="TextBox 6">
            <a:extLst>
              <a:ext uri="{FF2B5EF4-FFF2-40B4-BE49-F238E27FC236}">
                <a16:creationId xmlns:a16="http://schemas.microsoft.com/office/drawing/2014/main" id="{CCAB9EAD-97F0-DA26-4A1A-7D83C68FBD79}"/>
              </a:ext>
            </a:extLst>
          </p:cNvPr>
          <p:cNvSpPr txBox="1"/>
          <p:nvPr/>
        </p:nvSpPr>
        <p:spPr>
          <a:xfrm>
            <a:off x="3320145" y="3945404"/>
            <a:ext cx="2329543" cy="1600438"/>
          </a:xfrm>
          <a:prstGeom prst="rect">
            <a:avLst/>
          </a:prstGeom>
          <a:noFill/>
        </p:spPr>
        <p:txBody>
          <a:bodyPr wrap="square" rtlCol="0">
            <a:spAutoFit/>
          </a:bodyPr>
          <a:lstStyle/>
          <a:p>
            <a:r>
              <a:rPr lang="en-US" sz="1400" b="0" i="0" dirty="0">
                <a:effectLst/>
                <a:latin typeface="Söhne"/>
              </a:rPr>
              <a:t>Radios are often used to transmit emergency alerts and warnings to the public about impending dangers such as hurricanes, floods, fires, and earthquakes.</a:t>
            </a:r>
          </a:p>
          <a:p>
            <a:endParaRPr lang="en-US" sz="1400" b="0" i="0" dirty="0">
              <a:effectLst/>
              <a:latin typeface="Söhne"/>
            </a:endParaRPr>
          </a:p>
        </p:txBody>
      </p:sp>
      <p:sp>
        <p:nvSpPr>
          <p:cNvPr id="8" name="TextBox 7">
            <a:extLst>
              <a:ext uri="{FF2B5EF4-FFF2-40B4-BE49-F238E27FC236}">
                <a16:creationId xmlns:a16="http://schemas.microsoft.com/office/drawing/2014/main" id="{C105FFC7-F3F1-FFC1-07B2-0A17088CDAB6}"/>
              </a:ext>
            </a:extLst>
          </p:cNvPr>
          <p:cNvSpPr txBox="1"/>
          <p:nvPr/>
        </p:nvSpPr>
        <p:spPr>
          <a:xfrm>
            <a:off x="6008917" y="3150908"/>
            <a:ext cx="968829" cy="461665"/>
          </a:xfrm>
          <a:prstGeom prst="rect">
            <a:avLst/>
          </a:prstGeom>
          <a:noFill/>
        </p:spPr>
        <p:txBody>
          <a:bodyPr wrap="square" rtlCol="0">
            <a:spAutoFit/>
          </a:bodyPr>
          <a:lstStyle/>
          <a:p>
            <a:r>
              <a:rPr lang="en-US" sz="2400" dirty="0">
                <a:latin typeface="Arial Black" panose="020B0A04020102020204" pitchFamily="34" charset="0"/>
              </a:rPr>
              <a:t>03</a:t>
            </a:r>
          </a:p>
        </p:txBody>
      </p:sp>
      <p:sp>
        <p:nvSpPr>
          <p:cNvPr id="9" name="TextBox 8">
            <a:extLst>
              <a:ext uri="{FF2B5EF4-FFF2-40B4-BE49-F238E27FC236}">
                <a16:creationId xmlns:a16="http://schemas.microsoft.com/office/drawing/2014/main" id="{FBA62906-939E-714B-68F0-EDF8234F5D66}"/>
              </a:ext>
            </a:extLst>
          </p:cNvPr>
          <p:cNvSpPr txBox="1"/>
          <p:nvPr/>
        </p:nvSpPr>
        <p:spPr>
          <a:xfrm>
            <a:off x="5910946" y="3939846"/>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
        <p:nvSpPr>
          <p:cNvPr id="10" name="TextBox 9">
            <a:extLst>
              <a:ext uri="{FF2B5EF4-FFF2-40B4-BE49-F238E27FC236}">
                <a16:creationId xmlns:a16="http://schemas.microsoft.com/office/drawing/2014/main" id="{E2DC5E3A-4DC1-97A5-44D7-8630D13BD624}"/>
              </a:ext>
            </a:extLst>
          </p:cNvPr>
          <p:cNvSpPr txBox="1"/>
          <p:nvPr/>
        </p:nvSpPr>
        <p:spPr>
          <a:xfrm>
            <a:off x="8599718" y="3145350"/>
            <a:ext cx="968829" cy="461665"/>
          </a:xfrm>
          <a:prstGeom prst="rect">
            <a:avLst/>
          </a:prstGeom>
          <a:noFill/>
        </p:spPr>
        <p:txBody>
          <a:bodyPr wrap="square" rtlCol="0">
            <a:spAutoFit/>
          </a:bodyPr>
          <a:lstStyle/>
          <a:p>
            <a:r>
              <a:rPr lang="en-US" sz="2400" dirty="0">
                <a:latin typeface="Arial Black" panose="020B0A04020102020204" pitchFamily="34" charset="0"/>
              </a:rPr>
              <a:t>04</a:t>
            </a:r>
          </a:p>
        </p:txBody>
      </p:sp>
      <p:sp>
        <p:nvSpPr>
          <p:cNvPr id="11" name="TextBox 10">
            <a:extLst>
              <a:ext uri="{FF2B5EF4-FFF2-40B4-BE49-F238E27FC236}">
                <a16:creationId xmlns:a16="http://schemas.microsoft.com/office/drawing/2014/main" id="{3542BAF0-10CC-19B2-6F37-961E6190DBC8}"/>
              </a:ext>
            </a:extLst>
          </p:cNvPr>
          <p:cNvSpPr txBox="1"/>
          <p:nvPr/>
        </p:nvSpPr>
        <p:spPr>
          <a:xfrm>
            <a:off x="8501747" y="3934288"/>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Tree>
    <p:extLst>
      <p:ext uri="{BB962C8B-B14F-4D97-AF65-F5344CB8AC3E}">
        <p14:creationId xmlns:p14="http://schemas.microsoft.com/office/powerpoint/2010/main" val="347583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00BEE-F8E1-25C9-C80E-996F52097AB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8FA5CD-8402-9A28-43DB-81753179F481}"/>
              </a:ext>
            </a:extLst>
          </p:cNvPr>
          <p:cNvSpPr/>
          <p:nvPr/>
        </p:nvSpPr>
        <p:spPr>
          <a:xfrm>
            <a:off x="3178631" y="2764971"/>
            <a:ext cx="2590801" cy="3679372"/>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584719-6E50-585A-7E2E-741C5B370733}"/>
              </a:ext>
            </a:extLst>
          </p:cNvPr>
          <p:cNvSpPr txBox="1"/>
          <p:nvPr/>
        </p:nvSpPr>
        <p:spPr>
          <a:xfrm>
            <a:off x="489857" y="413657"/>
            <a:ext cx="9100457" cy="523220"/>
          </a:xfrm>
          <a:prstGeom prst="rect">
            <a:avLst/>
          </a:prstGeom>
          <a:noFill/>
        </p:spPr>
        <p:txBody>
          <a:bodyPr wrap="square" rtlCol="0">
            <a:spAutoFit/>
          </a:bodyPr>
          <a:lstStyle/>
          <a:p>
            <a:r>
              <a:rPr lang="en-US" sz="2800" b="0" i="0" dirty="0">
                <a:solidFill>
                  <a:schemeClr val="bg1"/>
                </a:solidFill>
                <a:effectLst/>
                <a:latin typeface="Arial Black" panose="020B0A04020102020204" pitchFamily="34" charset="0"/>
              </a:rPr>
              <a:t>The Role of Radio in Emergencies</a:t>
            </a:r>
          </a:p>
        </p:txBody>
      </p:sp>
      <p:sp>
        <p:nvSpPr>
          <p:cNvPr id="4" name="TextBox 3">
            <a:extLst>
              <a:ext uri="{FF2B5EF4-FFF2-40B4-BE49-F238E27FC236}">
                <a16:creationId xmlns:a16="http://schemas.microsoft.com/office/drawing/2014/main" id="{F10E09FA-0937-CAF3-7485-7B6F1EA5AC6C}"/>
              </a:ext>
            </a:extLst>
          </p:cNvPr>
          <p:cNvSpPr txBox="1"/>
          <p:nvPr/>
        </p:nvSpPr>
        <p:spPr>
          <a:xfrm>
            <a:off x="925286" y="3156466"/>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01</a:t>
            </a:r>
          </a:p>
        </p:txBody>
      </p:sp>
      <p:sp>
        <p:nvSpPr>
          <p:cNvPr id="5" name="TextBox 4">
            <a:extLst>
              <a:ext uri="{FF2B5EF4-FFF2-40B4-BE49-F238E27FC236}">
                <a16:creationId xmlns:a16="http://schemas.microsoft.com/office/drawing/2014/main" id="{645DD3F3-A7A0-4DBA-37CF-79EA95CC54C0}"/>
              </a:ext>
            </a:extLst>
          </p:cNvPr>
          <p:cNvSpPr txBox="1"/>
          <p:nvPr/>
        </p:nvSpPr>
        <p:spPr>
          <a:xfrm>
            <a:off x="827315" y="3945404"/>
            <a:ext cx="2329543" cy="2585323"/>
          </a:xfrm>
          <a:prstGeom prst="rect">
            <a:avLst/>
          </a:prstGeom>
          <a:noFill/>
        </p:spPr>
        <p:txBody>
          <a:bodyPr wrap="square" rtlCol="0">
            <a:spAutoFit/>
          </a:bodyPr>
          <a:lstStyle/>
          <a:p>
            <a:r>
              <a:rPr lang="en-US" b="0" i="0" dirty="0">
                <a:solidFill>
                  <a:schemeClr val="bg1"/>
                </a:solidFill>
                <a:effectLst/>
                <a:latin typeface="Söhne"/>
              </a:rPr>
              <a:t>Radio remains a reliable means of communication even in the event of accidents and natural disasters, when telephone networks and the Internet may not be available.</a:t>
            </a:r>
          </a:p>
        </p:txBody>
      </p:sp>
      <p:sp>
        <p:nvSpPr>
          <p:cNvPr id="6" name="TextBox 5">
            <a:extLst>
              <a:ext uri="{FF2B5EF4-FFF2-40B4-BE49-F238E27FC236}">
                <a16:creationId xmlns:a16="http://schemas.microsoft.com/office/drawing/2014/main" id="{6BFF3FCD-F4B1-89D6-D537-F33C608741C6}"/>
              </a:ext>
            </a:extLst>
          </p:cNvPr>
          <p:cNvSpPr txBox="1"/>
          <p:nvPr/>
        </p:nvSpPr>
        <p:spPr>
          <a:xfrm>
            <a:off x="3418116" y="3156466"/>
            <a:ext cx="968829" cy="461665"/>
          </a:xfrm>
          <a:prstGeom prst="rect">
            <a:avLst/>
          </a:prstGeom>
          <a:noFill/>
        </p:spPr>
        <p:txBody>
          <a:bodyPr wrap="square" rtlCol="0">
            <a:spAutoFit/>
          </a:bodyPr>
          <a:lstStyle/>
          <a:p>
            <a:r>
              <a:rPr lang="en-US" sz="2400" dirty="0">
                <a:latin typeface="Arial Black" panose="020B0A04020102020204" pitchFamily="34" charset="0"/>
              </a:rPr>
              <a:t>02</a:t>
            </a:r>
          </a:p>
        </p:txBody>
      </p:sp>
      <p:sp>
        <p:nvSpPr>
          <p:cNvPr id="7" name="TextBox 6">
            <a:extLst>
              <a:ext uri="{FF2B5EF4-FFF2-40B4-BE49-F238E27FC236}">
                <a16:creationId xmlns:a16="http://schemas.microsoft.com/office/drawing/2014/main" id="{CCAB9EAD-97F0-DA26-4A1A-7D83C68FBD79}"/>
              </a:ext>
            </a:extLst>
          </p:cNvPr>
          <p:cNvSpPr txBox="1"/>
          <p:nvPr/>
        </p:nvSpPr>
        <p:spPr>
          <a:xfrm>
            <a:off x="3320145" y="3945404"/>
            <a:ext cx="2329543" cy="1600438"/>
          </a:xfrm>
          <a:prstGeom prst="rect">
            <a:avLst/>
          </a:prstGeom>
          <a:noFill/>
        </p:spPr>
        <p:txBody>
          <a:bodyPr wrap="square" rtlCol="0">
            <a:spAutoFit/>
          </a:bodyPr>
          <a:lstStyle/>
          <a:p>
            <a:r>
              <a:rPr lang="en-US" sz="1400" b="0" i="0" dirty="0">
                <a:effectLst/>
                <a:latin typeface="Söhne"/>
              </a:rPr>
              <a:t>Radios are often used to transmit emergency alerts and warnings to the public about impending dangers such as hurricanes, floods, fires, and earthquakes.</a:t>
            </a:r>
          </a:p>
          <a:p>
            <a:endParaRPr lang="en-US" sz="1400" b="0" i="0" dirty="0">
              <a:effectLst/>
              <a:latin typeface="Söhne"/>
            </a:endParaRPr>
          </a:p>
        </p:txBody>
      </p:sp>
      <p:sp>
        <p:nvSpPr>
          <p:cNvPr id="8" name="TextBox 7">
            <a:extLst>
              <a:ext uri="{FF2B5EF4-FFF2-40B4-BE49-F238E27FC236}">
                <a16:creationId xmlns:a16="http://schemas.microsoft.com/office/drawing/2014/main" id="{C105FFC7-F3F1-FFC1-07B2-0A17088CDAB6}"/>
              </a:ext>
            </a:extLst>
          </p:cNvPr>
          <p:cNvSpPr txBox="1"/>
          <p:nvPr/>
        </p:nvSpPr>
        <p:spPr>
          <a:xfrm>
            <a:off x="6008917" y="3150908"/>
            <a:ext cx="968829" cy="461665"/>
          </a:xfrm>
          <a:prstGeom prst="rect">
            <a:avLst/>
          </a:prstGeom>
          <a:noFill/>
        </p:spPr>
        <p:txBody>
          <a:bodyPr wrap="square" rtlCol="0">
            <a:spAutoFit/>
          </a:bodyPr>
          <a:lstStyle/>
          <a:p>
            <a:r>
              <a:rPr lang="en-US" sz="2400" dirty="0">
                <a:latin typeface="Arial Black" panose="020B0A04020102020204" pitchFamily="34" charset="0"/>
              </a:rPr>
              <a:t>03</a:t>
            </a:r>
          </a:p>
        </p:txBody>
      </p:sp>
      <p:sp>
        <p:nvSpPr>
          <p:cNvPr id="9" name="TextBox 8">
            <a:extLst>
              <a:ext uri="{FF2B5EF4-FFF2-40B4-BE49-F238E27FC236}">
                <a16:creationId xmlns:a16="http://schemas.microsoft.com/office/drawing/2014/main" id="{FBA62906-939E-714B-68F0-EDF8234F5D66}"/>
              </a:ext>
            </a:extLst>
          </p:cNvPr>
          <p:cNvSpPr txBox="1"/>
          <p:nvPr/>
        </p:nvSpPr>
        <p:spPr>
          <a:xfrm>
            <a:off x="5910946" y="3939846"/>
            <a:ext cx="2329543" cy="2062103"/>
          </a:xfrm>
          <a:prstGeom prst="rect">
            <a:avLst/>
          </a:prstGeom>
          <a:noFill/>
        </p:spPr>
        <p:txBody>
          <a:bodyPr wrap="square" rtlCol="0">
            <a:spAutoFit/>
          </a:bodyPr>
          <a:lstStyle/>
          <a:p>
            <a:r>
              <a:rPr lang="en-US" sz="1600" b="0" i="0" dirty="0">
                <a:effectLst/>
                <a:latin typeface="Söhne"/>
              </a:rPr>
              <a:t>In emergency situations, radio communication allows rescue and emergency services to coordinate their actions, allocate resources and provide assistance to victims.</a:t>
            </a:r>
          </a:p>
        </p:txBody>
      </p:sp>
      <p:sp>
        <p:nvSpPr>
          <p:cNvPr id="10" name="TextBox 9">
            <a:extLst>
              <a:ext uri="{FF2B5EF4-FFF2-40B4-BE49-F238E27FC236}">
                <a16:creationId xmlns:a16="http://schemas.microsoft.com/office/drawing/2014/main" id="{E2DC5E3A-4DC1-97A5-44D7-8630D13BD624}"/>
              </a:ext>
            </a:extLst>
          </p:cNvPr>
          <p:cNvSpPr txBox="1"/>
          <p:nvPr/>
        </p:nvSpPr>
        <p:spPr>
          <a:xfrm>
            <a:off x="8599718" y="3145350"/>
            <a:ext cx="968829" cy="461665"/>
          </a:xfrm>
          <a:prstGeom prst="rect">
            <a:avLst/>
          </a:prstGeom>
          <a:noFill/>
        </p:spPr>
        <p:txBody>
          <a:bodyPr wrap="square" rtlCol="0">
            <a:spAutoFit/>
          </a:bodyPr>
          <a:lstStyle/>
          <a:p>
            <a:r>
              <a:rPr lang="en-US" sz="2400" dirty="0">
                <a:latin typeface="Arial Black" panose="020B0A04020102020204" pitchFamily="34" charset="0"/>
              </a:rPr>
              <a:t>04</a:t>
            </a:r>
          </a:p>
        </p:txBody>
      </p:sp>
      <p:sp>
        <p:nvSpPr>
          <p:cNvPr id="11" name="TextBox 10">
            <a:extLst>
              <a:ext uri="{FF2B5EF4-FFF2-40B4-BE49-F238E27FC236}">
                <a16:creationId xmlns:a16="http://schemas.microsoft.com/office/drawing/2014/main" id="{3542BAF0-10CC-19B2-6F37-961E6190DBC8}"/>
              </a:ext>
            </a:extLst>
          </p:cNvPr>
          <p:cNvSpPr txBox="1"/>
          <p:nvPr/>
        </p:nvSpPr>
        <p:spPr>
          <a:xfrm>
            <a:off x="8501747" y="3934288"/>
            <a:ext cx="2329543" cy="2308324"/>
          </a:xfrm>
          <a:prstGeom prst="rect">
            <a:avLst/>
          </a:prstGeom>
          <a:noFill/>
        </p:spPr>
        <p:txBody>
          <a:bodyPr wrap="square" rtlCol="0">
            <a:spAutoFit/>
          </a:bodyPr>
          <a:lstStyle/>
          <a:p>
            <a:r>
              <a:rPr lang="ru-RU" b="0" i="0" dirty="0">
                <a:effectLst/>
                <a:latin typeface="Söhne"/>
              </a:rPr>
              <a:t>Радио остается надежным средством связи даже в случае аварий и природных катастроф, когда телефонные сети и интернет могут быть недоступны.</a:t>
            </a:r>
            <a:endParaRPr lang="en-US" dirty="0"/>
          </a:p>
        </p:txBody>
      </p:sp>
    </p:spTree>
    <p:extLst>
      <p:ext uri="{BB962C8B-B14F-4D97-AF65-F5344CB8AC3E}">
        <p14:creationId xmlns:p14="http://schemas.microsoft.com/office/powerpoint/2010/main" val="275300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00BEE-F8E1-25C9-C80E-996F52097AB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8FA5CD-8402-9A28-43DB-81753179F481}"/>
              </a:ext>
            </a:extLst>
          </p:cNvPr>
          <p:cNvSpPr/>
          <p:nvPr/>
        </p:nvSpPr>
        <p:spPr>
          <a:xfrm>
            <a:off x="5769433" y="2764971"/>
            <a:ext cx="2590801" cy="367937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584719-6E50-585A-7E2E-741C5B370733}"/>
              </a:ext>
            </a:extLst>
          </p:cNvPr>
          <p:cNvSpPr txBox="1"/>
          <p:nvPr/>
        </p:nvSpPr>
        <p:spPr>
          <a:xfrm>
            <a:off x="489857" y="413657"/>
            <a:ext cx="9100457" cy="523220"/>
          </a:xfrm>
          <a:prstGeom prst="rect">
            <a:avLst/>
          </a:prstGeom>
          <a:noFill/>
        </p:spPr>
        <p:txBody>
          <a:bodyPr wrap="square" rtlCol="0">
            <a:spAutoFit/>
          </a:bodyPr>
          <a:lstStyle/>
          <a:p>
            <a:r>
              <a:rPr lang="en-US" sz="2800" b="0" i="0" dirty="0">
                <a:solidFill>
                  <a:schemeClr val="bg1"/>
                </a:solidFill>
                <a:effectLst/>
                <a:latin typeface="Arial Black" panose="020B0A04020102020204" pitchFamily="34" charset="0"/>
              </a:rPr>
              <a:t>The Role of Radio in Emergencies</a:t>
            </a:r>
          </a:p>
        </p:txBody>
      </p:sp>
      <p:sp>
        <p:nvSpPr>
          <p:cNvPr id="4" name="TextBox 3">
            <a:extLst>
              <a:ext uri="{FF2B5EF4-FFF2-40B4-BE49-F238E27FC236}">
                <a16:creationId xmlns:a16="http://schemas.microsoft.com/office/drawing/2014/main" id="{F10E09FA-0937-CAF3-7485-7B6F1EA5AC6C}"/>
              </a:ext>
            </a:extLst>
          </p:cNvPr>
          <p:cNvSpPr txBox="1"/>
          <p:nvPr/>
        </p:nvSpPr>
        <p:spPr>
          <a:xfrm>
            <a:off x="925286" y="3156466"/>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01</a:t>
            </a:r>
          </a:p>
        </p:txBody>
      </p:sp>
      <p:sp>
        <p:nvSpPr>
          <p:cNvPr id="5" name="TextBox 4">
            <a:extLst>
              <a:ext uri="{FF2B5EF4-FFF2-40B4-BE49-F238E27FC236}">
                <a16:creationId xmlns:a16="http://schemas.microsoft.com/office/drawing/2014/main" id="{645DD3F3-A7A0-4DBA-37CF-79EA95CC54C0}"/>
              </a:ext>
            </a:extLst>
          </p:cNvPr>
          <p:cNvSpPr txBox="1"/>
          <p:nvPr/>
        </p:nvSpPr>
        <p:spPr>
          <a:xfrm>
            <a:off x="827315" y="3945404"/>
            <a:ext cx="2329543" cy="2585323"/>
          </a:xfrm>
          <a:prstGeom prst="rect">
            <a:avLst/>
          </a:prstGeom>
          <a:noFill/>
        </p:spPr>
        <p:txBody>
          <a:bodyPr wrap="square" rtlCol="0">
            <a:spAutoFit/>
          </a:bodyPr>
          <a:lstStyle/>
          <a:p>
            <a:r>
              <a:rPr lang="en-US" b="0" i="0" dirty="0">
                <a:solidFill>
                  <a:schemeClr val="bg1"/>
                </a:solidFill>
                <a:effectLst/>
                <a:latin typeface="Söhne"/>
              </a:rPr>
              <a:t>Radio remains a reliable means of communication even in the event of accidents and natural disasters, when telephone networks and the Internet may not be available.</a:t>
            </a:r>
          </a:p>
        </p:txBody>
      </p:sp>
      <p:sp>
        <p:nvSpPr>
          <p:cNvPr id="6" name="TextBox 5">
            <a:extLst>
              <a:ext uri="{FF2B5EF4-FFF2-40B4-BE49-F238E27FC236}">
                <a16:creationId xmlns:a16="http://schemas.microsoft.com/office/drawing/2014/main" id="{6BFF3FCD-F4B1-89D6-D537-F33C608741C6}"/>
              </a:ext>
            </a:extLst>
          </p:cNvPr>
          <p:cNvSpPr txBox="1"/>
          <p:nvPr/>
        </p:nvSpPr>
        <p:spPr>
          <a:xfrm>
            <a:off x="3418116" y="3156466"/>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02</a:t>
            </a:r>
          </a:p>
        </p:txBody>
      </p:sp>
      <p:sp>
        <p:nvSpPr>
          <p:cNvPr id="7" name="TextBox 6">
            <a:extLst>
              <a:ext uri="{FF2B5EF4-FFF2-40B4-BE49-F238E27FC236}">
                <a16:creationId xmlns:a16="http://schemas.microsoft.com/office/drawing/2014/main" id="{CCAB9EAD-97F0-DA26-4A1A-7D83C68FBD79}"/>
              </a:ext>
            </a:extLst>
          </p:cNvPr>
          <p:cNvSpPr txBox="1"/>
          <p:nvPr/>
        </p:nvSpPr>
        <p:spPr>
          <a:xfrm>
            <a:off x="3320145" y="3945404"/>
            <a:ext cx="2329543" cy="1600438"/>
          </a:xfrm>
          <a:prstGeom prst="rect">
            <a:avLst/>
          </a:prstGeom>
          <a:noFill/>
        </p:spPr>
        <p:txBody>
          <a:bodyPr wrap="square" rtlCol="0">
            <a:spAutoFit/>
          </a:bodyPr>
          <a:lstStyle/>
          <a:p>
            <a:r>
              <a:rPr lang="en-US" sz="1400" b="0" i="0" dirty="0">
                <a:solidFill>
                  <a:schemeClr val="bg2"/>
                </a:solidFill>
                <a:effectLst/>
                <a:latin typeface="Söhne"/>
              </a:rPr>
              <a:t>Radios are often used to transmit emergency alerts and warnings to the public about impending dangers such as hurricanes, floods, fires, and earthquakes.</a:t>
            </a:r>
          </a:p>
          <a:p>
            <a:endParaRPr lang="en-US" sz="1400" b="0" i="0" dirty="0">
              <a:solidFill>
                <a:schemeClr val="bg2"/>
              </a:solidFill>
              <a:effectLst/>
              <a:latin typeface="Söhne"/>
            </a:endParaRPr>
          </a:p>
        </p:txBody>
      </p:sp>
      <p:sp>
        <p:nvSpPr>
          <p:cNvPr id="8" name="TextBox 7">
            <a:extLst>
              <a:ext uri="{FF2B5EF4-FFF2-40B4-BE49-F238E27FC236}">
                <a16:creationId xmlns:a16="http://schemas.microsoft.com/office/drawing/2014/main" id="{C105FFC7-F3F1-FFC1-07B2-0A17088CDAB6}"/>
              </a:ext>
            </a:extLst>
          </p:cNvPr>
          <p:cNvSpPr txBox="1"/>
          <p:nvPr/>
        </p:nvSpPr>
        <p:spPr>
          <a:xfrm>
            <a:off x="6008917" y="3150908"/>
            <a:ext cx="968829" cy="461665"/>
          </a:xfrm>
          <a:prstGeom prst="rect">
            <a:avLst/>
          </a:prstGeom>
          <a:noFill/>
        </p:spPr>
        <p:txBody>
          <a:bodyPr wrap="square" rtlCol="0">
            <a:spAutoFit/>
          </a:bodyPr>
          <a:lstStyle/>
          <a:p>
            <a:r>
              <a:rPr lang="en-US" sz="2400" dirty="0">
                <a:latin typeface="Arial Black" panose="020B0A04020102020204" pitchFamily="34" charset="0"/>
              </a:rPr>
              <a:t>03</a:t>
            </a:r>
          </a:p>
        </p:txBody>
      </p:sp>
      <p:sp>
        <p:nvSpPr>
          <p:cNvPr id="9" name="TextBox 8">
            <a:extLst>
              <a:ext uri="{FF2B5EF4-FFF2-40B4-BE49-F238E27FC236}">
                <a16:creationId xmlns:a16="http://schemas.microsoft.com/office/drawing/2014/main" id="{FBA62906-939E-714B-68F0-EDF8234F5D66}"/>
              </a:ext>
            </a:extLst>
          </p:cNvPr>
          <p:cNvSpPr txBox="1"/>
          <p:nvPr/>
        </p:nvSpPr>
        <p:spPr>
          <a:xfrm>
            <a:off x="5910946" y="3939846"/>
            <a:ext cx="2329543" cy="2062103"/>
          </a:xfrm>
          <a:prstGeom prst="rect">
            <a:avLst/>
          </a:prstGeom>
          <a:noFill/>
        </p:spPr>
        <p:txBody>
          <a:bodyPr wrap="square" rtlCol="0">
            <a:spAutoFit/>
          </a:bodyPr>
          <a:lstStyle/>
          <a:p>
            <a:r>
              <a:rPr lang="en-US" sz="1600" b="0" i="0" dirty="0">
                <a:effectLst/>
                <a:latin typeface="Söhne"/>
              </a:rPr>
              <a:t>In emergency situations, radio communication allows rescue and emergency services to coordinate their actions, allocate resources and provide assistance to victims.</a:t>
            </a:r>
          </a:p>
        </p:txBody>
      </p:sp>
      <p:sp>
        <p:nvSpPr>
          <p:cNvPr id="10" name="TextBox 9">
            <a:extLst>
              <a:ext uri="{FF2B5EF4-FFF2-40B4-BE49-F238E27FC236}">
                <a16:creationId xmlns:a16="http://schemas.microsoft.com/office/drawing/2014/main" id="{E2DC5E3A-4DC1-97A5-44D7-8630D13BD624}"/>
              </a:ext>
            </a:extLst>
          </p:cNvPr>
          <p:cNvSpPr txBox="1"/>
          <p:nvPr/>
        </p:nvSpPr>
        <p:spPr>
          <a:xfrm>
            <a:off x="8599718" y="3145350"/>
            <a:ext cx="968829" cy="461665"/>
          </a:xfrm>
          <a:prstGeom prst="rect">
            <a:avLst/>
          </a:prstGeom>
          <a:noFill/>
        </p:spPr>
        <p:txBody>
          <a:bodyPr wrap="square" rtlCol="0">
            <a:spAutoFit/>
          </a:bodyPr>
          <a:lstStyle/>
          <a:p>
            <a:r>
              <a:rPr lang="en-US" sz="2400" dirty="0">
                <a:latin typeface="Arial Black" panose="020B0A04020102020204" pitchFamily="34" charset="0"/>
              </a:rPr>
              <a:t>04</a:t>
            </a:r>
          </a:p>
        </p:txBody>
      </p:sp>
      <p:sp>
        <p:nvSpPr>
          <p:cNvPr id="11" name="TextBox 10">
            <a:extLst>
              <a:ext uri="{FF2B5EF4-FFF2-40B4-BE49-F238E27FC236}">
                <a16:creationId xmlns:a16="http://schemas.microsoft.com/office/drawing/2014/main" id="{3542BAF0-10CC-19B2-6F37-961E6190DBC8}"/>
              </a:ext>
            </a:extLst>
          </p:cNvPr>
          <p:cNvSpPr txBox="1"/>
          <p:nvPr/>
        </p:nvSpPr>
        <p:spPr>
          <a:xfrm>
            <a:off x="8501747" y="3816735"/>
            <a:ext cx="2329543" cy="2062103"/>
          </a:xfrm>
          <a:prstGeom prst="rect">
            <a:avLst/>
          </a:prstGeom>
          <a:noFill/>
        </p:spPr>
        <p:txBody>
          <a:bodyPr wrap="square" rtlCol="0">
            <a:spAutoFit/>
          </a:bodyPr>
          <a:lstStyle/>
          <a:p>
            <a:r>
              <a:rPr lang="en-US" sz="1600" b="0" i="0" dirty="0">
                <a:effectLst/>
                <a:latin typeface="Söhne"/>
              </a:rPr>
              <a:t>Radio stations provide important information about shelter locations, health posts, humanitarian aid distribution points, and other resources needed in the event of a disaster.</a:t>
            </a:r>
          </a:p>
        </p:txBody>
      </p:sp>
    </p:spTree>
    <p:extLst>
      <p:ext uri="{BB962C8B-B14F-4D97-AF65-F5344CB8AC3E}">
        <p14:creationId xmlns:p14="http://schemas.microsoft.com/office/powerpoint/2010/main" val="390079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00BEE-F8E1-25C9-C80E-996F52097AB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8FA5CD-8402-9A28-43DB-81753179F481}"/>
              </a:ext>
            </a:extLst>
          </p:cNvPr>
          <p:cNvSpPr/>
          <p:nvPr/>
        </p:nvSpPr>
        <p:spPr>
          <a:xfrm>
            <a:off x="8240489" y="2764971"/>
            <a:ext cx="2590801" cy="3679372"/>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584719-6E50-585A-7E2E-741C5B370733}"/>
              </a:ext>
            </a:extLst>
          </p:cNvPr>
          <p:cNvSpPr txBox="1"/>
          <p:nvPr/>
        </p:nvSpPr>
        <p:spPr>
          <a:xfrm>
            <a:off x="489857" y="413657"/>
            <a:ext cx="9100457" cy="523220"/>
          </a:xfrm>
          <a:prstGeom prst="rect">
            <a:avLst/>
          </a:prstGeom>
          <a:noFill/>
        </p:spPr>
        <p:txBody>
          <a:bodyPr wrap="square" rtlCol="0">
            <a:spAutoFit/>
          </a:bodyPr>
          <a:lstStyle/>
          <a:p>
            <a:r>
              <a:rPr lang="en-US" sz="2800" b="0" i="0" dirty="0">
                <a:solidFill>
                  <a:schemeClr val="bg1"/>
                </a:solidFill>
                <a:effectLst/>
                <a:latin typeface="Arial Black" panose="020B0A04020102020204" pitchFamily="34" charset="0"/>
              </a:rPr>
              <a:t>The Role of Radio in Emergencies</a:t>
            </a:r>
          </a:p>
        </p:txBody>
      </p:sp>
      <p:sp>
        <p:nvSpPr>
          <p:cNvPr id="4" name="TextBox 3">
            <a:extLst>
              <a:ext uri="{FF2B5EF4-FFF2-40B4-BE49-F238E27FC236}">
                <a16:creationId xmlns:a16="http://schemas.microsoft.com/office/drawing/2014/main" id="{F10E09FA-0937-CAF3-7485-7B6F1EA5AC6C}"/>
              </a:ext>
            </a:extLst>
          </p:cNvPr>
          <p:cNvSpPr txBox="1"/>
          <p:nvPr/>
        </p:nvSpPr>
        <p:spPr>
          <a:xfrm>
            <a:off x="925286" y="3156466"/>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01</a:t>
            </a:r>
          </a:p>
        </p:txBody>
      </p:sp>
      <p:sp>
        <p:nvSpPr>
          <p:cNvPr id="5" name="TextBox 4">
            <a:extLst>
              <a:ext uri="{FF2B5EF4-FFF2-40B4-BE49-F238E27FC236}">
                <a16:creationId xmlns:a16="http://schemas.microsoft.com/office/drawing/2014/main" id="{645DD3F3-A7A0-4DBA-37CF-79EA95CC54C0}"/>
              </a:ext>
            </a:extLst>
          </p:cNvPr>
          <p:cNvSpPr txBox="1"/>
          <p:nvPr/>
        </p:nvSpPr>
        <p:spPr>
          <a:xfrm>
            <a:off x="827315" y="3945404"/>
            <a:ext cx="2329543" cy="2585323"/>
          </a:xfrm>
          <a:prstGeom prst="rect">
            <a:avLst/>
          </a:prstGeom>
          <a:noFill/>
        </p:spPr>
        <p:txBody>
          <a:bodyPr wrap="square" rtlCol="0">
            <a:spAutoFit/>
          </a:bodyPr>
          <a:lstStyle/>
          <a:p>
            <a:r>
              <a:rPr lang="en-US" b="0" i="0" dirty="0">
                <a:solidFill>
                  <a:schemeClr val="bg1"/>
                </a:solidFill>
                <a:effectLst/>
                <a:latin typeface="Söhne"/>
              </a:rPr>
              <a:t>Radio remains a reliable means of communication even in the event of accidents and natural disasters, when telephone networks and the Internet may not be available.</a:t>
            </a:r>
          </a:p>
        </p:txBody>
      </p:sp>
      <p:sp>
        <p:nvSpPr>
          <p:cNvPr id="6" name="TextBox 5">
            <a:extLst>
              <a:ext uri="{FF2B5EF4-FFF2-40B4-BE49-F238E27FC236}">
                <a16:creationId xmlns:a16="http://schemas.microsoft.com/office/drawing/2014/main" id="{6BFF3FCD-F4B1-89D6-D537-F33C608741C6}"/>
              </a:ext>
            </a:extLst>
          </p:cNvPr>
          <p:cNvSpPr txBox="1"/>
          <p:nvPr/>
        </p:nvSpPr>
        <p:spPr>
          <a:xfrm>
            <a:off x="3418116" y="3156466"/>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02</a:t>
            </a:r>
          </a:p>
        </p:txBody>
      </p:sp>
      <p:sp>
        <p:nvSpPr>
          <p:cNvPr id="7" name="TextBox 6">
            <a:extLst>
              <a:ext uri="{FF2B5EF4-FFF2-40B4-BE49-F238E27FC236}">
                <a16:creationId xmlns:a16="http://schemas.microsoft.com/office/drawing/2014/main" id="{CCAB9EAD-97F0-DA26-4A1A-7D83C68FBD79}"/>
              </a:ext>
            </a:extLst>
          </p:cNvPr>
          <p:cNvSpPr txBox="1"/>
          <p:nvPr/>
        </p:nvSpPr>
        <p:spPr>
          <a:xfrm>
            <a:off x="3320145" y="3945404"/>
            <a:ext cx="2329543" cy="1600438"/>
          </a:xfrm>
          <a:prstGeom prst="rect">
            <a:avLst/>
          </a:prstGeom>
          <a:noFill/>
        </p:spPr>
        <p:txBody>
          <a:bodyPr wrap="square" rtlCol="0">
            <a:spAutoFit/>
          </a:bodyPr>
          <a:lstStyle/>
          <a:p>
            <a:r>
              <a:rPr lang="en-US" sz="1400" b="0" i="0" dirty="0">
                <a:solidFill>
                  <a:schemeClr val="bg2"/>
                </a:solidFill>
                <a:effectLst/>
                <a:latin typeface="Söhne"/>
              </a:rPr>
              <a:t>Radios are often used to transmit emergency alerts and warnings to the public about impending dangers such as hurricanes, floods, fires, and earthquakes.</a:t>
            </a:r>
          </a:p>
          <a:p>
            <a:endParaRPr lang="en-US" sz="1400" b="0" i="0" dirty="0">
              <a:solidFill>
                <a:schemeClr val="bg2"/>
              </a:solidFill>
              <a:effectLst/>
              <a:latin typeface="Söhne"/>
            </a:endParaRPr>
          </a:p>
        </p:txBody>
      </p:sp>
      <p:sp>
        <p:nvSpPr>
          <p:cNvPr id="8" name="TextBox 7">
            <a:extLst>
              <a:ext uri="{FF2B5EF4-FFF2-40B4-BE49-F238E27FC236}">
                <a16:creationId xmlns:a16="http://schemas.microsoft.com/office/drawing/2014/main" id="{C105FFC7-F3F1-FFC1-07B2-0A17088CDAB6}"/>
              </a:ext>
            </a:extLst>
          </p:cNvPr>
          <p:cNvSpPr txBox="1"/>
          <p:nvPr/>
        </p:nvSpPr>
        <p:spPr>
          <a:xfrm>
            <a:off x="6008917" y="3150908"/>
            <a:ext cx="968829"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03</a:t>
            </a:r>
          </a:p>
        </p:txBody>
      </p:sp>
      <p:sp>
        <p:nvSpPr>
          <p:cNvPr id="9" name="TextBox 8">
            <a:extLst>
              <a:ext uri="{FF2B5EF4-FFF2-40B4-BE49-F238E27FC236}">
                <a16:creationId xmlns:a16="http://schemas.microsoft.com/office/drawing/2014/main" id="{FBA62906-939E-714B-68F0-EDF8234F5D66}"/>
              </a:ext>
            </a:extLst>
          </p:cNvPr>
          <p:cNvSpPr txBox="1"/>
          <p:nvPr/>
        </p:nvSpPr>
        <p:spPr>
          <a:xfrm>
            <a:off x="5910946" y="3939846"/>
            <a:ext cx="2329543" cy="2062103"/>
          </a:xfrm>
          <a:prstGeom prst="rect">
            <a:avLst/>
          </a:prstGeom>
          <a:noFill/>
        </p:spPr>
        <p:txBody>
          <a:bodyPr wrap="square" rtlCol="0">
            <a:spAutoFit/>
          </a:bodyPr>
          <a:lstStyle/>
          <a:p>
            <a:r>
              <a:rPr lang="en-US" sz="1600" b="0" i="0" dirty="0">
                <a:solidFill>
                  <a:schemeClr val="bg1"/>
                </a:solidFill>
                <a:effectLst/>
                <a:latin typeface="Söhne"/>
              </a:rPr>
              <a:t>In emergency situations, radio communication allows rescue and emergency services to coordinate their actions, allocate resources and provide assistance to victims.</a:t>
            </a:r>
          </a:p>
        </p:txBody>
      </p:sp>
      <p:sp>
        <p:nvSpPr>
          <p:cNvPr id="10" name="TextBox 9">
            <a:extLst>
              <a:ext uri="{FF2B5EF4-FFF2-40B4-BE49-F238E27FC236}">
                <a16:creationId xmlns:a16="http://schemas.microsoft.com/office/drawing/2014/main" id="{E2DC5E3A-4DC1-97A5-44D7-8630D13BD624}"/>
              </a:ext>
            </a:extLst>
          </p:cNvPr>
          <p:cNvSpPr txBox="1"/>
          <p:nvPr/>
        </p:nvSpPr>
        <p:spPr>
          <a:xfrm>
            <a:off x="8599718" y="3145350"/>
            <a:ext cx="968829" cy="461665"/>
          </a:xfrm>
          <a:prstGeom prst="rect">
            <a:avLst/>
          </a:prstGeom>
          <a:noFill/>
        </p:spPr>
        <p:txBody>
          <a:bodyPr wrap="square" rtlCol="0">
            <a:spAutoFit/>
          </a:bodyPr>
          <a:lstStyle/>
          <a:p>
            <a:r>
              <a:rPr lang="en-US" sz="2400" dirty="0">
                <a:latin typeface="Arial Black" panose="020B0A04020102020204" pitchFamily="34" charset="0"/>
              </a:rPr>
              <a:t>04</a:t>
            </a:r>
          </a:p>
        </p:txBody>
      </p:sp>
      <p:sp>
        <p:nvSpPr>
          <p:cNvPr id="11" name="TextBox 10">
            <a:extLst>
              <a:ext uri="{FF2B5EF4-FFF2-40B4-BE49-F238E27FC236}">
                <a16:creationId xmlns:a16="http://schemas.microsoft.com/office/drawing/2014/main" id="{3542BAF0-10CC-19B2-6F37-961E6190DBC8}"/>
              </a:ext>
            </a:extLst>
          </p:cNvPr>
          <p:cNvSpPr txBox="1"/>
          <p:nvPr/>
        </p:nvSpPr>
        <p:spPr>
          <a:xfrm>
            <a:off x="8403776" y="3817441"/>
            <a:ext cx="2329543" cy="2062103"/>
          </a:xfrm>
          <a:prstGeom prst="rect">
            <a:avLst/>
          </a:prstGeom>
          <a:noFill/>
        </p:spPr>
        <p:txBody>
          <a:bodyPr wrap="square" rtlCol="0">
            <a:spAutoFit/>
          </a:bodyPr>
          <a:lstStyle/>
          <a:p>
            <a:r>
              <a:rPr lang="en-US" sz="1600" b="0" i="0" dirty="0">
                <a:effectLst/>
                <a:latin typeface="Söhne"/>
              </a:rPr>
              <a:t>Radio stations provide important information about shelter locations, health posts, humanitarian aid distribution points, and other resources needed in the event of a disaster.</a:t>
            </a:r>
          </a:p>
        </p:txBody>
      </p:sp>
    </p:spTree>
    <p:extLst>
      <p:ext uri="{BB962C8B-B14F-4D97-AF65-F5344CB8AC3E}">
        <p14:creationId xmlns:p14="http://schemas.microsoft.com/office/powerpoint/2010/main" val="2285208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t Background Images For Ppt - Powerpoint Backgrounds | Fotolip.com ...">
            <a:extLst>
              <a:ext uri="{FF2B5EF4-FFF2-40B4-BE49-F238E27FC236}">
                <a16:creationId xmlns:a16="http://schemas.microsoft.com/office/drawing/2014/main" id="{BEB82CEC-DFB9-FEE9-96E2-7D7FAA6D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807722-FF54-1ACF-234F-88D933C45846}"/>
              </a:ext>
            </a:extLst>
          </p:cNvPr>
          <p:cNvSpPr txBox="1"/>
          <p:nvPr/>
        </p:nvSpPr>
        <p:spPr>
          <a:xfrm>
            <a:off x="1866900" y="3013501"/>
            <a:ext cx="84582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Thank you for your attention</a:t>
            </a:r>
          </a:p>
        </p:txBody>
      </p:sp>
    </p:spTree>
    <p:extLst>
      <p:ext uri="{BB962C8B-B14F-4D97-AF65-F5344CB8AC3E}">
        <p14:creationId xmlns:p14="http://schemas.microsoft.com/office/powerpoint/2010/main" val="18421275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rt Background Images For Ppt - Powerpoint Backgrounds | Fotolip.com ...">
            <a:extLst>
              <a:ext uri="{FF2B5EF4-FFF2-40B4-BE49-F238E27FC236}">
                <a16:creationId xmlns:a16="http://schemas.microsoft.com/office/drawing/2014/main" id="{BEB82CEC-DFB9-FEE9-96E2-7D7FAA6D0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04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807722-FF54-1ACF-234F-88D933C45846}"/>
              </a:ext>
            </a:extLst>
          </p:cNvPr>
          <p:cNvSpPr txBox="1"/>
          <p:nvPr/>
        </p:nvSpPr>
        <p:spPr>
          <a:xfrm>
            <a:off x="1866900" y="3013501"/>
            <a:ext cx="8458200" cy="830997"/>
          </a:xfrm>
          <a:prstGeom prst="rect">
            <a:avLst/>
          </a:prstGeom>
          <a:noFill/>
        </p:spPr>
        <p:txBody>
          <a:bodyPr wrap="square" rtlCol="0">
            <a:spAutoFit/>
          </a:bodyPr>
          <a:lstStyle/>
          <a:p>
            <a:r>
              <a:rPr lang="en-US" sz="4800" dirty="0">
                <a:solidFill>
                  <a:schemeClr val="bg1"/>
                </a:solidFill>
                <a:latin typeface="Arial Black" panose="020B0A04020102020204" pitchFamily="34" charset="0"/>
              </a:rPr>
              <a:t>Questions?</a:t>
            </a:r>
          </a:p>
        </p:txBody>
      </p:sp>
    </p:spTree>
    <p:extLst>
      <p:ext uri="{BB962C8B-B14F-4D97-AF65-F5344CB8AC3E}">
        <p14:creationId xmlns:p14="http://schemas.microsoft.com/office/powerpoint/2010/main" val="3030119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Радио онлайн или традиционное радио? | Обморок и Мама этно-фолк группа">
            <a:extLst>
              <a:ext uri="{FF2B5EF4-FFF2-40B4-BE49-F238E27FC236}">
                <a16:creationId xmlns:a16="http://schemas.microsoft.com/office/drawing/2014/main" id="{20AFDE65-39AB-72DF-A597-3D590081BA4C}"/>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793C77B9-31BF-BD8C-3148-E47EBE6820ED}"/>
              </a:ext>
            </a:extLst>
          </p:cNvPr>
          <p:cNvSpPr/>
          <p:nvPr/>
        </p:nvSpPr>
        <p:spPr>
          <a:xfrm>
            <a:off x="-100736400" y="-56464200"/>
            <a:ext cx="217855800" cy="149885400"/>
          </a:xfrm>
          <a:custGeom>
            <a:avLst/>
            <a:gdLst/>
            <a:ahLst/>
            <a:cxnLst/>
            <a:rect l="l" t="t" r="r" b="b"/>
            <a:pathLst>
              <a:path w="12192000" h="6858000">
                <a:moveTo>
                  <a:pt x="4400971" y="3016219"/>
                </a:moveTo>
                <a:lnTo>
                  <a:pt x="4406019" y="3016219"/>
                </a:lnTo>
                <a:lnTo>
                  <a:pt x="4572611" y="3526093"/>
                </a:lnTo>
                <a:lnTo>
                  <a:pt x="4229330" y="3526093"/>
                </a:lnTo>
                <a:close/>
                <a:moveTo>
                  <a:pt x="6110566" y="2910206"/>
                </a:moveTo>
                <a:lnTo>
                  <a:pt x="6249392" y="2910206"/>
                </a:lnTo>
                <a:cubicBezTo>
                  <a:pt x="6387378" y="2910206"/>
                  <a:pt x="6492550" y="2952275"/>
                  <a:pt x="6564908" y="3036412"/>
                </a:cubicBezTo>
                <a:cubicBezTo>
                  <a:pt x="6637266" y="3120550"/>
                  <a:pt x="6673445" y="3260218"/>
                  <a:pt x="6673445" y="3455417"/>
                </a:cubicBezTo>
                <a:cubicBezTo>
                  <a:pt x="6673445" y="3635471"/>
                  <a:pt x="6637266" y="3768829"/>
                  <a:pt x="6564908" y="3855491"/>
                </a:cubicBezTo>
                <a:cubicBezTo>
                  <a:pt x="6492550" y="3942152"/>
                  <a:pt x="6384013" y="3985483"/>
                  <a:pt x="6239296" y="3985483"/>
                </a:cubicBezTo>
                <a:lnTo>
                  <a:pt x="6110566" y="3985483"/>
                </a:lnTo>
                <a:close/>
                <a:moveTo>
                  <a:pt x="2386291" y="2884965"/>
                </a:moveTo>
                <a:lnTo>
                  <a:pt x="2504925" y="2884965"/>
                </a:lnTo>
                <a:cubicBezTo>
                  <a:pt x="2663103" y="2884965"/>
                  <a:pt x="2742192" y="2955640"/>
                  <a:pt x="2742192" y="3096991"/>
                </a:cubicBezTo>
                <a:cubicBezTo>
                  <a:pt x="2742192" y="3184494"/>
                  <a:pt x="2718634" y="3241708"/>
                  <a:pt x="2671517" y="3268632"/>
                </a:cubicBezTo>
                <a:cubicBezTo>
                  <a:pt x="2624400" y="3295556"/>
                  <a:pt x="2567186" y="3309018"/>
                  <a:pt x="2499876" y="3309018"/>
                </a:cubicBezTo>
                <a:lnTo>
                  <a:pt x="2386291" y="3309018"/>
                </a:lnTo>
                <a:close/>
                <a:moveTo>
                  <a:pt x="9347398" y="2852151"/>
                </a:moveTo>
                <a:cubicBezTo>
                  <a:pt x="9601494" y="2852151"/>
                  <a:pt x="9728541" y="3042302"/>
                  <a:pt x="9728541" y="3422604"/>
                </a:cubicBezTo>
                <a:cubicBezTo>
                  <a:pt x="9728541" y="3629582"/>
                  <a:pt x="9698251" y="3783974"/>
                  <a:pt x="9637672" y="3885780"/>
                </a:cubicBezTo>
                <a:cubicBezTo>
                  <a:pt x="9577094" y="3987587"/>
                  <a:pt x="9479494" y="4038490"/>
                  <a:pt x="9344874" y="4038490"/>
                </a:cubicBezTo>
                <a:cubicBezTo>
                  <a:pt x="9215302" y="4038490"/>
                  <a:pt x="9117702" y="3989690"/>
                  <a:pt x="9052076" y="3892091"/>
                </a:cubicBezTo>
                <a:cubicBezTo>
                  <a:pt x="8986448" y="3794491"/>
                  <a:pt x="8953634" y="3649775"/>
                  <a:pt x="8953634" y="3457941"/>
                </a:cubicBezTo>
                <a:cubicBezTo>
                  <a:pt x="8953634" y="3266108"/>
                  <a:pt x="8987290" y="3117184"/>
                  <a:pt x="9054600" y="3011171"/>
                </a:cubicBezTo>
                <a:cubicBezTo>
                  <a:pt x="9121910" y="2905158"/>
                  <a:pt x="9219510" y="2852151"/>
                  <a:pt x="9347398" y="2852151"/>
                </a:cubicBezTo>
                <a:close/>
                <a:moveTo>
                  <a:pt x="7397393" y="2561877"/>
                </a:moveTo>
                <a:lnTo>
                  <a:pt x="7397393" y="2847103"/>
                </a:lnTo>
                <a:lnTo>
                  <a:pt x="7440303" y="2847103"/>
                </a:lnTo>
                <a:cubicBezTo>
                  <a:pt x="7494151" y="2847103"/>
                  <a:pt x="7528647" y="2852992"/>
                  <a:pt x="7543792" y="2864772"/>
                </a:cubicBezTo>
                <a:cubicBezTo>
                  <a:pt x="7558936" y="2876551"/>
                  <a:pt x="7566509" y="2901792"/>
                  <a:pt x="7566509" y="2940496"/>
                </a:cubicBezTo>
                <a:lnTo>
                  <a:pt x="7566509" y="3942573"/>
                </a:lnTo>
                <a:cubicBezTo>
                  <a:pt x="7566509" y="3984642"/>
                  <a:pt x="7558936" y="4011566"/>
                  <a:pt x="7543792" y="4023345"/>
                </a:cubicBezTo>
                <a:cubicBezTo>
                  <a:pt x="7528647" y="4035124"/>
                  <a:pt x="7494992" y="4041014"/>
                  <a:pt x="7442827" y="4041014"/>
                </a:cubicBezTo>
                <a:lnTo>
                  <a:pt x="7397393" y="4041014"/>
                </a:lnTo>
                <a:lnTo>
                  <a:pt x="7397393" y="4326240"/>
                </a:lnTo>
                <a:lnTo>
                  <a:pt x="8230354" y="4326240"/>
                </a:lnTo>
                <a:lnTo>
                  <a:pt x="8230354" y="4041014"/>
                </a:lnTo>
                <a:lnTo>
                  <a:pt x="8177347" y="4041014"/>
                </a:lnTo>
                <a:cubicBezTo>
                  <a:pt x="8131913" y="4041014"/>
                  <a:pt x="8101203" y="4033862"/>
                  <a:pt x="8085217" y="4019559"/>
                </a:cubicBezTo>
                <a:cubicBezTo>
                  <a:pt x="8069231" y="4005256"/>
                  <a:pt x="8061238" y="3981276"/>
                  <a:pt x="8061238" y="3947621"/>
                </a:cubicBezTo>
                <a:lnTo>
                  <a:pt x="8061238" y="2958164"/>
                </a:lnTo>
                <a:cubicBezTo>
                  <a:pt x="8061238" y="2912730"/>
                  <a:pt x="8068810" y="2882861"/>
                  <a:pt x="8083954" y="2868558"/>
                </a:cubicBezTo>
                <a:cubicBezTo>
                  <a:pt x="8099099" y="2854255"/>
                  <a:pt x="8128548" y="2847103"/>
                  <a:pt x="8172299" y="2847103"/>
                </a:cubicBezTo>
                <a:lnTo>
                  <a:pt x="8230354" y="2847103"/>
                </a:lnTo>
                <a:lnTo>
                  <a:pt x="8230354" y="2561877"/>
                </a:lnTo>
                <a:close/>
                <a:moveTo>
                  <a:pt x="5464389" y="2561877"/>
                </a:moveTo>
                <a:lnTo>
                  <a:pt x="5464389" y="2847103"/>
                </a:lnTo>
                <a:lnTo>
                  <a:pt x="5502251" y="2847103"/>
                </a:lnTo>
                <a:cubicBezTo>
                  <a:pt x="5556100" y="2847103"/>
                  <a:pt x="5591438" y="2852992"/>
                  <a:pt x="5608264" y="2864772"/>
                </a:cubicBezTo>
                <a:cubicBezTo>
                  <a:pt x="5625092" y="2876551"/>
                  <a:pt x="5633506" y="2904317"/>
                  <a:pt x="5633506" y="2948068"/>
                </a:cubicBezTo>
                <a:lnTo>
                  <a:pt x="5633506" y="3942573"/>
                </a:lnTo>
                <a:cubicBezTo>
                  <a:pt x="5633506" y="3972863"/>
                  <a:pt x="5629720" y="3994738"/>
                  <a:pt x="5622148" y="4008200"/>
                </a:cubicBezTo>
                <a:cubicBezTo>
                  <a:pt x="5614575" y="4021662"/>
                  <a:pt x="5601113" y="4030497"/>
                  <a:pt x="5581761" y="4034704"/>
                </a:cubicBezTo>
                <a:cubicBezTo>
                  <a:pt x="5562410" y="4038911"/>
                  <a:pt x="5530859" y="4041014"/>
                  <a:pt x="5487106" y="4041014"/>
                </a:cubicBezTo>
                <a:lnTo>
                  <a:pt x="5464389" y="4041014"/>
                </a:lnTo>
                <a:lnTo>
                  <a:pt x="5464389" y="4326240"/>
                </a:lnTo>
                <a:lnTo>
                  <a:pt x="6373075" y="4326240"/>
                </a:lnTo>
                <a:cubicBezTo>
                  <a:pt x="6623804" y="4326240"/>
                  <a:pt x="6823210" y="4246310"/>
                  <a:pt x="6971292" y="4086448"/>
                </a:cubicBezTo>
                <a:cubicBezTo>
                  <a:pt x="7043650" y="4007359"/>
                  <a:pt x="7098760" y="3911863"/>
                  <a:pt x="7136622" y="3799960"/>
                </a:cubicBezTo>
                <a:cubicBezTo>
                  <a:pt x="7174484" y="3688057"/>
                  <a:pt x="7193415" y="3567320"/>
                  <a:pt x="7193415" y="3437748"/>
                </a:cubicBezTo>
                <a:cubicBezTo>
                  <a:pt x="7193415" y="3303128"/>
                  <a:pt x="7175746" y="3184494"/>
                  <a:pt x="7140408" y="3081847"/>
                </a:cubicBezTo>
                <a:cubicBezTo>
                  <a:pt x="7105071" y="2979199"/>
                  <a:pt x="7052064" y="2887489"/>
                  <a:pt x="6981389" y="2806717"/>
                </a:cubicBezTo>
                <a:cubicBezTo>
                  <a:pt x="6909030" y="2724262"/>
                  <a:pt x="6819844" y="2662842"/>
                  <a:pt x="6713831" y="2622456"/>
                </a:cubicBezTo>
                <a:cubicBezTo>
                  <a:pt x="6607818" y="2582070"/>
                  <a:pt x="6476564" y="2561877"/>
                  <a:pt x="6320068" y="2561877"/>
                </a:cubicBezTo>
                <a:close/>
                <a:moveTo>
                  <a:pt x="1740115" y="2561877"/>
                </a:moveTo>
                <a:lnTo>
                  <a:pt x="1740115" y="2847103"/>
                </a:lnTo>
                <a:lnTo>
                  <a:pt x="1793121" y="2847103"/>
                </a:lnTo>
                <a:cubicBezTo>
                  <a:pt x="1836873" y="2847103"/>
                  <a:pt x="1867162" y="2853413"/>
                  <a:pt x="1883990" y="2866034"/>
                </a:cubicBezTo>
                <a:cubicBezTo>
                  <a:pt x="1900817" y="2878655"/>
                  <a:pt x="1909231" y="2905999"/>
                  <a:pt x="1909231" y="2948068"/>
                </a:cubicBezTo>
                <a:lnTo>
                  <a:pt x="1909231" y="3952670"/>
                </a:lnTo>
                <a:cubicBezTo>
                  <a:pt x="1909231" y="3986325"/>
                  <a:pt x="1902500" y="4009462"/>
                  <a:pt x="1889038" y="4022083"/>
                </a:cubicBezTo>
                <a:cubicBezTo>
                  <a:pt x="1875576" y="4034704"/>
                  <a:pt x="1846128" y="4041014"/>
                  <a:pt x="1800694" y="4041014"/>
                </a:cubicBezTo>
                <a:lnTo>
                  <a:pt x="1740115" y="4041014"/>
                </a:lnTo>
                <a:lnTo>
                  <a:pt x="1740115" y="4326240"/>
                </a:lnTo>
                <a:lnTo>
                  <a:pt x="2537738" y="4326240"/>
                </a:lnTo>
                <a:lnTo>
                  <a:pt x="2537738" y="4041014"/>
                </a:lnTo>
                <a:lnTo>
                  <a:pt x="2472111" y="4041014"/>
                </a:lnTo>
                <a:cubicBezTo>
                  <a:pt x="2438456" y="4041014"/>
                  <a:pt x="2415739" y="4036807"/>
                  <a:pt x="2403959" y="4028393"/>
                </a:cubicBezTo>
                <a:cubicBezTo>
                  <a:pt x="2392180" y="4019980"/>
                  <a:pt x="2386291" y="4004835"/>
                  <a:pt x="2386291" y="3982959"/>
                </a:cubicBezTo>
                <a:lnTo>
                  <a:pt x="2386291" y="3629582"/>
                </a:lnTo>
                <a:lnTo>
                  <a:pt x="2565504" y="3629582"/>
                </a:lnTo>
                <a:lnTo>
                  <a:pt x="2863350" y="4326240"/>
                </a:lnTo>
                <a:lnTo>
                  <a:pt x="3443899" y="4326240"/>
                </a:lnTo>
                <a:lnTo>
                  <a:pt x="3443899" y="4041014"/>
                </a:lnTo>
                <a:lnTo>
                  <a:pt x="3400989" y="4041014"/>
                </a:lnTo>
                <a:cubicBezTo>
                  <a:pt x="3353872" y="4041014"/>
                  <a:pt x="3317693" y="4031759"/>
                  <a:pt x="3292452" y="4013249"/>
                </a:cubicBezTo>
                <a:cubicBezTo>
                  <a:pt x="3267210" y="3994738"/>
                  <a:pt x="3241128" y="3959401"/>
                  <a:pt x="3214204" y="3907235"/>
                </a:cubicBezTo>
                <a:lnTo>
                  <a:pt x="3007226" y="3503375"/>
                </a:lnTo>
                <a:cubicBezTo>
                  <a:pt x="3133432" y="3407459"/>
                  <a:pt x="3196535" y="3268632"/>
                  <a:pt x="3196535" y="3086895"/>
                </a:cubicBezTo>
                <a:cubicBezTo>
                  <a:pt x="3196535" y="2994344"/>
                  <a:pt x="3179707" y="2913151"/>
                  <a:pt x="3146052" y="2843317"/>
                </a:cubicBezTo>
                <a:cubicBezTo>
                  <a:pt x="3112397" y="2773483"/>
                  <a:pt x="3069487" y="2716690"/>
                  <a:pt x="3017322" y="2672938"/>
                </a:cubicBezTo>
                <a:cubicBezTo>
                  <a:pt x="2966839" y="2630870"/>
                  <a:pt x="2907523" y="2601842"/>
                  <a:pt x="2839371" y="2585856"/>
                </a:cubicBezTo>
                <a:cubicBezTo>
                  <a:pt x="2771220" y="2569870"/>
                  <a:pt x="2685820" y="2561877"/>
                  <a:pt x="2583172" y="2561877"/>
                </a:cubicBezTo>
                <a:close/>
                <a:moveTo>
                  <a:pt x="4191468" y="2541684"/>
                </a:moveTo>
                <a:lnTo>
                  <a:pt x="3724506" y="3894615"/>
                </a:lnTo>
                <a:cubicBezTo>
                  <a:pt x="3709361" y="3940049"/>
                  <a:pt x="3695899" y="3972021"/>
                  <a:pt x="3684120" y="3990532"/>
                </a:cubicBezTo>
                <a:cubicBezTo>
                  <a:pt x="3672340" y="4009042"/>
                  <a:pt x="3657195" y="4022083"/>
                  <a:pt x="3638685" y="4029655"/>
                </a:cubicBezTo>
                <a:cubicBezTo>
                  <a:pt x="3620175" y="4037228"/>
                  <a:pt x="3592410" y="4041014"/>
                  <a:pt x="3555389" y="4041014"/>
                </a:cubicBezTo>
                <a:lnTo>
                  <a:pt x="3540244" y="4041014"/>
                </a:lnTo>
                <a:lnTo>
                  <a:pt x="3540244" y="4326240"/>
                </a:lnTo>
                <a:lnTo>
                  <a:pt x="4244475" y="4326240"/>
                </a:lnTo>
                <a:lnTo>
                  <a:pt x="4244475" y="4041014"/>
                </a:lnTo>
                <a:cubicBezTo>
                  <a:pt x="4205772" y="4041014"/>
                  <a:pt x="4176745" y="4036807"/>
                  <a:pt x="4157393" y="4028393"/>
                </a:cubicBezTo>
                <a:cubicBezTo>
                  <a:pt x="4138041" y="4019980"/>
                  <a:pt x="4128365" y="4005676"/>
                  <a:pt x="4128365" y="3985483"/>
                </a:cubicBezTo>
                <a:cubicBezTo>
                  <a:pt x="4128365" y="3963607"/>
                  <a:pt x="4133835" y="3937525"/>
                  <a:pt x="4144772" y="3907235"/>
                </a:cubicBezTo>
                <a:cubicBezTo>
                  <a:pt x="4155710" y="3876946"/>
                  <a:pt x="4162020" y="3858436"/>
                  <a:pt x="4163703" y="3851705"/>
                </a:cubicBezTo>
                <a:lnTo>
                  <a:pt x="4633190" y="3851705"/>
                </a:lnTo>
                <a:cubicBezTo>
                  <a:pt x="4658431" y="3922380"/>
                  <a:pt x="4671052" y="3969497"/>
                  <a:pt x="4671052" y="3993056"/>
                </a:cubicBezTo>
                <a:cubicBezTo>
                  <a:pt x="4671052" y="4025028"/>
                  <a:pt x="4646652" y="4041014"/>
                  <a:pt x="4597854" y="4041014"/>
                </a:cubicBezTo>
                <a:lnTo>
                  <a:pt x="4539798" y="4041014"/>
                </a:lnTo>
                <a:lnTo>
                  <a:pt x="4539798" y="4326240"/>
                </a:lnTo>
                <a:lnTo>
                  <a:pt x="5339945" y="4326240"/>
                </a:lnTo>
                <a:lnTo>
                  <a:pt x="5339945" y="4041014"/>
                </a:lnTo>
                <a:lnTo>
                  <a:pt x="5304608" y="4041014"/>
                </a:lnTo>
                <a:cubicBezTo>
                  <a:pt x="5274318" y="4041014"/>
                  <a:pt x="5250339" y="4035545"/>
                  <a:pt x="5232670" y="4024607"/>
                </a:cubicBezTo>
                <a:cubicBezTo>
                  <a:pt x="5215002" y="4013669"/>
                  <a:pt x="5199437" y="3994738"/>
                  <a:pt x="5185974" y="3967814"/>
                </a:cubicBezTo>
                <a:cubicBezTo>
                  <a:pt x="5172512" y="3940890"/>
                  <a:pt x="5155684" y="3897139"/>
                  <a:pt x="5135492" y="3836560"/>
                </a:cubicBezTo>
                <a:lnTo>
                  <a:pt x="4701342" y="2541684"/>
                </a:lnTo>
                <a:close/>
                <a:moveTo>
                  <a:pt x="9367591" y="2503822"/>
                </a:moveTo>
                <a:cubicBezTo>
                  <a:pt x="9175758" y="2503822"/>
                  <a:pt x="9010848" y="2542946"/>
                  <a:pt x="8872862" y="2621194"/>
                </a:cubicBezTo>
                <a:cubicBezTo>
                  <a:pt x="8734877" y="2699442"/>
                  <a:pt x="8629705" y="2810082"/>
                  <a:pt x="8557347" y="2953116"/>
                </a:cubicBezTo>
                <a:cubicBezTo>
                  <a:pt x="8484989" y="3096150"/>
                  <a:pt x="8448809" y="3262742"/>
                  <a:pt x="8448809" y="3452893"/>
                </a:cubicBezTo>
                <a:cubicBezTo>
                  <a:pt x="8448809" y="3644726"/>
                  <a:pt x="8483727" y="3810477"/>
                  <a:pt x="8553560" y="3950146"/>
                </a:cubicBezTo>
                <a:cubicBezTo>
                  <a:pt x="8623395" y="4089814"/>
                  <a:pt x="8725622" y="4196668"/>
                  <a:pt x="8860242" y="4270709"/>
                </a:cubicBezTo>
                <a:cubicBezTo>
                  <a:pt x="8994862" y="4344751"/>
                  <a:pt x="9155564" y="4381771"/>
                  <a:pt x="9342350" y="4381771"/>
                </a:cubicBezTo>
                <a:cubicBezTo>
                  <a:pt x="9539232" y="4381771"/>
                  <a:pt x="9704982" y="4339281"/>
                  <a:pt x="9839602" y="4254303"/>
                </a:cubicBezTo>
                <a:cubicBezTo>
                  <a:pt x="9974223" y="4169324"/>
                  <a:pt x="10074346" y="4052373"/>
                  <a:pt x="10139973" y="3903449"/>
                </a:cubicBezTo>
                <a:cubicBezTo>
                  <a:pt x="10205600" y="3754526"/>
                  <a:pt x="10238414" y="3585830"/>
                  <a:pt x="10238414" y="3397362"/>
                </a:cubicBezTo>
                <a:cubicBezTo>
                  <a:pt x="10238414" y="3118026"/>
                  <a:pt x="10162690" y="2899268"/>
                  <a:pt x="10011243" y="2741090"/>
                </a:cubicBezTo>
                <a:cubicBezTo>
                  <a:pt x="9859795" y="2582911"/>
                  <a:pt x="9645244" y="2503822"/>
                  <a:pt x="9367591" y="2503822"/>
                </a:cubicBez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3406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Радио онлайн или традиционное радио? | Обморок и Мама этно-фолк группа">
            <a:extLst>
              <a:ext uri="{FF2B5EF4-FFF2-40B4-BE49-F238E27FC236}">
                <a16:creationId xmlns:a16="http://schemas.microsoft.com/office/drawing/2014/main" id="{20AFDE65-39AB-72DF-A597-3D590081BA4C}"/>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793C77B9-31BF-BD8C-3148-E47EBE6820ED}"/>
              </a:ext>
            </a:extLst>
          </p:cNvPr>
          <p:cNvSpPr/>
          <p:nvPr/>
        </p:nvSpPr>
        <p:spPr>
          <a:xfrm>
            <a:off x="-100736400" y="-56464200"/>
            <a:ext cx="217855800" cy="149885400"/>
          </a:xfrm>
          <a:custGeom>
            <a:avLst/>
            <a:gdLst/>
            <a:ahLst/>
            <a:cxnLst/>
            <a:rect l="l" t="t" r="r" b="b"/>
            <a:pathLst>
              <a:path w="12192000" h="6858000">
                <a:moveTo>
                  <a:pt x="4400971" y="3016219"/>
                </a:moveTo>
                <a:lnTo>
                  <a:pt x="4406019" y="3016219"/>
                </a:lnTo>
                <a:lnTo>
                  <a:pt x="4572611" y="3526093"/>
                </a:lnTo>
                <a:lnTo>
                  <a:pt x="4229330" y="3526093"/>
                </a:lnTo>
                <a:close/>
                <a:moveTo>
                  <a:pt x="6110566" y="2910206"/>
                </a:moveTo>
                <a:lnTo>
                  <a:pt x="6249392" y="2910206"/>
                </a:lnTo>
                <a:cubicBezTo>
                  <a:pt x="6387378" y="2910206"/>
                  <a:pt x="6492550" y="2952275"/>
                  <a:pt x="6564908" y="3036412"/>
                </a:cubicBezTo>
                <a:cubicBezTo>
                  <a:pt x="6637266" y="3120550"/>
                  <a:pt x="6673445" y="3260218"/>
                  <a:pt x="6673445" y="3455417"/>
                </a:cubicBezTo>
                <a:cubicBezTo>
                  <a:pt x="6673445" y="3635471"/>
                  <a:pt x="6637266" y="3768829"/>
                  <a:pt x="6564908" y="3855491"/>
                </a:cubicBezTo>
                <a:cubicBezTo>
                  <a:pt x="6492550" y="3942152"/>
                  <a:pt x="6384013" y="3985483"/>
                  <a:pt x="6239296" y="3985483"/>
                </a:cubicBezTo>
                <a:lnTo>
                  <a:pt x="6110566" y="3985483"/>
                </a:lnTo>
                <a:close/>
                <a:moveTo>
                  <a:pt x="2386291" y="2884965"/>
                </a:moveTo>
                <a:lnTo>
                  <a:pt x="2504925" y="2884965"/>
                </a:lnTo>
                <a:cubicBezTo>
                  <a:pt x="2663103" y="2884965"/>
                  <a:pt x="2742192" y="2955640"/>
                  <a:pt x="2742192" y="3096991"/>
                </a:cubicBezTo>
                <a:cubicBezTo>
                  <a:pt x="2742192" y="3184494"/>
                  <a:pt x="2718634" y="3241708"/>
                  <a:pt x="2671517" y="3268632"/>
                </a:cubicBezTo>
                <a:cubicBezTo>
                  <a:pt x="2624400" y="3295556"/>
                  <a:pt x="2567186" y="3309018"/>
                  <a:pt x="2499876" y="3309018"/>
                </a:cubicBezTo>
                <a:lnTo>
                  <a:pt x="2386291" y="3309018"/>
                </a:lnTo>
                <a:close/>
                <a:moveTo>
                  <a:pt x="9347398" y="2852151"/>
                </a:moveTo>
                <a:cubicBezTo>
                  <a:pt x="9601494" y="2852151"/>
                  <a:pt x="9728541" y="3042302"/>
                  <a:pt x="9728541" y="3422604"/>
                </a:cubicBezTo>
                <a:cubicBezTo>
                  <a:pt x="9728541" y="3629582"/>
                  <a:pt x="9698251" y="3783974"/>
                  <a:pt x="9637672" y="3885780"/>
                </a:cubicBezTo>
                <a:cubicBezTo>
                  <a:pt x="9577094" y="3987587"/>
                  <a:pt x="9479494" y="4038490"/>
                  <a:pt x="9344874" y="4038490"/>
                </a:cubicBezTo>
                <a:cubicBezTo>
                  <a:pt x="9215302" y="4038490"/>
                  <a:pt x="9117702" y="3989690"/>
                  <a:pt x="9052076" y="3892091"/>
                </a:cubicBezTo>
                <a:cubicBezTo>
                  <a:pt x="8986448" y="3794491"/>
                  <a:pt x="8953634" y="3649775"/>
                  <a:pt x="8953634" y="3457941"/>
                </a:cubicBezTo>
                <a:cubicBezTo>
                  <a:pt x="8953634" y="3266108"/>
                  <a:pt x="8987290" y="3117184"/>
                  <a:pt x="9054600" y="3011171"/>
                </a:cubicBezTo>
                <a:cubicBezTo>
                  <a:pt x="9121910" y="2905158"/>
                  <a:pt x="9219510" y="2852151"/>
                  <a:pt x="9347398" y="2852151"/>
                </a:cubicBezTo>
                <a:close/>
                <a:moveTo>
                  <a:pt x="7397393" y="2561877"/>
                </a:moveTo>
                <a:lnTo>
                  <a:pt x="7397393" y="2847103"/>
                </a:lnTo>
                <a:lnTo>
                  <a:pt x="7440303" y="2847103"/>
                </a:lnTo>
                <a:cubicBezTo>
                  <a:pt x="7494151" y="2847103"/>
                  <a:pt x="7528647" y="2852992"/>
                  <a:pt x="7543792" y="2864772"/>
                </a:cubicBezTo>
                <a:cubicBezTo>
                  <a:pt x="7558936" y="2876551"/>
                  <a:pt x="7566509" y="2901792"/>
                  <a:pt x="7566509" y="2940496"/>
                </a:cubicBezTo>
                <a:lnTo>
                  <a:pt x="7566509" y="3942573"/>
                </a:lnTo>
                <a:cubicBezTo>
                  <a:pt x="7566509" y="3984642"/>
                  <a:pt x="7558936" y="4011566"/>
                  <a:pt x="7543792" y="4023345"/>
                </a:cubicBezTo>
                <a:cubicBezTo>
                  <a:pt x="7528647" y="4035124"/>
                  <a:pt x="7494992" y="4041014"/>
                  <a:pt x="7442827" y="4041014"/>
                </a:cubicBezTo>
                <a:lnTo>
                  <a:pt x="7397393" y="4041014"/>
                </a:lnTo>
                <a:lnTo>
                  <a:pt x="7397393" y="4326240"/>
                </a:lnTo>
                <a:lnTo>
                  <a:pt x="8230354" y="4326240"/>
                </a:lnTo>
                <a:lnTo>
                  <a:pt x="8230354" y="4041014"/>
                </a:lnTo>
                <a:lnTo>
                  <a:pt x="8177347" y="4041014"/>
                </a:lnTo>
                <a:cubicBezTo>
                  <a:pt x="8131913" y="4041014"/>
                  <a:pt x="8101203" y="4033862"/>
                  <a:pt x="8085217" y="4019559"/>
                </a:cubicBezTo>
                <a:cubicBezTo>
                  <a:pt x="8069231" y="4005256"/>
                  <a:pt x="8061238" y="3981276"/>
                  <a:pt x="8061238" y="3947621"/>
                </a:cubicBezTo>
                <a:lnTo>
                  <a:pt x="8061238" y="2958164"/>
                </a:lnTo>
                <a:cubicBezTo>
                  <a:pt x="8061238" y="2912730"/>
                  <a:pt x="8068810" y="2882861"/>
                  <a:pt x="8083954" y="2868558"/>
                </a:cubicBezTo>
                <a:cubicBezTo>
                  <a:pt x="8099099" y="2854255"/>
                  <a:pt x="8128548" y="2847103"/>
                  <a:pt x="8172299" y="2847103"/>
                </a:cubicBezTo>
                <a:lnTo>
                  <a:pt x="8230354" y="2847103"/>
                </a:lnTo>
                <a:lnTo>
                  <a:pt x="8230354" y="2561877"/>
                </a:lnTo>
                <a:close/>
                <a:moveTo>
                  <a:pt x="5464389" y="2561877"/>
                </a:moveTo>
                <a:lnTo>
                  <a:pt x="5464389" y="2847103"/>
                </a:lnTo>
                <a:lnTo>
                  <a:pt x="5502251" y="2847103"/>
                </a:lnTo>
                <a:cubicBezTo>
                  <a:pt x="5556100" y="2847103"/>
                  <a:pt x="5591438" y="2852992"/>
                  <a:pt x="5608264" y="2864772"/>
                </a:cubicBezTo>
                <a:cubicBezTo>
                  <a:pt x="5625092" y="2876551"/>
                  <a:pt x="5633506" y="2904317"/>
                  <a:pt x="5633506" y="2948068"/>
                </a:cubicBezTo>
                <a:lnTo>
                  <a:pt x="5633506" y="3942573"/>
                </a:lnTo>
                <a:cubicBezTo>
                  <a:pt x="5633506" y="3972863"/>
                  <a:pt x="5629720" y="3994738"/>
                  <a:pt x="5622148" y="4008200"/>
                </a:cubicBezTo>
                <a:cubicBezTo>
                  <a:pt x="5614575" y="4021662"/>
                  <a:pt x="5601113" y="4030497"/>
                  <a:pt x="5581761" y="4034704"/>
                </a:cubicBezTo>
                <a:cubicBezTo>
                  <a:pt x="5562410" y="4038911"/>
                  <a:pt x="5530859" y="4041014"/>
                  <a:pt x="5487106" y="4041014"/>
                </a:cubicBezTo>
                <a:lnTo>
                  <a:pt x="5464389" y="4041014"/>
                </a:lnTo>
                <a:lnTo>
                  <a:pt x="5464389" y="4326240"/>
                </a:lnTo>
                <a:lnTo>
                  <a:pt x="6373075" y="4326240"/>
                </a:lnTo>
                <a:cubicBezTo>
                  <a:pt x="6623804" y="4326240"/>
                  <a:pt x="6823210" y="4246310"/>
                  <a:pt x="6971292" y="4086448"/>
                </a:cubicBezTo>
                <a:cubicBezTo>
                  <a:pt x="7043650" y="4007359"/>
                  <a:pt x="7098760" y="3911863"/>
                  <a:pt x="7136622" y="3799960"/>
                </a:cubicBezTo>
                <a:cubicBezTo>
                  <a:pt x="7174484" y="3688057"/>
                  <a:pt x="7193415" y="3567320"/>
                  <a:pt x="7193415" y="3437748"/>
                </a:cubicBezTo>
                <a:cubicBezTo>
                  <a:pt x="7193415" y="3303128"/>
                  <a:pt x="7175746" y="3184494"/>
                  <a:pt x="7140408" y="3081847"/>
                </a:cubicBezTo>
                <a:cubicBezTo>
                  <a:pt x="7105071" y="2979199"/>
                  <a:pt x="7052064" y="2887489"/>
                  <a:pt x="6981389" y="2806717"/>
                </a:cubicBezTo>
                <a:cubicBezTo>
                  <a:pt x="6909030" y="2724262"/>
                  <a:pt x="6819844" y="2662842"/>
                  <a:pt x="6713831" y="2622456"/>
                </a:cubicBezTo>
                <a:cubicBezTo>
                  <a:pt x="6607818" y="2582070"/>
                  <a:pt x="6476564" y="2561877"/>
                  <a:pt x="6320068" y="2561877"/>
                </a:cubicBezTo>
                <a:close/>
                <a:moveTo>
                  <a:pt x="1740115" y="2561877"/>
                </a:moveTo>
                <a:lnTo>
                  <a:pt x="1740115" y="2847103"/>
                </a:lnTo>
                <a:lnTo>
                  <a:pt x="1793121" y="2847103"/>
                </a:lnTo>
                <a:cubicBezTo>
                  <a:pt x="1836873" y="2847103"/>
                  <a:pt x="1867162" y="2853413"/>
                  <a:pt x="1883990" y="2866034"/>
                </a:cubicBezTo>
                <a:cubicBezTo>
                  <a:pt x="1900817" y="2878655"/>
                  <a:pt x="1909231" y="2905999"/>
                  <a:pt x="1909231" y="2948068"/>
                </a:cubicBezTo>
                <a:lnTo>
                  <a:pt x="1909231" y="3952670"/>
                </a:lnTo>
                <a:cubicBezTo>
                  <a:pt x="1909231" y="3986325"/>
                  <a:pt x="1902500" y="4009462"/>
                  <a:pt x="1889038" y="4022083"/>
                </a:cubicBezTo>
                <a:cubicBezTo>
                  <a:pt x="1875576" y="4034704"/>
                  <a:pt x="1846128" y="4041014"/>
                  <a:pt x="1800694" y="4041014"/>
                </a:cubicBezTo>
                <a:lnTo>
                  <a:pt x="1740115" y="4041014"/>
                </a:lnTo>
                <a:lnTo>
                  <a:pt x="1740115" y="4326240"/>
                </a:lnTo>
                <a:lnTo>
                  <a:pt x="2537738" y="4326240"/>
                </a:lnTo>
                <a:lnTo>
                  <a:pt x="2537738" y="4041014"/>
                </a:lnTo>
                <a:lnTo>
                  <a:pt x="2472111" y="4041014"/>
                </a:lnTo>
                <a:cubicBezTo>
                  <a:pt x="2438456" y="4041014"/>
                  <a:pt x="2415739" y="4036807"/>
                  <a:pt x="2403959" y="4028393"/>
                </a:cubicBezTo>
                <a:cubicBezTo>
                  <a:pt x="2392180" y="4019980"/>
                  <a:pt x="2386291" y="4004835"/>
                  <a:pt x="2386291" y="3982959"/>
                </a:cubicBezTo>
                <a:lnTo>
                  <a:pt x="2386291" y="3629582"/>
                </a:lnTo>
                <a:lnTo>
                  <a:pt x="2565504" y="3629582"/>
                </a:lnTo>
                <a:lnTo>
                  <a:pt x="2863350" y="4326240"/>
                </a:lnTo>
                <a:lnTo>
                  <a:pt x="3443899" y="4326240"/>
                </a:lnTo>
                <a:lnTo>
                  <a:pt x="3443899" y="4041014"/>
                </a:lnTo>
                <a:lnTo>
                  <a:pt x="3400989" y="4041014"/>
                </a:lnTo>
                <a:cubicBezTo>
                  <a:pt x="3353872" y="4041014"/>
                  <a:pt x="3317693" y="4031759"/>
                  <a:pt x="3292452" y="4013249"/>
                </a:cubicBezTo>
                <a:cubicBezTo>
                  <a:pt x="3267210" y="3994738"/>
                  <a:pt x="3241128" y="3959401"/>
                  <a:pt x="3214204" y="3907235"/>
                </a:cubicBezTo>
                <a:lnTo>
                  <a:pt x="3007226" y="3503375"/>
                </a:lnTo>
                <a:cubicBezTo>
                  <a:pt x="3133432" y="3407459"/>
                  <a:pt x="3196535" y="3268632"/>
                  <a:pt x="3196535" y="3086895"/>
                </a:cubicBezTo>
                <a:cubicBezTo>
                  <a:pt x="3196535" y="2994344"/>
                  <a:pt x="3179707" y="2913151"/>
                  <a:pt x="3146052" y="2843317"/>
                </a:cubicBezTo>
                <a:cubicBezTo>
                  <a:pt x="3112397" y="2773483"/>
                  <a:pt x="3069487" y="2716690"/>
                  <a:pt x="3017322" y="2672938"/>
                </a:cubicBezTo>
                <a:cubicBezTo>
                  <a:pt x="2966839" y="2630870"/>
                  <a:pt x="2907523" y="2601842"/>
                  <a:pt x="2839371" y="2585856"/>
                </a:cubicBezTo>
                <a:cubicBezTo>
                  <a:pt x="2771220" y="2569870"/>
                  <a:pt x="2685820" y="2561877"/>
                  <a:pt x="2583172" y="2561877"/>
                </a:cubicBezTo>
                <a:close/>
                <a:moveTo>
                  <a:pt x="4191468" y="2541684"/>
                </a:moveTo>
                <a:lnTo>
                  <a:pt x="3724506" y="3894615"/>
                </a:lnTo>
                <a:cubicBezTo>
                  <a:pt x="3709361" y="3940049"/>
                  <a:pt x="3695899" y="3972021"/>
                  <a:pt x="3684120" y="3990532"/>
                </a:cubicBezTo>
                <a:cubicBezTo>
                  <a:pt x="3672340" y="4009042"/>
                  <a:pt x="3657195" y="4022083"/>
                  <a:pt x="3638685" y="4029655"/>
                </a:cubicBezTo>
                <a:cubicBezTo>
                  <a:pt x="3620175" y="4037228"/>
                  <a:pt x="3592410" y="4041014"/>
                  <a:pt x="3555389" y="4041014"/>
                </a:cubicBezTo>
                <a:lnTo>
                  <a:pt x="3540244" y="4041014"/>
                </a:lnTo>
                <a:lnTo>
                  <a:pt x="3540244" y="4326240"/>
                </a:lnTo>
                <a:lnTo>
                  <a:pt x="4244475" y="4326240"/>
                </a:lnTo>
                <a:lnTo>
                  <a:pt x="4244475" y="4041014"/>
                </a:lnTo>
                <a:cubicBezTo>
                  <a:pt x="4205772" y="4041014"/>
                  <a:pt x="4176745" y="4036807"/>
                  <a:pt x="4157393" y="4028393"/>
                </a:cubicBezTo>
                <a:cubicBezTo>
                  <a:pt x="4138041" y="4019980"/>
                  <a:pt x="4128365" y="4005676"/>
                  <a:pt x="4128365" y="3985483"/>
                </a:cubicBezTo>
                <a:cubicBezTo>
                  <a:pt x="4128365" y="3963607"/>
                  <a:pt x="4133835" y="3937525"/>
                  <a:pt x="4144772" y="3907235"/>
                </a:cubicBezTo>
                <a:cubicBezTo>
                  <a:pt x="4155710" y="3876946"/>
                  <a:pt x="4162020" y="3858436"/>
                  <a:pt x="4163703" y="3851705"/>
                </a:cubicBezTo>
                <a:lnTo>
                  <a:pt x="4633190" y="3851705"/>
                </a:lnTo>
                <a:cubicBezTo>
                  <a:pt x="4658431" y="3922380"/>
                  <a:pt x="4671052" y="3969497"/>
                  <a:pt x="4671052" y="3993056"/>
                </a:cubicBezTo>
                <a:cubicBezTo>
                  <a:pt x="4671052" y="4025028"/>
                  <a:pt x="4646652" y="4041014"/>
                  <a:pt x="4597854" y="4041014"/>
                </a:cubicBezTo>
                <a:lnTo>
                  <a:pt x="4539798" y="4041014"/>
                </a:lnTo>
                <a:lnTo>
                  <a:pt x="4539798" y="4326240"/>
                </a:lnTo>
                <a:lnTo>
                  <a:pt x="5339945" y="4326240"/>
                </a:lnTo>
                <a:lnTo>
                  <a:pt x="5339945" y="4041014"/>
                </a:lnTo>
                <a:lnTo>
                  <a:pt x="5304608" y="4041014"/>
                </a:lnTo>
                <a:cubicBezTo>
                  <a:pt x="5274318" y="4041014"/>
                  <a:pt x="5250339" y="4035545"/>
                  <a:pt x="5232670" y="4024607"/>
                </a:cubicBezTo>
                <a:cubicBezTo>
                  <a:pt x="5215002" y="4013669"/>
                  <a:pt x="5199437" y="3994738"/>
                  <a:pt x="5185974" y="3967814"/>
                </a:cubicBezTo>
                <a:cubicBezTo>
                  <a:pt x="5172512" y="3940890"/>
                  <a:pt x="5155684" y="3897139"/>
                  <a:pt x="5135492" y="3836560"/>
                </a:cubicBezTo>
                <a:lnTo>
                  <a:pt x="4701342" y="2541684"/>
                </a:lnTo>
                <a:close/>
                <a:moveTo>
                  <a:pt x="9367591" y="2503822"/>
                </a:moveTo>
                <a:cubicBezTo>
                  <a:pt x="9175758" y="2503822"/>
                  <a:pt x="9010848" y="2542946"/>
                  <a:pt x="8872862" y="2621194"/>
                </a:cubicBezTo>
                <a:cubicBezTo>
                  <a:pt x="8734877" y="2699442"/>
                  <a:pt x="8629705" y="2810082"/>
                  <a:pt x="8557347" y="2953116"/>
                </a:cubicBezTo>
                <a:cubicBezTo>
                  <a:pt x="8484989" y="3096150"/>
                  <a:pt x="8448809" y="3262742"/>
                  <a:pt x="8448809" y="3452893"/>
                </a:cubicBezTo>
                <a:cubicBezTo>
                  <a:pt x="8448809" y="3644726"/>
                  <a:pt x="8483727" y="3810477"/>
                  <a:pt x="8553560" y="3950146"/>
                </a:cubicBezTo>
                <a:cubicBezTo>
                  <a:pt x="8623395" y="4089814"/>
                  <a:pt x="8725622" y="4196668"/>
                  <a:pt x="8860242" y="4270709"/>
                </a:cubicBezTo>
                <a:cubicBezTo>
                  <a:pt x="8994862" y="4344751"/>
                  <a:pt x="9155564" y="4381771"/>
                  <a:pt x="9342350" y="4381771"/>
                </a:cubicBezTo>
                <a:cubicBezTo>
                  <a:pt x="9539232" y="4381771"/>
                  <a:pt x="9704982" y="4339281"/>
                  <a:pt x="9839602" y="4254303"/>
                </a:cubicBezTo>
                <a:cubicBezTo>
                  <a:pt x="9974223" y="4169324"/>
                  <a:pt x="10074346" y="4052373"/>
                  <a:pt x="10139973" y="3903449"/>
                </a:cubicBezTo>
                <a:cubicBezTo>
                  <a:pt x="10205600" y="3754526"/>
                  <a:pt x="10238414" y="3585830"/>
                  <a:pt x="10238414" y="3397362"/>
                </a:cubicBezTo>
                <a:cubicBezTo>
                  <a:pt x="10238414" y="3118026"/>
                  <a:pt x="10162690" y="2899268"/>
                  <a:pt x="10011243" y="2741090"/>
                </a:cubicBezTo>
                <a:cubicBezTo>
                  <a:pt x="9859795" y="2582911"/>
                  <a:pt x="9645244" y="2503822"/>
                  <a:pt x="9367591" y="2503822"/>
                </a:cubicBezTo>
                <a:close/>
                <a:moveTo>
                  <a:pt x="0" y="0"/>
                </a:moveTo>
                <a:lnTo>
                  <a:pt x="12192000" y="0"/>
                </a:lnTo>
                <a:lnTo>
                  <a:pt x="12192000" y="6858000"/>
                </a:lnTo>
                <a:lnTo>
                  <a:pt x="0" y="68580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441DD17-A2C5-4F6E-1839-667ADCCB69A5}"/>
              </a:ext>
            </a:extLst>
          </p:cNvPr>
          <p:cNvSpPr txBox="1"/>
          <p:nvPr/>
        </p:nvSpPr>
        <p:spPr>
          <a:xfrm>
            <a:off x="660400" y="640080"/>
            <a:ext cx="10891520" cy="1477328"/>
          </a:xfrm>
          <a:prstGeom prst="rect">
            <a:avLst/>
          </a:prstGeom>
          <a:noFill/>
        </p:spPr>
        <p:txBody>
          <a:bodyPr wrap="square" rtlCol="0">
            <a:spAutoFit/>
          </a:bodyPr>
          <a:lstStyle/>
          <a:p>
            <a:r>
              <a:rPr lang="en-US" dirty="0">
                <a:solidFill>
                  <a:schemeClr val="bg1">
                    <a:lumMod val="95000"/>
                  </a:schemeClr>
                </a:solidFill>
                <a:latin typeface="Amasis MT Pro Light" panose="02040304050005020304" pitchFamily="18" charset="0"/>
              </a:rPr>
              <a:t>Radio is a way of transmitting messages over a distance by means of radio waves. It is also a field of science and technology related to the study of the physical phenomena underlying this method and its use for communication, sound broadcasting, image transmission, signaling, monitoring and control, detection and location of various objects, and for other purposes.</a:t>
            </a:r>
          </a:p>
          <a:p>
            <a:endParaRPr lang="en-US" dirty="0">
              <a:solidFill>
                <a:schemeClr val="bg1">
                  <a:lumMod val="95000"/>
                </a:schemeClr>
              </a:solidFill>
              <a:latin typeface="Amasis MT Pro Light" panose="02040304050005020304" pitchFamily="18" charset="0"/>
            </a:endParaRPr>
          </a:p>
        </p:txBody>
      </p:sp>
    </p:spTree>
    <p:extLst>
      <p:ext uri="{BB962C8B-B14F-4D97-AF65-F5344CB8AC3E}">
        <p14:creationId xmlns:p14="http://schemas.microsoft.com/office/powerpoint/2010/main" val="3125370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BC8FD9-DE01-63C0-244C-FD0F57C55C4C}"/>
              </a:ext>
            </a:extLst>
          </p:cNvPr>
          <p:cNvSpPr txBox="1"/>
          <p:nvPr/>
        </p:nvSpPr>
        <p:spPr>
          <a:xfrm>
            <a:off x="2012333" y="1878867"/>
            <a:ext cx="8164285" cy="1938992"/>
          </a:xfrm>
          <a:prstGeom prst="rect">
            <a:avLst/>
          </a:prstGeom>
          <a:noFill/>
        </p:spPr>
        <p:txBody>
          <a:bodyPr wrap="square">
            <a:spAutoFit/>
          </a:bodyPr>
          <a:lstStyle/>
          <a:p>
            <a:r>
              <a:rPr lang="en-US" sz="6000" b="0" i="0" dirty="0">
                <a:solidFill>
                  <a:schemeClr val="bg2"/>
                </a:solidFill>
                <a:effectLst/>
                <a:latin typeface="Söhne"/>
              </a:rPr>
              <a:t>The Evolution of Broadcasting</a:t>
            </a:r>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36" y="4710301"/>
            <a:ext cx="1934082" cy="12539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267" y="4708234"/>
            <a:ext cx="2193096" cy="12581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445" y="4705909"/>
            <a:ext cx="2278661" cy="1262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142" y="4698905"/>
            <a:ext cx="2025088" cy="12646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9779139" y="4705909"/>
            <a:ext cx="2244903" cy="1262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531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1" y="1937658"/>
            <a:ext cx="5469645" cy="36870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57" y="-369632"/>
            <a:ext cx="2444744" cy="14024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58" y="-2112122"/>
            <a:ext cx="2444744"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557" y="-3794510"/>
            <a:ext cx="2444744" cy="1409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166557" y="-5593063"/>
            <a:ext cx="2540127"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4270B-9950-E4CA-DD43-E9AAAE5EABBD}"/>
              </a:ext>
            </a:extLst>
          </p:cNvPr>
          <p:cNvSpPr txBox="1"/>
          <p:nvPr/>
        </p:nvSpPr>
        <p:spPr>
          <a:xfrm>
            <a:off x="6400800" y="663625"/>
            <a:ext cx="5063381" cy="523220"/>
          </a:xfrm>
          <a:prstGeom prst="rect">
            <a:avLst/>
          </a:prstGeom>
          <a:noFill/>
        </p:spPr>
        <p:txBody>
          <a:bodyPr wrap="square" rtlCol="0">
            <a:spAutoFit/>
          </a:bodyPr>
          <a:lstStyle/>
          <a:p>
            <a:r>
              <a:rPr lang="en-US" sz="2800" b="1" i="0" dirty="0">
                <a:solidFill>
                  <a:schemeClr val="bg1"/>
                </a:solidFill>
                <a:effectLst/>
                <a:latin typeface="Söhne"/>
              </a:rPr>
              <a:t>The first steps in broadcasting</a:t>
            </a:r>
          </a:p>
        </p:txBody>
      </p:sp>
      <p:sp>
        <p:nvSpPr>
          <p:cNvPr id="3" name="TextBox 2">
            <a:extLst>
              <a:ext uri="{FF2B5EF4-FFF2-40B4-BE49-F238E27FC236}">
                <a16:creationId xmlns:a16="http://schemas.microsoft.com/office/drawing/2014/main" id="{555CDA5B-71BD-8505-FE29-34CC3AAE05D9}"/>
              </a:ext>
            </a:extLst>
          </p:cNvPr>
          <p:cNvSpPr txBox="1"/>
          <p:nvPr/>
        </p:nvSpPr>
        <p:spPr>
          <a:xfrm>
            <a:off x="6400800" y="1937657"/>
            <a:ext cx="5166369" cy="1477328"/>
          </a:xfrm>
          <a:prstGeom prst="rect">
            <a:avLst/>
          </a:prstGeom>
          <a:noFill/>
        </p:spPr>
        <p:txBody>
          <a:bodyPr wrap="square" rtlCol="0">
            <a:spAutoFit/>
          </a:bodyPr>
          <a:lstStyle/>
          <a:p>
            <a:r>
              <a:rPr lang="en-US" dirty="0">
                <a:solidFill>
                  <a:schemeClr val="bg1"/>
                </a:solidFill>
                <a:latin typeface="-apple-system"/>
              </a:rPr>
              <a:t>Radio broadcasting is the transmission of sound messages by means of radio to an unlimited number of listeners, one of the main means of operational information, mass agitation and propaganda, and public education.</a:t>
            </a:r>
          </a:p>
        </p:txBody>
      </p:sp>
    </p:spTree>
    <p:extLst>
      <p:ext uri="{BB962C8B-B14F-4D97-AF65-F5344CB8AC3E}">
        <p14:creationId xmlns:p14="http://schemas.microsoft.com/office/powerpoint/2010/main" val="2430804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57" y="5932765"/>
            <a:ext cx="2444744" cy="16851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13" y="1855410"/>
            <a:ext cx="5057300" cy="33972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58" y="-556694"/>
            <a:ext cx="2444744"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557" y="-2239082"/>
            <a:ext cx="2444744" cy="1409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166557" y="-4037635"/>
            <a:ext cx="2540127"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4270B-9950-E4CA-DD43-E9AAAE5EABBD}"/>
              </a:ext>
            </a:extLst>
          </p:cNvPr>
          <p:cNvSpPr txBox="1"/>
          <p:nvPr/>
        </p:nvSpPr>
        <p:spPr>
          <a:xfrm>
            <a:off x="6506828" y="708973"/>
            <a:ext cx="5063381" cy="954107"/>
          </a:xfrm>
          <a:prstGeom prst="rect">
            <a:avLst/>
          </a:prstGeom>
          <a:noFill/>
        </p:spPr>
        <p:txBody>
          <a:bodyPr wrap="square" rtlCol="0">
            <a:spAutoFit/>
          </a:bodyPr>
          <a:lstStyle/>
          <a:p>
            <a:r>
              <a:rPr lang="en-US" sz="2800" b="1" i="0" dirty="0">
                <a:solidFill>
                  <a:schemeClr val="bg1"/>
                </a:solidFill>
                <a:effectLst/>
                <a:latin typeface="Söhne"/>
              </a:rPr>
              <a:t>The Early Days of Commercial Radio</a:t>
            </a:r>
          </a:p>
        </p:txBody>
      </p:sp>
      <p:sp>
        <p:nvSpPr>
          <p:cNvPr id="3" name="TextBox 2">
            <a:extLst>
              <a:ext uri="{FF2B5EF4-FFF2-40B4-BE49-F238E27FC236}">
                <a16:creationId xmlns:a16="http://schemas.microsoft.com/office/drawing/2014/main" id="{555CDA5B-71BD-8505-FE29-34CC3AAE05D9}"/>
              </a:ext>
            </a:extLst>
          </p:cNvPr>
          <p:cNvSpPr txBox="1"/>
          <p:nvPr/>
        </p:nvSpPr>
        <p:spPr>
          <a:xfrm>
            <a:off x="6512560" y="1855410"/>
            <a:ext cx="5166369" cy="1477328"/>
          </a:xfrm>
          <a:prstGeom prst="rect">
            <a:avLst/>
          </a:prstGeom>
          <a:noFill/>
        </p:spPr>
        <p:txBody>
          <a:bodyPr wrap="square" rtlCol="0">
            <a:spAutoFit/>
          </a:bodyPr>
          <a:lstStyle/>
          <a:p>
            <a:r>
              <a:rPr lang="en-US" dirty="0">
                <a:solidFill>
                  <a:schemeClr val="bg1"/>
                </a:solidFill>
                <a:latin typeface="-apple-system"/>
              </a:rPr>
              <a:t>In 1906, American Lee De Forest invented an </a:t>
            </a:r>
            <a:r>
              <a:rPr lang="en-US" dirty="0" err="1">
                <a:solidFill>
                  <a:schemeClr val="bg1"/>
                </a:solidFill>
                <a:latin typeface="-apple-system"/>
              </a:rPr>
              <a:t>audion</a:t>
            </a:r>
            <a:r>
              <a:rPr lang="en-US" dirty="0">
                <a:solidFill>
                  <a:schemeClr val="bg1"/>
                </a:solidFill>
                <a:latin typeface="-apple-system"/>
              </a:rPr>
              <a:t>, an electron-vacuum tube that made it possible to transmit voice messages, music, and noise effects. In 1908, Lee De Forest organized the first ever musical broadcast.</a:t>
            </a:r>
          </a:p>
        </p:txBody>
      </p:sp>
    </p:spTree>
    <p:extLst>
      <p:ext uri="{BB962C8B-B14F-4D97-AF65-F5344CB8AC3E}">
        <p14:creationId xmlns:p14="http://schemas.microsoft.com/office/powerpoint/2010/main" val="6966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57" y="7933147"/>
            <a:ext cx="2444744" cy="16851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57" y="6110811"/>
            <a:ext cx="2444744" cy="14076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990" y="1855410"/>
            <a:ext cx="5280486" cy="32745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557" y="-832779"/>
            <a:ext cx="2444744" cy="14097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166557" y="-2631332"/>
            <a:ext cx="2540127"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4270B-9950-E4CA-DD43-E9AAAE5EABBD}"/>
              </a:ext>
            </a:extLst>
          </p:cNvPr>
          <p:cNvSpPr txBox="1"/>
          <p:nvPr/>
        </p:nvSpPr>
        <p:spPr>
          <a:xfrm>
            <a:off x="6506828" y="576942"/>
            <a:ext cx="5063381" cy="523220"/>
          </a:xfrm>
          <a:prstGeom prst="rect">
            <a:avLst/>
          </a:prstGeom>
          <a:noFill/>
        </p:spPr>
        <p:txBody>
          <a:bodyPr wrap="square" rtlCol="0">
            <a:spAutoFit/>
          </a:bodyPr>
          <a:lstStyle/>
          <a:p>
            <a:r>
              <a:rPr lang="en-US" sz="2800" b="0" i="0" dirty="0">
                <a:solidFill>
                  <a:schemeClr val="bg1"/>
                </a:solidFill>
                <a:effectLst/>
                <a:latin typeface="Sitka Text Semibold" pitchFamily="2" charset="0"/>
              </a:rPr>
              <a:t>The Golden Era of Radio</a:t>
            </a:r>
          </a:p>
        </p:txBody>
      </p:sp>
      <p:sp>
        <p:nvSpPr>
          <p:cNvPr id="3" name="TextBox 2">
            <a:extLst>
              <a:ext uri="{FF2B5EF4-FFF2-40B4-BE49-F238E27FC236}">
                <a16:creationId xmlns:a16="http://schemas.microsoft.com/office/drawing/2014/main" id="{555CDA5B-71BD-8505-FE29-34CC3AAE05D9}"/>
              </a:ext>
            </a:extLst>
          </p:cNvPr>
          <p:cNvSpPr txBox="1"/>
          <p:nvPr/>
        </p:nvSpPr>
        <p:spPr>
          <a:xfrm>
            <a:off x="6512560" y="1855410"/>
            <a:ext cx="5166369" cy="1477328"/>
          </a:xfrm>
          <a:prstGeom prst="rect">
            <a:avLst/>
          </a:prstGeom>
          <a:noFill/>
        </p:spPr>
        <p:txBody>
          <a:bodyPr wrap="square" rtlCol="0">
            <a:spAutoFit/>
          </a:bodyPr>
          <a:lstStyle/>
          <a:p>
            <a:r>
              <a:rPr lang="en-US" b="0" i="0" dirty="0">
                <a:solidFill>
                  <a:schemeClr val="bg1"/>
                </a:solidFill>
                <a:effectLst/>
                <a:latin typeface="Söhne"/>
              </a:rPr>
              <a:t>The golden era of radio is a period in the history of radio broadcasting, which falls around 1920-1950. At this time, radio became a popular medium of media and entertainment that had a significant impact on society.</a:t>
            </a:r>
          </a:p>
        </p:txBody>
      </p:sp>
    </p:spTree>
    <p:extLst>
      <p:ext uri="{BB962C8B-B14F-4D97-AF65-F5344CB8AC3E}">
        <p14:creationId xmlns:p14="http://schemas.microsoft.com/office/powerpoint/2010/main" val="1781776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56" y="10112691"/>
            <a:ext cx="2444744" cy="16851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56" y="8290355"/>
            <a:ext cx="2444744" cy="14076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56" y="6110390"/>
            <a:ext cx="2444745" cy="1752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1636" y="1855410"/>
            <a:ext cx="5342840" cy="3556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1166556" y="-830712"/>
            <a:ext cx="2540127" cy="14076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4270B-9950-E4CA-DD43-E9AAAE5EABBD}"/>
              </a:ext>
            </a:extLst>
          </p:cNvPr>
          <p:cNvSpPr txBox="1"/>
          <p:nvPr/>
        </p:nvSpPr>
        <p:spPr>
          <a:xfrm>
            <a:off x="6506828" y="576942"/>
            <a:ext cx="5063381" cy="954107"/>
          </a:xfrm>
          <a:prstGeom prst="rect">
            <a:avLst/>
          </a:prstGeom>
          <a:noFill/>
        </p:spPr>
        <p:txBody>
          <a:bodyPr wrap="square" rtlCol="0">
            <a:spAutoFit/>
          </a:bodyPr>
          <a:lstStyle/>
          <a:p>
            <a:r>
              <a:rPr lang="en-US" sz="2800" b="1" i="0" dirty="0">
                <a:solidFill>
                  <a:schemeClr val="bg1"/>
                </a:solidFill>
                <a:effectLst/>
                <a:latin typeface="Söhne"/>
              </a:rPr>
              <a:t>Development of technologies and standards</a:t>
            </a:r>
          </a:p>
        </p:txBody>
      </p:sp>
      <p:sp>
        <p:nvSpPr>
          <p:cNvPr id="3" name="TextBox 2">
            <a:extLst>
              <a:ext uri="{FF2B5EF4-FFF2-40B4-BE49-F238E27FC236}">
                <a16:creationId xmlns:a16="http://schemas.microsoft.com/office/drawing/2014/main" id="{555CDA5B-71BD-8505-FE29-34CC3AAE05D9}"/>
              </a:ext>
            </a:extLst>
          </p:cNvPr>
          <p:cNvSpPr txBox="1"/>
          <p:nvPr/>
        </p:nvSpPr>
        <p:spPr>
          <a:xfrm>
            <a:off x="6490779" y="1581699"/>
            <a:ext cx="5166369" cy="3693319"/>
          </a:xfrm>
          <a:prstGeom prst="rect">
            <a:avLst/>
          </a:prstGeom>
          <a:noFill/>
        </p:spPr>
        <p:txBody>
          <a:bodyPr wrap="square" rtlCol="0">
            <a:spAutoFit/>
          </a:bodyPr>
          <a:lstStyle/>
          <a:p>
            <a:pPr algn="l"/>
            <a:r>
              <a:rPr lang="en-US" b="0" i="0" dirty="0">
                <a:solidFill>
                  <a:schemeClr val="bg1"/>
                </a:solidFill>
                <a:effectLst/>
                <a:latin typeface="Söhne"/>
              </a:rPr>
              <a:t>The years 1950-1960 were a period of significant changes in the development of technologies and standards in the field of broadcasting:</a:t>
            </a:r>
          </a:p>
          <a:p>
            <a:pPr algn="l"/>
            <a:r>
              <a:rPr lang="en-US" b="0" i="0" dirty="0">
                <a:solidFill>
                  <a:schemeClr val="bg1"/>
                </a:solidFill>
                <a:effectLst/>
                <a:latin typeface="Söhne"/>
              </a:rPr>
              <a:t>FM Radio: In the 1950s, American engineer Edward Armstrong made a revolutionary contribution to the development of radio broadcasting by creating a frequency modulation system. This signal transmission format provided better sound quality and became more resistant to interference than the previous AM standard. FM radio has become the standard for broadcasting music and high-quality programs.</a:t>
            </a:r>
          </a:p>
          <a:p>
            <a:pPr algn="l"/>
            <a:endParaRPr lang="en-US" b="0" i="0" dirty="0">
              <a:solidFill>
                <a:schemeClr val="bg1"/>
              </a:solidFill>
              <a:effectLst/>
              <a:latin typeface="Söhne"/>
            </a:endParaRPr>
          </a:p>
        </p:txBody>
      </p:sp>
    </p:spTree>
    <p:extLst>
      <p:ext uri="{BB962C8B-B14F-4D97-AF65-F5344CB8AC3E}">
        <p14:creationId xmlns:p14="http://schemas.microsoft.com/office/powerpoint/2010/main" val="159942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Radio Wallpapers - Wallpaper Cave">
            <a:extLst>
              <a:ext uri="{FF2B5EF4-FFF2-40B4-BE49-F238E27FC236}">
                <a16:creationId xmlns:a16="http://schemas.microsoft.com/office/drawing/2014/main" id="{545EEB20-911F-2F98-73B9-C7C4C2B991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17"/>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A9F3DE9-640F-4DDD-44A7-D99C7238240C}"/>
              </a:ext>
            </a:extLst>
          </p:cNvPr>
          <p:cNvSpPr/>
          <p:nvPr/>
        </p:nvSpPr>
        <p:spPr>
          <a:xfrm>
            <a:off x="0" y="0"/>
            <a:ext cx="12188952" cy="6856718"/>
          </a:xfrm>
          <a:prstGeom prst="rect">
            <a:avLst/>
          </a:prstGeom>
          <a:solidFill>
            <a:schemeClr val="tx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First Radio Station In US Began 100 Years Ago Today in Michigan">
            <a:extLst>
              <a:ext uri="{FF2B5EF4-FFF2-40B4-BE49-F238E27FC236}">
                <a16:creationId xmlns:a16="http://schemas.microsoft.com/office/drawing/2014/main" id="{52003795-130C-90A8-7911-4A997AEA4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57" y="11999287"/>
            <a:ext cx="2444744" cy="16851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世界最初の放送局をめぐる話">
            <a:extLst>
              <a:ext uri="{FF2B5EF4-FFF2-40B4-BE49-F238E27FC236}">
                <a16:creationId xmlns:a16="http://schemas.microsoft.com/office/drawing/2014/main" id="{1FA4DEDA-BFC6-251E-2E4D-EBD672A9F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57" y="10176951"/>
            <a:ext cx="2444744" cy="14076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he Golden Age of Radio (1946-1949)">
            <a:extLst>
              <a:ext uri="{FF2B5EF4-FFF2-40B4-BE49-F238E27FC236}">
                <a16:creationId xmlns:a16="http://schemas.microsoft.com/office/drawing/2014/main" id="{975C879C-692F-79DD-1796-46D8233CC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57" y="7996986"/>
            <a:ext cx="2444745" cy="1752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my very first radio | diario SWL I-56578 Antonio">
            <a:extLst>
              <a:ext uri="{FF2B5EF4-FFF2-40B4-BE49-F238E27FC236}">
                <a16:creationId xmlns:a16="http://schemas.microsoft.com/office/drawing/2014/main" id="{E19962B6-A24A-390C-3E19-320D90FD9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556" y="6059429"/>
            <a:ext cx="2444745" cy="15945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2" name="Picture 14" descr="10 Internet Radio Stations You Should Be Listening To Right Now ...">
            <a:extLst>
              <a:ext uri="{FF2B5EF4-FFF2-40B4-BE49-F238E27FC236}">
                <a16:creationId xmlns:a16="http://schemas.microsoft.com/office/drawing/2014/main" id="{114A79E4-380F-A3C6-86D8-DA39D6F90D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42938" y="1581699"/>
            <a:ext cx="5616037" cy="34074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34270B-9950-E4CA-DD43-E9AAAE5EABBD}"/>
              </a:ext>
            </a:extLst>
          </p:cNvPr>
          <p:cNvSpPr txBox="1"/>
          <p:nvPr/>
        </p:nvSpPr>
        <p:spPr>
          <a:xfrm>
            <a:off x="6506828" y="576942"/>
            <a:ext cx="5063381" cy="954107"/>
          </a:xfrm>
          <a:prstGeom prst="rect">
            <a:avLst/>
          </a:prstGeom>
          <a:noFill/>
        </p:spPr>
        <p:txBody>
          <a:bodyPr wrap="square" rtlCol="0">
            <a:spAutoFit/>
          </a:bodyPr>
          <a:lstStyle/>
          <a:p>
            <a:r>
              <a:rPr lang="en-US" sz="2800" b="1" i="0" dirty="0">
                <a:solidFill>
                  <a:schemeClr val="bg1"/>
                </a:solidFill>
                <a:effectLst/>
                <a:latin typeface="Söhne"/>
              </a:rPr>
              <a:t>The era of the Internet and digital radio</a:t>
            </a:r>
          </a:p>
        </p:txBody>
      </p:sp>
      <p:sp>
        <p:nvSpPr>
          <p:cNvPr id="3" name="TextBox 2">
            <a:extLst>
              <a:ext uri="{FF2B5EF4-FFF2-40B4-BE49-F238E27FC236}">
                <a16:creationId xmlns:a16="http://schemas.microsoft.com/office/drawing/2014/main" id="{555CDA5B-71BD-8505-FE29-34CC3AAE05D9}"/>
              </a:ext>
            </a:extLst>
          </p:cNvPr>
          <p:cNvSpPr txBox="1"/>
          <p:nvPr/>
        </p:nvSpPr>
        <p:spPr>
          <a:xfrm>
            <a:off x="6490779" y="1581699"/>
            <a:ext cx="5166369" cy="2031325"/>
          </a:xfrm>
          <a:prstGeom prst="rect">
            <a:avLst/>
          </a:prstGeom>
          <a:noFill/>
        </p:spPr>
        <p:txBody>
          <a:bodyPr wrap="square" rtlCol="0">
            <a:spAutoFit/>
          </a:bodyPr>
          <a:lstStyle/>
          <a:p>
            <a:r>
              <a:rPr lang="en-US" b="0" i="0" dirty="0">
                <a:solidFill>
                  <a:schemeClr val="bg1"/>
                </a:solidFill>
                <a:effectLst/>
                <a:latin typeface="Söhne"/>
              </a:rPr>
              <a:t>With the development of the Internet, it became possible to broadcast radio via the Internet. Internet radio has provided new opportunities for broadcasting and listening to audio content in real time anywhere in the world. People can listen to internet radio on computers, smartphones, tablets, and other devices.</a:t>
            </a:r>
          </a:p>
        </p:txBody>
      </p:sp>
    </p:spTree>
    <p:extLst>
      <p:ext uri="{BB962C8B-B14F-4D97-AF65-F5344CB8AC3E}">
        <p14:creationId xmlns:p14="http://schemas.microsoft.com/office/powerpoint/2010/main" val="3835228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922</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Amasis MT Pro Light</vt:lpstr>
      <vt:lpstr>-apple-system</vt:lpstr>
      <vt:lpstr>Arial</vt:lpstr>
      <vt:lpstr>Arial Black</vt:lpstr>
      <vt:lpstr>Calibri</vt:lpstr>
      <vt:lpstr>Calibri Light</vt:lpstr>
      <vt:lpstr>Sitka Text Semibold</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Batyrkhan Utegenov</dc:creator>
  <cp:lastModifiedBy>Batyrkhan Utegenov</cp:lastModifiedBy>
  <cp:revision>4</cp:revision>
  <dcterms:created xsi:type="dcterms:W3CDTF">2023-09-19T06:25:27Z</dcterms:created>
  <dcterms:modified xsi:type="dcterms:W3CDTF">2023-10-02T19:25:04Z</dcterms:modified>
</cp:coreProperties>
</file>