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B15DB97-4396-4F4F-B4D4-65A9AB99263C}">
  <a:tblStyle styleId="{DB15DB97-4396-4F4F-B4D4-65A9AB992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3179" autoAdjust="0"/>
  </p:normalViewPr>
  <p:slideViewPr>
    <p:cSldViewPr snapToGrid="0">
      <p:cViewPr varScale="1">
        <p:scale>
          <a:sx n="151" d="100"/>
          <a:sy n="151" d="100"/>
        </p:scale>
        <p:origin x="-468" y="-90"/>
      </p:cViewPr>
      <p:guideLst>
        <p:guide orient="horz" pos="179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sets.imdbw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77330" y="1260389"/>
            <a:ext cx="7496447" cy="2550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 smtClean="0"/>
              <a:t>PostgreSQL</a:t>
            </a:r>
            <a:r>
              <a:rPr lang="ru-RU" dirty="0" smtClean="0"/>
              <a:t> для администраторов баз данных и разработчиков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636" y="0"/>
            <a:ext cx="861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Оптимизация запроса, выбирающего все фильмы с участием Чарли Чаплина, в том числе и переведённые на другие языки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91" y="322562"/>
            <a:ext cx="8933934" cy="226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567" y="3011994"/>
            <a:ext cx="8922466" cy="150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19213" y="4654435"/>
            <a:ext cx="5768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Было: </a:t>
            </a:r>
            <a:r>
              <a:rPr lang="en-US" dirty="0" smtClean="0"/>
              <a:t>926.961 ms</a:t>
            </a:r>
            <a:r>
              <a:rPr lang="ru-RU" dirty="0" smtClean="0"/>
              <a:t>, стало: </a:t>
            </a:r>
            <a:r>
              <a:rPr lang="en-US" dirty="0" smtClean="0"/>
              <a:t>0.875 ms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3566" y="2675238"/>
            <a:ext cx="881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CREATE INDEX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ix_name_basics_primaryName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name_basics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primaryName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5993" y="3473129"/>
            <a:ext cx="7014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Было - </a:t>
            </a:r>
            <a:r>
              <a:rPr lang="en-US" dirty="0" smtClean="0"/>
              <a:t>Time: 148058.248 ms (02:28.248)</a:t>
            </a:r>
            <a:r>
              <a:rPr lang="ru-RU" dirty="0" smtClean="0"/>
              <a:t>, стало - </a:t>
            </a:r>
            <a:r>
              <a:rPr lang="en-US" dirty="0" smtClean="0"/>
              <a:t>Time: 143345.235 ms (02:23.235)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594" y="109549"/>
            <a:ext cx="904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запроса с сортировкой, выводящего данные о всех, </a:t>
            </a:r>
          </a:p>
          <a:p>
            <a:pPr algn="ctr"/>
            <a:r>
              <a:rPr lang="ru-RU" dirty="0" smtClean="0"/>
              <a:t>кто принимал участие в создании каждого из фильмов</a:t>
            </a:r>
            <a:r>
              <a:rPr lang="ru-RU" sz="1000" dirty="0" smtClean="0"/>
              <a:t>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31" y="750965"/>
            <a:ext cx="8921543" cy="7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3961" y="1784657"/>
            <a:ext cx="544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work_mem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TO ‘4GB’;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044" y="2308597"/>
            <a:ext cx="8885445" cy="76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765" y="94593"/>
            <a:ext cx="77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Использование расширенной статистики в запросе с функцией в условии </a:t>
            </a:r>
            <a:r>
              <a:rPr lang="en-US" dirty="0" smtClean="0"/>
              <a:t>WHERE:</a:t>
            </a:r>
          </a:p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count(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title_basics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WHERE mod("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startYear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100) = …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11" y="597191"/>
            <a:ext cx="8966902" cy="159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00" y="2695429"/>
            <a:ext cx="9007292" cy="10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9819" y="2295459"/>
            <a:ext cx="8853914" cy="3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Откуда берётся оценка в 54659 строк?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8737" y="4010747"/>
            <a:ext cx="8910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Создадим статистику по выражению:</a:t>
            </a:r>
          </a:p>
          <a:p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CREATE STATISTICS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title_basics_start_year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ON (mod("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startYear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", 100)) FROM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title_basics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64" y="90001"/>
            <a:ext cx="7035980" cy="4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3219" y="90000"/>
            <a:ext cx="1812236" cy="492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055022" y="2093661"/>
            <a:ext cx="7294396" cy="114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r>
              <a:rPr lang="ru" sz="5000" b="0" dirty="0"/>
              <a:t/>
            </a:r>
            <a:br>
              <a:rPr lang="ru" sz="5000" b="0" dirty="0"/>
            </a:br>
            <a:endParaRPr sz="4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 smtClean="0"/>
              <a:t>Хорошо ли меня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и</a:t>
            </a:r>
            <a:r>
              <a:rPr lang="ru" sz="4000" dirty="0" smtClean="0"/>
              <a:t> </a:t>
            </a:r>
            <a:r>
              <a:rPr lang="ru" sz="4000" dirty="0"/>
              <a:t>слышно?</a:t>
            </a:r>
            <a:endParaRPr sz="4000" dirty="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</a:t>
            </a:r>
            <a:r>
              <a:rPr lang="ru" sz="3000" dirty="0" smtClean="0"/>
              <a:t>проекта на тему: «</a:t>
            </a:r>
            <a:r>
              <a:rPr lang="ru-RU" sz="2800" dirty="0" smtClean="0"/>
              <a:t>Оптимизация настроечных параметров базы данных и ускорение выполнения запросов на демонстрационном примере</a:t>
            </a:r>
            <a:r>
              <a:rPr lang="ru" sz="3000" dirty="0" smtClean="0"/>
              <a:t>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Юрченко Андрей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smtClean="0"/>
              <a:t>Ведущий программист</a:t>
            </a:r>
            <a:endParaRPr sz="1400" dirty="0"/>
          </a:p>
        </p:txBody>
      </p:sp>
      <p:pic>
        <p:nvPicPr>
          <p:cNvPr id="7" name="Рисунок 6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" y="2704356"/>
            <a:ext cx="1998893" cy="1998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734759" y="1124898"/>
            <a:ext cx="312464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2" y="1729587"/>
            <a:ext cx="3149863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</a:t>
            </a:r>
            <a:r>
              <a:rPr lang="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планировалось сделать?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3112026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3099414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</a:p>
        </p:txBody>
      </p:sp>
      <p:sp>
        <p:nvSpPr>
          <p:cNvPr id="96" name="Google Shape;96;p19"/>
          <p:cNvSpPr/>
          <p:nvPr/>
        </p:nvSpPr>
        <p:spPr>
          <a:xfrm>
            <a:off x="722146" y="3690265"/>
            <a:ext cx="3061577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endParaRPr lang="ru-RU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получилось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84309" y="4332655"/>
            <a:ext cx="3074189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 rot="10800000" flipV="1">
            <a:off x="696923" y="1316747"/>
            <a:ext cx="37837" cy="604689"/>
          </a:xfrm>
          <a:prstGeom prst="curvedConnector3">
            <a:avLst>
              <a:gd name="adj1" fmla="val 704171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 rot="10800000" flipH="1" flipV="1">
            <a:off x="696921" y="1921436"/>
            <a:ext cx="1" cy="640219"/>
          </a:xfrm>
          <a:prstGeom prst="curvedConnector3">
            <a:avLst>
              <a:gd name="adj1" fmla="val -228600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rot="10800000" flipV="1">
            <a:off x="696923" y="2561656"/>
            <a:ext cx="1588" cy="640234"/>
          </a:xfrm>
          <a:prstGeom prst="curvedConnector3">
            <a:avLst>
              <a:gd name="adj1" fmla="val 14395466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7239000" cy="1101792"/>
        </p:xfrm>
        <a:graphic>
          <a:graphicData uri="http://schemas.openxmlformats.org/drawingml/2006/table">
            <a:tbl>
              <a:tblPr>
                <a:noFill/>
                <a:tableStyleId>{DB15DB97-4396-4F4F-B4D4-65A9AB99263C}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наиболее оптимальные параметры конфигурации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демонстрационной БД на используемом сервере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Придумать несколько запросов и добиться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ускорения их выполнения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469557" y="1544194"/>
          <a:ext cx="8328453" cy="1531273"/>
        </p:xfrm>
        <a:graphic>
          <a:graphicData uri="http://schemas.openxmlformats.org/drawingml/2006/table">
            <a:tbl>
              <a:tblPr>
                <a:noFill/>
                <a:tableStyleId>{DB15DB97-4396-4F4F-B4D4-65A9AB99263C}</a:tableStyleId>
              </a:tblPr>
              <a:tblGrid>
                <a:gridCol w="563082"/>
                <a:gridCol w="7765371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достаточной большой набор демонстрационных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Загрузить его в базу,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предварительно более оптимально сконфигурировав СУБД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Придумать несколько запросов, а затем, на основе имеющихся планов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выполнения,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добиться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увеличения скорости их работы за счёт добавления индексов, статистик, изменения параметров конфигурации СУБД, возможной переделки самих запросов и т.п.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{DB15DB97-4396-4F4F-B4D4-65A9AB99263C}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Операционная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система -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Ubuntu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20.04.6 LTS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-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15.6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«Железо» - виртуализация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основе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Hyper-V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– 16 GB, 8 CPU, HDD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IMDB_Logo_2016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93" y="242024"/>
            <a:ext cx="4028302" cy="2033033"/>
          </a:xfrm>
          <a:prstGeom prst="rect">
            <a:avLst/>
          </a:prstGeom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9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</a:t>
            </a:r>
            <a:r>
              <a:rPr lang="ru" sz="3000" dirty="0" smtClean="0"/>
              <a:t>получилось: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401595" y="927544"/>
            <a:ext cx="8655908" cy="38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7500"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В качестве демонстрационной БД использована </a:t>
            </a:r>
          </a:p>
          <a:p>
            <a:pPr marL="457200" indent="-317500"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некоммерческая версия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Internet Movie Database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indent="-317500"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IMDb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доступная по адресу </a:t>
            </a:r>
          </a:p>
          <a:p>
            <a:pPr marL="457200" indent="-317500">
              <a:buSzPts val="1400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  <a:hlinkClick r:id="rId4"/>
              </a:rPr>
              <a:t>https://datasets.imdbws.com/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SzPts val="1400"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indent="-342900">
              <a:buSzPts val="1400"/>
              <a:buFont typeface="+mj-lt"/>
              <a:buAutoNum type="arabicPeriod" startAt="2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После некоторых манипуляций данные в базу удалось загрузить и вот, что в ней оказалось:</a:t>
            </a:r>
          </a:p>
          <a:p>
            <a:pPr marL="482600" indent="-342900">
              <a:buSzPts val="1400"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Table name    | Rows quantity | Table size | Table + indices size | Num of indices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------------------+---------------+------------+----------------------+----------------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name_basics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  |      13648416 | 1317 MB    | 2225 MB              |              6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title_akas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   |      49136304 | 4043 MB    | 6309 MB              |              6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title_basics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 |      10933901 | 1236 MB    | 1905 MB              |              6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title_crew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   |      10287301 | 528 MB     | 826 MB               |              1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title_episode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|       8382814 | 340 MB     | 661 MB               |              2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title_principals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|      86941456 | 4604 MB    | 6631 MB              |              2</a:t>
            </a:r>
          </a:p>
          <a:p>
            <a:pPr marL="457200" indent="-317500">
              <a:buSzPts val="1400"/>
            </a:pP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title_ratings</a:t>
            </a:r>
            <a:r>
              <a:rPr lang="en-US" sz="1200" b="1" dirty="0" smtClean="0">
                <a:latin typeface="Courier New" pitchFamily="49" charset="0"/>
                <a:ea typeface="Roboto"/>
                <a:cs typeface="Courier New" pitchFamily="49" charset="0"/>
                <a:sym typeface="Roboto"/>
              </a:rPr>
              <a:t>    |       1459628 | 73 MB      | 156 MB               |              3</a:t>
            </a:r>
            <a:endParaRPr lang="ru-RU" sz="1200" b="1" dirty="0" smtClean="0">
              <a:latin typeface="Courier New" pitchFamily="49" charset="0"/>
              <a:ea typeface="Roboto"/>
              <a:cs typeface="Courier New" pitchFamily="49" charset="0"/>
              <a:sym typeface="Roboto"/>
            </a:endParaRPr>
          </a:p>
          <a:p>
            <a:pPr marL="457200" indent="-317500">
              <a:buSzPts val="1400"/>
            </a:pPr>
            <a:endParaRPr lang="ru-RU" b="1" dirty="0" smtClean="0">
              <a:solidFill>
                <a:srgbClr val="000000"/>
              </a:solidFill>
              <a:latin typeface="Courier New" pitchFamily="49" charset="0"/>
              <a:ea typeface="Roboto"/>
              <a:cs typeface="Courier New" pitchFamily="49" charset="0"/>
              <a:sym typeface="Roboto"/>
            </a:endParaRPr>
          </a:p>
          <a:p>
            <a:pPr marL="482600" indent="-342900"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3. Размер базы – около 19 ГБ.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48281" y="244227"/>
            <a:ext cx="2341605" cy="169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ER-</a:t>
            </a:r>
            <a:r>
              <a:rPr lang="ru-RU" sz="3000" dirty="0" smtClean="0"/>
              <a:t>диаграмма </a:t>
            </a:r>
            <a:r>
              <a:rPr lang="en-US" sz="3000" dirty="0" err="1" smtClean="0"/>
              <a:t>IMDb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4" name="Рисунок 3" descr="ER-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115" y="510490"/>
            <a:ext cx="6299680" cy="3987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21651</TotalTime>
  <Words>467</Words>
  <Application>Microsoft Office PowerPoint</Application>
  <PresentationFormat>Экран (16:9)</PresentationFormat>
  <Paragraphs>68</Paragraphs>
  <Slides>14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Светлая тема</vt:lpstr>
      <vt:lpstr>PostgreSQL для администраторов баз данных и разработчиков </vt:lpstr>
      <vt:lpstr>Хорошо ли меня видно и слышно?</vt:lpstr>
      <vt:lpstr>Защита проекта на тему: «Оптимизация настроечных параметров базы данных и ускорение выполнения запросов на демонстрационном примере»   </vt:lpstr>
      <vt:lpstr>Слайд 4</vt:lpstr>
      <vt:lpstr>Слайд 5</vt:lpstr>
      <vt:lpstr>Что планировалось</vt:lpstr>
      <vt:lpstr>Используемые технологии </vt:lpstr>
      <vt:lpstr>Что получилось:</vt:lpstr>
      <vt:lpstr>ER-диаграмма IMDb  </vt:lpstr>
      <vt:lpstr>Слайд 10</vt:lpstr>
      <vt:lpstr>Слайд 11</vt:lpstr>
      <vt:lpstr>Слайд 12</vt:lpstr>
      <vt:lpstr>Слайд 13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Андрей</dc:creator>
  <cp:lastModifiedBy>Андрей</cp:lastModifiedBy>
  <cp:revision>106</cp:revision>
  <dcterms:modified xsi:type="dcterms:W3CDTF">2024-08-18T19:11:59Z</dcterms:modified>
</cp:coreProperties>
</file>