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99" r:id="rId4"/>
    <p:sldId id="268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A92F0-547F-4C4F-BF7A-8434AEA87BA0}" type="datetimeFigureOut">
              <a:rPr lang="de-AT" smtClean="0"/>
              <a:t>08.01.2019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B04CC-AF12-4705-9386-D0772311E3F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702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C4E-0EAE-4417-8672-DF76924DA3C2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5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C258-78BD-418A-B0A3-51DB6C8A19CB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8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391E-0DC6-463D-BBD1-0621D27108A3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3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BB48-9ED8-4CE2-97BF-4DD99D8C76ED}" type="datetime1">
              <a:rPr lang="de-DE" smtClean="0"/>
              <a:t>08.01.2019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6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0BF4-28FF-4614-9857-82C5AC5EBD23}" type="datetime1">
              <a:rPr lang="de-DE" smtClean="0"/>
              <a:t>08.01.2019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3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DA1-2062-48F1-9737-0825BB48B9A4}" type="datetime1">
              <a:rPr lang="de-DE" smtClean="0"/>
              <a:t>08.01.2019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53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C336-6789-4CD5-9D43-36EAC6062A1F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01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8643-26FE-4BBF-8F07-1E229E6A4261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1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2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449-29AA-4C68-8B9A-802486075C08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6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F023-9D3F-43BF-B096-BE0BABB277ED}" type="datetime1">
              <a:rPr lang="de-DE" smtClean="0"/>
              <a:t>08.01.2019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62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C2F-F471-4FCB-9E1D-CD99FDCD4F1E}" type="datetime1">
              <a:rPr lang="de-DE" smtClean="0"/>
              <a:t>08.01.2019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9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770D-6FF1-4F4E-9935-6AFA6B53E271}" type="datetime1">
              <a:rPr lang="de-DE" smtClean="0"/>
              <a:t>08.01.2019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43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A8C-3847-4955-AC39-EA7F2FD4E1CC}" type="datetime1">
              <a:rPr lang="de-DE" smtClean="0"/>
              <a:t>08.01.2019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69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EE75-D4C7-4316-8F1D-634D56A0CBD9}" type="datetime1">
              <a:rPr lang="de-DE" smtClean="0"/>
              <a:t>08.01.2019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0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266-3F11-467B-BE26-729FFD9F8400}" type="datetime1">
              <a:rPr lang="de-DE" smtClean="0"/>
              <a:t>08.01.2019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5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9DC2-CAD4-48BE-825C-8B5FB11DF4D8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4C3324-817C-4D9A-BFAA-CDFB179A6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D1325-C709-421C-B519-4C7E56334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Extensions</a:t>
            </a:r>
            <a:br>
              <a:rPr lang="en-GB" dirty="0"/>
            </a:br>
            <a:r>
              <a:rPr lang="en-GB" dirty="0"/>
              <a:t>Protocols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797544-7A5C-4AFE-BBCB-ECDB1A35C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Lukas </a:t>
            </a:r>
            <a:r>
              <a:rPr lang="de-AT" dirty="0"/>
              <a:t>Pühringer genannt </a:t>
            </a:r>
            <a:r>
              <a:rPr lang="de-AT" dirty="0" err="1"/>
              <a:t>Rühri</a:t>
            </a:r>
            <a:r>
              <a:rPr lang="de-AT" dirty="0"/>
              <a:t> oder </a:t>
            </a:r>
            <a:r>
              <a:rPr lang="de-AT" dirty="0" err="1"/>
              <a:t>Pühri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424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4F72AB-E009-479E-85FB-ACB87648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de-AT" dirty="0"/>
              <a:t>neue Instanzen und Typ-Methoden zu </a:t>
            </a:r>
            <a:r>
              <a:rPr lang="de-AT" b="1" dirty="0"/>
              <a:t>existierenden Typen ergänzen</a:t>
            </a:r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pPr marL="0" indent="0">
              <a:buNone/>
            </a:pPr>
            <a:endParaRPr lang="de-AT" dirty="0"/>
          </a:p>
          <a:p>
            <a:endParaRPr lang="de-AT" b="1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4899F19-7BAF-4BED-9C01-241572A4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AT" dirty="0"/>
              <a:t>Extentions und Methods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EF7364-FCEB-4E06-8B04-D6321552D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342809"/>
            <a:ext cx="5897062" cy="2091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10300A7-BC1D-474D-A5D6-DFDC94FD1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653267"/>
            <a:ext cx="4216164" cy="1580623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5841F8-9BDE-4296-8ABD-0ED4FFAA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F833-2741-4A9F-B118-014D44C038DF}" type="datetime1">
              <a:rPr lang="de-DE" smtClean="0"/>
              <a:t>08.01.2019</a:t>
            </a:fld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C897C4-E61D-4578-8FBD-9F4B053E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87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DC2FD-294D-4824-A0FA-680C37DA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Mutating Instance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04FFC-06D1-4D2E-A31B-76B827D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Um die </a:t>
            </a:r>
            <a:r>
              <a:rPr lang="de-AT" b="1" dirty="0"/>
              <a:t>Instanzen</a:t>
            </a:r>
            <a:r>
              <a:rPr lang="de-AT" dirty="0"/>
              <a:t> von Typen selbst zu </a:t>
            </a:r>
            <a:r>
              <a:rPr lang="de-AT" b="1" dirty="0"/>
              <a:t>verändern</a:t>
            </a:r>
          </a:p>
          <a:p>
            <a:r>
              <a:rPr lang="de-AT" dirty="0" err="1"/>
              <a:t>Stucts</a:t>
            </a:r>
            <a:r>
              <a:rPr lang="de-AT" dirty="0"/>
              <a:t> und </a:t>
            </a:r>
            <a:r>
              <a:rPr lang="de-AT" dirty="0" err="1"/>
              <a:t>Enums</a:t>
            </a:r>
            <a:r>
              <a:rPr lang="de-AT" dirty="0"/>
              <a:t> die </a:t>
            </a:r>
            <a:r>
              <a:rPr lang="de-AT" b="1" dirty="0" err="1"/>
              <a:t>self</a:t>
            </a:r>
            <a:r>
              <a:rPr lang="de-AT" b="1" dirty="0"/>
              <a:t> müssen </a:t>
            </a:r>
            <a:r>
              <a:rPr lang="de-AT" dirty="0"/>
              <a:t>mit </a:t>
            </a:r>
            <a:r>
              <a:rPr lang="de-AT" b="1" dirty="0" err="1"/>
              <a:t>mutating</a:t>
            </a:r>
            <a:r>
              <a:rPr lang="de-AT" b="1" dirty="0"/>
              <a:t> </a:t>
            </a:r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4AE6A8-C5AE-4A47-A933-49E469D0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20299"/>
            <a:ext cx="4244725" cy="2723272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18159-A7D9-433E-A45B-F735B6FD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FCF-B8B0-44E4-8F55-78E1D8A3158D}" type="datetime1">
              <a:rPr lang="de-DE" smtClean="0"/>
              <a:t>08.01.2019</a:t>
            </a:fld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9A6BD8-AEAD-4C00-BCAB-CA34FEA8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18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84AC2-3D4F-4025-BDA5-1860272F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Extentions und </a:t>
            </a:r>
            <a:r>
              <a:rPr lang="de-AT" dirty="0" err="1"/>
              <a:t>Subscripts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D77C82-0445-4D95-B1C9-31301B2F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Um </a:t>
            </a:r>
            <a:r>
              <a:rPr lang="de-AT" dirty="0" err="1"/>
              <a:t>Subscripts</a:t>
            </a:r>
            <a:r>
              <a:rPr lang="de-AT" dirty="0"/>
              <a:t> zu </a:t>
            </a:r>
            <a:r>
              <a:rPr lang="de-AT" b="1" dirty="0"/>
              <a:t>bestehenden Typen </a:t>
            </a:r>
            <a:r>
              <a:rPr lang="de-AT" dirty="0"/>
              <a:t>hinzuzufügen</a:t>
            </a:r>
          </a:p>
          <a:p>
            <a:r>
              <a:rPr lang="de-AT" dirty="0"/>
              <a:t>Gibt Nummer zurück, das </a:t>
            </a:r>
            <a:r>
              <a:rPr lang="de-AT" b="1" dirty="0"/>
              <a:t>rechts vom eingegeben Index</a:t>
            </a:r>
            <a:r>
              <a:rPr lang="de-AT" dirty="0"/>
              <a:t> steht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429BBD-C2CE-4A34-B2DD-E91C798BB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40"/>
          <a:stretch/>
        </p:blipFill>
        <p:spPr>
          <a:xfrm>
            <a:off x="2589212" y="3474102"/>
            <a:ext cx="5163271" cy="243712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9D282B-793D-40EE-BC6E-AE9E3EAF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91E-9854-4E41-813C-7DA538763302}" type="datetime1">
              <a:rPr lang="de-DE" smtClean="0"/>
              <a:t>08.01.2019</a:t>
            </a:fld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EA1C7D-589C-4B63-9F41-3089FCA1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5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867D8-D3D5-4C22-A455-F84044EE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74886C-4AE3-4B7B-92FC-0D5A34898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9392" y="2062578"/>
            <a:ext cx="10788588" cy="3777622"/>
          </a:xfrm>
        </p:spPr>
        <p:txBody>
          <a:bodyPr>
            <a:normAutofit/>
          </a:bodyPr>
          <a:lstStyle/>
          <a:p>
            <a:r>
              <a:rPr lang="de-AT" dirty="0"/>
              <a:t>Schreibe eine Klasse </a:t>
            </a:r>
            <a:r>
              <a:rPr lang="de-AT" b="1" dirty="0" err="1"/>
              <a:t>schclass</a:t>
            </a:r>
            <a:r>
              <a:rPr lang="de-AT" dirty="0"/>
              <a:t> mit: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AT" dirty="0"/>
              <a:t>Schüleranzahl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AT" dirty="0"/>
              <a:t>Klassenname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AT" dirty="0"/>
              <a:t>KV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AT" dirty="0"/>
              <a:t>Schüler[]</a:t>
            </a:r>
          </a:p>
          <a:p>
            <a:pPr marL="400050"/>
            <a:r>
              <a:rPr lang="de-AT" dirty="0"/>
              <a:t>Erweitere die Klasse </a:t>
            </a:r>
            <a:r>
              <a:rPr lang="de-AT" dirty="0" err="1"/>
              <a:t>Traunlauf</a:t>
            </a:r>
            <a:r>
              <a:rPr lang="de-AT" dirty="0"/>
              <a:t> (von Max) </a:t>
            </a:r>
            <a:r>
              <a:rPr lang="de-AT" b="1" dirty="0"/>
              <a:t>mit einer Extension</a:t>
            </a:r>
            <a:r>
              <a:rPr lang="de-AT" dirty="0"/>
              <a:t> so dass die Läufer gleich zu Objekten in der Schulklasse werden. </a:t>
            </a:r>
          </a:p>
          <a:p>
            <a:pPr marL="400050"/>
            <a:r>
              <a:rPr lang="de-AT" dirty="0"/>
              <a:t>Erweitere die Klasse </a:t>
            </a:r>
            <a:r>
              <a:rPr lang="de-AT" dirty="0" err="1"/>
              <a:t>zzl</a:t>
            </a:r>
            <a:r>
              <a:rPr lang="de-AT" dirty="0"/>
              <a:t>. um eine Funktion die die Bestzeit herausfindet</a:t>
            </a:r>
          </a:p>
          <a:p>
            <a:pPr marL="457200" lvl="1" indent="0">
              <a:buNone/>
            </a:pPr>
            <a:endParaRPr lang="de-AT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0D1A96-7A7A-4699-AF69-3D28EAE6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0836-4160-42A0-8CF4-5C5A85D3F570}" type="datetime1">
              <a:rPr lang="de-DE" smtClean="0"/>
              <a:t>08.01.2019</a:t>
            </a:fld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6DBD55-D32F-4821-8A9C-2653AFE3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4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48F45-9C3E-459B-AD12-8A1A9B34A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Protocols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8A29FB-0F1D-46E0-9090-1F883A724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79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9601C-9777-46AC-AB03-3C549438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CAB5B-CECE-4291-9951-39D98F90D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Protocols geben </a:t>
            </a:r>
            <a:r>
              <a:rPr lang="de-AT" b="1" dirty="0"/>
              <a:t>„Blaupausen der Instanzen“ </a:t>
            </a:r>
            <a:r>
              <a:rPr lang="de-AT" dirty="0"/>
              <a:t>an. Passend für die aktuelle Aufgabe</a:t>
            </a:r>
          </a:p>
          <a:p>
            <a:r>
              <a:rPr lang="de-AT" dirty="0"/>
              <a:t>Kann dann von einer Klasse </a:t>
            </a:r>
            <a:r>
              <a:rPr lang="de-AT" b="1" dirty="0"/>
              <a:t>adoptiert/genutzt </a:t>
            </a:r>
            <a:r>
              <a:rPr lang="de-AT" dirty="0"/>
              <a:t>werden</a:t>
            </a:r>
          </a:p>
          <a:p>
            <a:r>
              <a:rPr lang="de-AT" dirty="0"/>
              <a:t>Protocols kann man auch mit Extentions erweitern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360BBC-08EB-424C-AB64-19827FD5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3785884"/>
            <a:ext cx="6630663" cy="1363632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35475B-519B-46ED-9FE9-54DCD414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4929-6031-477E-872F-437D7360692F}" type="datetime1">
              <a:rPr lang="de-DE" smtClean="0"/>
              <a:t>08.01.2019</a:t>
            </a:fld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5122C-216B-4896-A4D7-076B4CBB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0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7567A-55FB-4A1A-A0A0-CC1B7DA2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2115C-9761-4B35-8B24-EEFEC7E4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Protocol können genutzt werden: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Mehrere Protocols: </a:t>
            </a:r>
            <a:r>
              <a:rPr lang="de-AT" b="1" dirty="0"/>
              <a:t>Trennung Semikolon </a:t>
            </a:r>
            <a:r>
              <a:rPr lang="de-AT" dirty="0"/>
              <a:t>(wie in </a:t>
            </a:r>
            <a:r>
              <a:rPr lang="de-AT" dirty="0" err="1"/>
              <a:t>Kotlin</a:t>
            </a:r>
            <a:r>
              <a:rPr lang="de-AT" dirty="0"/>
              <a:t>)</a:t>
            </a:r>
          </a:p>
          <a:p>
            <a:endParaRPr lang="de-AT" dirty="0"/>
          </a:p>
          <a:p>
            <a:r>
              <a:rPr lang="de-AT" dirty="0"/>
              <a:t>Bei Benutzung einer </a:t>
            </a:r>
            <a:r>
              <a:rPr lang="de-AT" b="1" dirty="0"/>
              <a:t>abgeleiteten Klasse</a:t>
            </a:r>
            <a:r>
              <a:rPr lang="de-AT" dirty="0"/>
              <a:t> zuerst Klasse dann Protocol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b="1" dirty="0"/>
              <a:t> 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1A5DB-6E5A-453B-9241-234EAC2B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062-E33D-422D-A7BC-6D529B3D7501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40A4DB-219A-4D48-BF7F-80331C9E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16</a:t>
            </a:fld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9B4257E-9AF0-42AD-917F-20EE5927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25099"/>
            <a:ext cx="4944165" cy="6668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0FFF107-06E3-4AE8-82E2-E2A5A9FA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773185"/>
            <a:ext cx="531569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23E34D-983A-4BFF-BD7E-8B5B3E79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de-AT" sz="3100" dirty="0"/>
              <a:t>Voraussetzungen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27CB2-C7BF-4096-A862-B4104A52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de-AT" dirty="0"/>
              <a:t>Wichtigste </a:t>
            </a:r>
            <a:r>
              <a:rPr lang="de-AT" dirty="0" err="1"/>
              <a:t>Vorraussetzung</a:t>
            </a:r>
            <a:r>
              <a:rPr lang="de-AT" dirty="0"/>
              <a:t>: </a:t>
            </a:r>
            <a:r>
              <a:rPr lang="de-AT" dirty="0" err="1"/>
              <a:t>conforming</a:t>
            </a:r>
            <a:r>
              <a:rPr lang="de-AT" dirty="0"/>
              <a:t> type für </a:t>
            </a:r>
            <a:r>
              <a:rPr lang="de-AT" b="1" dirty="0"/>
              <a:t>Instance Property oder Type Property</a:t>
            </a:r>
          </a:p>
          <a:p>
            <a:r>
              <a:rPr lang="de-AT" dirty="0"/>
              <a:t>Protocol </a:t>
            </a:r>
            <a:r>
              <a:rPr lang="de-AT" dirty="0" err="1"/>
              <a:t>spezifiert</a:t>
            </a:r>
            <a:r>
              <a:rPr lang="de-AT" dirty="0"/>
              <a:t> </a:t>
            </a:r>
            <a:r>
              <a:rPr lang="de-AT" b="1" dirty="0"/>
              <a:t>nicht den Property-Type</a:t>
            </a:r>
            <a:endParaRPr lang="de-AT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52BB4F-3D09-4A0F-94A9-11D0D456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65" y="640080"/>
            <a:ext cx="6862132" cy="5252773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E49437-25E2-4ED7-814F-94346DA3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4C3324-817C-4D9A-BFAA-CDFB179A6E9C}" type="slidenum">
              <a:rPr lang="en-GB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GB" sz="19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623DF0-CA65-425C-ACA3-664777D7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B7F346-9983-4419-A8E1-86FD61A05110}" type="datetime1">
              <a:rPr lang="de-DE" smtClean="0"/>
              <a:pPr>
                <a:spcAft>
                  <a:spcPts val="600"/>
                </a:spcAft>
              </a:pPr>
              <a:t>08.01.2019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9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A3E5D-0FFB-447F-98D1-FE04E109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7A8929-5DFD-4A3C-BE42-D7C99F9E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Verlangt Protocol </a:t>
            </a:r>
            <a:r>
              <a:rPr lang="de-AT" b="1" dirty="0" err="1"/>
              <a:t>gettable</a:t>
            </a:r>
            <a:r>
              <a:rPr lang="de-AT" b="1" dirty="0"/>
              <a:t> oder </a:t>
            </a:r>
            <a:r>
              <a:rPr lang="de-AT" b="1" dirty="0" err="1"/>
              <a:t>settable</a:t>
            </a:r>
            <a:r>
              <a:rPr lang="de-AT" b="1" dirty="0"/>
              <a:t> </a:t>
            </a:r>
            <a:r>
              <a:rPr lang="de-AT" dirty="0"/>
              <a:t>zu sein </a:t>
            </a:r>
          </a:p>
          <a:p>
            <a:pPr lvl="1"/>
            <a:r>
              <a:rPr lang="de-AT" dirty="0"/>
              <a:t>-&gt; Property </a:t>
            </a:r>
            <a:r>
              <a:rPr lang="de-AT" dirty="0" err="1"/>
              <a:t>Vorraussetzung</a:t>
            </a:r>
            <a:r>
              <a:rPr lang="de-AT" dirty="0"/>
              <a:t> </a:t>
            </a:r>
            <a:r>
              <a:rPr lang="de-AT" b="1" dirty="0"/>
              <a:t>nicht</a:t>
            </a:r>
            <a:r>
              <a:rPr lang="de-AT" dirty="0"/>
              <a:t> erfüllbar mit </a:t>
            </a:r>
            <a:r>
              <a:rPr lang="de-AT" b="1" dirty="0" err="1"/>
              <a:t>stored</a:t>
            </a:r>
            <a:r>
              <a:rPr lang="de-AT" b="1" dirty="0"/>
              <a:t> oder </a:t>
            </a:r>
            <a:r>
              <a:rPr lang="de-AT" b="1" dirty="0" err="1"/>
              <a:t>readonly</a:t>
            </a:r>
            <a:r>
              <a:rPr lang="de-AT" b="1" dirty="0"/>
              <a:t> </a:t>
            </a:r>
            <a:r>
              <a:rPr lang="de-AT" b="1" dirty="0" err="1"/>
              <a:t>properties</a:t>
            </a:r>
            <a:endParaRPr lang="de-AT" b="1" dirty="0"/>
          </a:p>
          <a:p>
            <a:r>
              <a:rPr lang="de-AT" dirty="0"/>
              <a:t>Verlangt nur </a:t>
            </a:r>
            <a:r>
              <a:rPr lang="de-AT" b="1" dirty="0" err="1"/>
              <a:t>gettable</a:t>
            </a:r>
            <a:r>
              <a:rPr lang="de-AT" b="1" dirty="0"/>
              <a:t> </a:t>
            </a:r>
            <a:r>
              <a:rPr lang="de-AT" dirty="0"/>
              <a:t>-&gt; jede Art von Property benutzen</a:t>
            </a:r>
          </a:p>
          <a:p>
            <a:r>
              <a:rPr lang="de-AT" dirty="0" err="1"/>
              <a:t>Vorraussetzungen</a:t>
            </a:r>
            <a:r>
              <a:rPr lang="de-AT" dirty="0"/>
              <a:t> (</a:t>
            </a:r>
            <a:r>
              <a:rPr lang="de-AT" dirty="0" err="1"/>
              <a:t>requirements</a:t>
            </a:r>
            <a:r>
              <a:rPr lang="de-AT" dirty="0"/>
              <a:t>) immer </a:t>
            </a:r>
            <a:r>
              <a:rPr lang="de-AT" b="1" dirty="0"/>
              <a:t>{</a:t>
            </a:r>
            <a:r>
              <a:rPr lang="de-AT" b="1" dirty="0" err="1"/>
              <a:t>get</a:t>
            </a:r>
            <a:r>
              <a:rPr lang="de-AT" b="1" dirty="0"/>
              <a:t> </a:t>
            </a:r>
            <a:r>
              <a:rPr lang="de-AT" b="1" dirty="0" err="1"/>
              <a:t>set</a:t>
            </a:r>
            <a:r>
              <a:rPr lang="de-AT" b="1" dirty="0"/>
              <a:t>} (ähnlich C#)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4E604-DDC8-4E27-A679-6E202E9C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6D726-BECC-4A39-AB86-6EFB05DC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18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AEDBA43-F3DE-46B1-BBE8-D254842E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954232"/>
            <a:ext cx="5931610" cy="12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2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C28D9-1AE3-43A9-875C-ABC5F58C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e-AT" sz="3200" dirty="0"/>
              <a:t>Voraussetzungen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46ED00-A969-4A8C-B941-331A1E6F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4C3324-817C-4D9A-BFAA-CDFB179A6E9C}" type="slidenum">
              <a:rPr lang="en-GB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GB" sz="19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95E8C-2D2B-48BC-B546-A54FA8FE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de-AT" sz="1600" dirty="0">
                <a:solidFill>
                  <a:srgbClr val="000000"/>
                </a:solidFill>
              </a:rPr>
              <a:t>Protocols mit </a:t>
            </a:r>
            <a:r>
              <a:rPr lang="de-AT" sz="1600" b="1" dirty="0">
                <a:solidFill>
                  <a:srgbClr val="000000"/>
                </a:solidFill>
              </a:rPr>
              <a:t>Type Property </a:t>
            </a:r>
            <a:r>
              <a:rPr lang="de-AT" sz="1600" dirty="0" err="1">
                <a:solidFill>
                  <a:srgbClr val="000000"/>
                </a:solidFill>
              </a:rPr>
              <a:t>with</a:t>
            </a:r>
            <a:r>
              <a:rPr lang="de-AT" sz="1600" dirty="0">
                <a:solidFill>
                  <a:srgbClr val="000000"/>
                </a:solidFill>
              </a:rPr>
              <a:t> </a:t>
            </a:r>
            <a:r>
              <a:rPr lang="de-AT" sz="1600" b="1" dirty="0" err="1">
                <a:solidFill>
                  <a:srgbClr val="000000"/>
                </a:solidFill>
              </a:rPr>
              <a:t>static</a:t>
            </a:r>
            <a:r>
              <a:rPr lang="de-AT" sz="1600" b="1" dirty="0">
                <a:solidFill>
                  <a:srgbClr val="000000"/>
                </a:solidFill>
              </a:rPr>
              <a:t> </a:t>
            </a:r>
            <a:r>
              <a:rPr lang="de-AT" sz="1600" dirty="0" err="1">
                <a:solidFill>
                  <a:srgbClr val="000000"/>
                </a:solidFill>
              </a:rPr>
              <a:t>keyword</a:t>
            </a:r>
            <a:r>
              <a:rPr lang="de-AT" sz="1600" dirty="0">
                <a:solidFill>
                  <a:srgbClr val="000000"/>
                </a:solidFill>
              </a:rPr>
              <a:t> </a:t>
            </a:r>
          </a:p>
          <a:p>
            <a:r>
              <a:rPr lang="de-AT" sz="1600" dirty="0">
                <a:solidFill>
                  <a:srgbClr val="000000"/>
                </a:solidFill>
              </a:rPr>
              <a:t>Erlaubt </a:t>
            </a:r>
            <a:r>
              <a:rPr lang="de-AT" sz="1600" dirty="0" err="1">
                <a:solidFill>
                  <a:srgbClr val="000000"/>
                </a:solidFill>
              </a:rPr>
              <a:t>prefixen</a:t>
            </a:r>
            <a:r>
              <a:rPr lang="de-AT" sz="1600" dirty="0">
                <a:solidFill>
                  <a:srgbClr val="000000"/>
                </a:solidFill>
              </a:rPr>
              <a:t> mit </a:t>
            </a:r>
            <a:r>
              <a:rPr lang="de-AT" sz="1600" b="1" dirty="0" err="1">
                <a:solidFill>
                  <a:srgbClr val="000000"/>
                </a:solidFill>
              </a:rPr>
              <a:t>class</a:t>
            </a:r>
            <a:r>
              <a:rPr lang="de-AT" sz="1600" b="1" dirty="0">
                <a:solidFill>
                  <a:srgbClr val="000000"/>
                </a:solidFill>
              </a:rPr>
              <a:t> </a:t>
            </a:r>
            <a:r>
              <a:rPr lang="de-AT" sz="1600" dirty="0">
                <a:solidFill>
                  <a:srgbClr val="000000"/>
                </a:solidFill>
              </a:rPr>
              <a:t>oder </a:t>
            </a:r>
            <a:r>
              <a:rPr lang="de-AT" sz="1600" b="1" dirty="0" err="1">
                <a:solidFill>
                  <a:srgbClr val="000000"/>
                </a:solidFill>
              </a:rPr>
              <a:t>static</a:t>
            </a:r>
            <a:endParaRPr lang="de-AT" sz="1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AT" sz="1600" dirty="0">
              <a:solidFill>
                <a:srgbClr val="000000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5964ED-0D61-42BE-BB75-2A879F52C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20" y="2029349"/>
            <a:ext cx="6190336" cy="196543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6B16B-F888-41E2-95B7-D9863ECB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B7F346-9983-4419-A8E1-86FD61A05110}" type="datetime1">
              <a:rPr lang="de-DE" smtClean="0"/>
              <a:pPr>
                <a:spcAft>
                  <a:spcPts val="600"/>
                </a:spcAft>
              </a:pPr>
              <a:t>08.01.2019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B2DB14-C288-4F87-8B6E-9BEF37AE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446" y="4312556"/>
            <a:ext cx="7769610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5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D8E5C-2D99-4797-9BD8-DD51B633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Unsere Themen</a:t>
            </a:r>
            <a:br>
              <a:rPr lang="de-AT" dirty="0"/>
            </a:br>
            <a:r>
              <a:rPr lang="de-AT" dirty="0"/>
              <a:t>Extentions				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016D0E-0A46-4D3E-ADDD-37D31DC66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Allgemeine Syntax</a:t>
            </a:r>
          </a:p>
          <a:p>
            <a:r>
              <a:rPr lang="de-AT" dirty="0"/>
              <a:t>Extentions und Properties</a:t>
            </a:r>
          </a:p>
          <a:p>
            <a:r>
              <a:rPr lang="de-AT" dirty="0"/>
              <a:t>Extentions und Initializer</a:t>
            </a:r>
          </a:p>
          <a:p>
            <a:r>
              <a:rPr lang="de-AT" dirty="0"/>
              <a:t>Extentions und Methods</a:t>
            </a:r>
          </a:p>
          <a:p>
            <a:r>
              <a:rPr lang="de-AT" dirty="0"/>
              <a:t>Extentions und </a:t>
            </a:r>
            <a:r>
              <a:rPr lang="de-AT" dirty="0" err="1"/>
              <a:t>Subscripts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BEBF5F-13B0-4DF2-B783-203FBED7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C9EB-A98B-4E99-BBA4-CDAB35A97FCA}" type="datetime1">
              <a:rPr lang="de-DE" smtClean="0"/>
              <a:t>08.01.2019</a:t>
            </a:fld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D4EB62-25F0-4307-8F8A-0993B870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6D197-8561-4848-A653-74572520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Voraussetzungen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6FDE41-95E2-44D0-9B06-20F679E3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457BE1-B830-4D4B-9F12-1DFB9442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20</a:t>
            </a:fld>
            <a:endParaRPr lang="en-GB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976556-EF1D-4D78-ADBE-47F9CEF0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FullyNamed</a:t>
            </a:r>
            <a:r>
              <a:rPr lang="de-AT" dirty="0"/>
              <a:t> </a:t>
            </a:r>
            <a:r>
              <a:rPr lang="de-AT" b="1" dirty="0"/>
              <a:t>braucht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Conforming</a:t>
            </a:r>
            <a:r>
              <a:rPr lang="de-AT" dirty="0"/>
              <a:t> type</a:t>
            </a:r>
          </a:p>
          <a:p>
            <a:pPr lvl="1"/>
            <a:r>
              <a:rPr lang="de-AT" dirty="0"/>
              <a:t>Gibt nichts genaueres an</a:t>
            </a:r>
          </a:p>
          <a:p>
            <a:pPr lvl="1"/>
            <a:r>
              <a:rPr lang="de-AT" dirty="0"/>
              <a:t>Nur dass es einen Namen braucht um das zu </a:t>
            </a:r>
            <a:r>
              <a:rPr lang="de-AT" dirty="0" err="1"/>
              <a:t>providen</a:t>
            </a:r>
            <a:endParaRPr lang="de-AT" dirty="0"/>
          </a:p>
          <a:p>
            <a:pPr lvl="1"/>
            <a:r>
              <a:rPr lang="de-AT" b="1" dirty="0"/>
              <a:t>UND</a:t>
            </a:r>
            <a:r>
              <a:rPr lang="de-AT" dirty="0"/>
              <a:t>: jede Klasse die einbindet, braucht eine Variable </a:t>
            </a:r>
            <a:r>
              <a:rPr lang="de-AT" b="1" dirty="0" err="1"/>
              <a:t>fullName</a:t>
            </a:r>
            <a:r>
              <a:rPr lang="de-AT" dirty="0" err="1"/>
              <a:t>:String</a:t>
            </a:r>
            <a:endParaRPr lang="de-AT" dirty="0"/>
          </a:p>
          <a:p>
            <a:endParaRPr lang="de-AT" b="1" dirty="0"/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2D5B43E-6B8E-4C9A-9EC6-0D37CDA0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941" y="1914385"/>
            <a:ext cx="5570380" cy="128088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A71CD2F-F098-40EF-8FEE-79FB4EA96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70"/>
          <a:stretch/>
        </p:blipFill>
        <p:spPr>
          <a:xfrm>
            <a:off x="2589212" y="4148906"/>
            <a:ext cx="5949173" cy="148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1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C140A-1F44-42F6-8617-0A2EF4C0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Voraussetzungen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E7C895A-2876-478E-BEA2-523C66D86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002" y="1649044"/>
            <a:ext cx="7280693" cy="379046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FE245-32D1-4345-B14D-9E2ECD40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08745D-B727-41A8-B5EC-F4044F84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0D6DB1-9765-454A-BF26-B9F42B6D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e-AT" dirty="0"/>
              <a:t>Method Requirements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060575-CB3B-47D2-9B04-9584E2C9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de-AT" dirty="0"/>
              <a:t>Protocols </a:t>
            </a:r>
            <a:r>
              <a:rPr lang="de-AT" b="1" dirty="0"/>
              <a:t>können</a:t>
            </a:r>
            <a:r>
              <a:rPr lang="de-AT" dirty="0"/>
              <a:t> type </a:t>
            </a:r>
            <a:r>
              <a:rPr lang="de-AT" dirty="0" err="1"/>
              <a:t>methoden</a:t>
            </a:r>
            <a:r>
              <a:rPr lang="de-AT" dirty="0"/>
              <a:t> brauchen</a:t>
            </a:r>
          </a:p>
          <a:p>
            <a:r>
              <a:rPr lang="de-AT" dirty="0"/>
              <a:t>Werden als </a:t>
            </a:r>
            <a:r>
              <a:rPr lang="de-AT" b="1" dirty="0"/>
              <a:t>Teil </a:t>
            </a:r>
            <a:r>
              <a:rPr lang="de-AT" dirty="0"/>
              <a:t>der Protokolldefinition geschrieben</a:t>
            </a:r>
          </a:p>
          <a:p>
            <a:pPr lvl="1"/>
            <a:r>
              <a:rPr lang="de-AT" dirty="0"/>
              <a:t>Wie normale Instanzen</a:t>
            </a:r>
          </a:p>
          <a:p>
            <a:r>
              <a:rPr lang="de-AT" dirty="0"/>
              <a:t>Type </a:t>
            </a:r>
            <a:r>
              <a:rPr lang="de-AT" dirty="0" err="1"/>
              <a:t>methods</a:t>
            </a:r>
            <a:r>
              <a:rPr lang="de-AT" dirty="0"/>
              <a:t> mit </a:t>
            </a:r>
            <a:r>
              <a:rPr lang="de-AT" b="1" dirty="0" err="1"/>
              <a:t>static</a:t>
            </a:r>
            <a:r>
              <a:rPr lang="de-AT" b="1" dirty="0"/>
              <a:t> kennzeichnen</a:t>
            </a:r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DC9BDE3-624D-4BF3-83B9-5C574F7C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81" y="4493179"/>
            <a:ext cx="6531811" cy="1399674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0889B2-3496-4626-8272-A631430B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4C3324-817C-4D9A-BFAA-CDFB179A6E9C}" type="slidenum">
              <a:rPr lang="en-GB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GB" sz="19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9ED927-D269-4F7C-A03F-340B020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B7F346-9983-4419-A8E1-86FD61A05110}" type="datetime1">
              <a:rPr lang="de-DE" smtClean="0"/>
              <a:pPr>
                <a:spcAft>
                  <a:spcPts val="600"/>
                </a:spcAft>
              </a:pPr>
              <a:t>08.01.2019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1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CE10A-6F66-4080-836C-7967897C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Method 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16F41A-27EA-4C19-AE45-EB3311E5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r>
              <a:rPr lang="de-AT" b="1" dirty="0"/>
              <a:t>Abgeleitete</a:t>
            </a:r>
            <a:r>
              <a:rPr lang="de-AT" dirty="0"/>
              <a:t> Klassen brauchen </a:t>
            </a:r>
            <a:r>
              <a:rPr lang="de-AT" b="1" dirty="0"/>
              <a:t>Random()</a:t>
            </a:r>
          </a:p>
          <a:p>
            <a:r>
              <a:rPr lang="de-AT" dirty="0"/>
              <a:t>Protocol keine Spezifikation der </a:t>
            </a:r>
            <a:r>
              <a:rPr lang="de-AT" dirty="0" err="1"/>
              <a:t>Erzeugun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363C52-7F29-4A46-B93E-BE5C3686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10D6DB-7965-485E-B332-C391FC1F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23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8CEC47-3F8E-485E-85DC-2F3CA686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14385"/>
            <a:ext cx="5451627" cy="132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2D28-0381-4B78-9D34-2D26E9D8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Method Requirements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B2CBC25-4529-4AFA-BD8C-A08B71081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361" y="1661866"/>
            <a:ext cx="6551714" cy="410588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61FC09-11DF-45B3-A459-D0CE9AA7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F4CEF6-3C75-4FAA-A517-7A504062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6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B6103-5E3A-4503-B92B-1F3711B5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Mutating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15A42-970D-4524-AA58-ABB79355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Auf deutsch: </a:t>
            </a:r>
            <a:r>
              <a:rPr lang="de-AT" b="1" dirty="0"/>
              <a:t>Methoden ändern</a:t>
            </a:r>
            <a:endParaRPr lang="de-AT" dirty="0"/>
          </a:p>
          <a:p>
            <a:r>
              <a:rPr lang="de-AT" dirty="0"/>
              <a:t>Dafür: Instanz im </a:t>
            </a:r>
            <a:r>
              <a:rPr lang="de-AT" b="1" dirty="0"/>
              <a:t>Protocol verändern</a:t>
            </a:r>
            <a:endParaRPr lang="de-AT" dirty="0"/>
          </a:p>
          <a:p>
            <a:r>
              <a:rPr lang="de-AT" dirty="0"/>
              <a:t>Bei </a:t>
            </a:r>
            <a:r>
              <a:rPr lang="de-AT" dirty="0" err="1"/>
              <a:t>protocol</a:t>
            </a:r>
            <a:r>
              <a:rPr lang="de-AT" dirty="0"/>
              <a:t> </a:t>
            </a:r>
            <a:r>
              <a:rPr lang="de-AT" dirty="0" err="1"/>
              <a:t>definition</a:t>
            </a:r>
            <a:r>
              <a:rPr lang="de-AT" dirty="0"/>
              <a:t> wo die Instanz verändert werden soll. Dann </a:t>
            </a:r>
            <a:r>
              <a:rPr lang="de-AT" b="1" dirty="0" err="1"/>
              <a:t>mutating</a:t>
            </a:r>
            <a:r>
              <a:rPr lang="de-AT" b="1" dirty="0"/>
              <a:t> </a:t>
            </a:r>
            <a:r>
              <a:rPr lang="de-AT" dirty="0"/>
              <a:t>Keyword nicht vergessen!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64D1F-F74E-48FD-9CF2-B9AD8D74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B7A907-C988-447D-8C7F-01834A6E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25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70894B6-E76F-4312-B72F-06E276D4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3824977"/>
            <a:ext cx="4747733" cy="150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951EA2-FE14-4D72-9673-E6185200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de-AT" dirty="0"/>
              <a:t>Mutating Methods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5C81C0-D377-407B-B124-5E36DF51A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368252" cy="3759253"/>
          </a:xfrm>
        </p:spPr>
        <p:txBody>
          <a:bodyPr>
            <a:normAutofit/>
          </a:bodyPr>
          <a:lstStyle/>
          <a:p>
            <a:r>
              <a:rPr lang="en-US" dirty="0"/>
              <a:t>Implementation von Toggleable</a:t>
            </a:r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Methodenkopf</a:t>
            </a:r>
            <a:r>
              <a:rPr lang="en-US" dirty="0"/>
              <a:t>: </a:t>
            </a:r>
            <a:r>
              <a:rPr lang="en-US" b="1" dirty="0"/>
              <a:t>mutating</a:t>
            </a:r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5596144F-CFE6-4907-BAB9-15170434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388" y="640080"/>
            <a:ext cx="5667886" cy="5252773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58C1ED-8FA0-4CC6-9C07-1386CA96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4C3324-817C-4D9A-BFAA-CDFB179A6E9C}" type="slidenum">
              <a:rPr lang="en-GB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GB" sz="19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448EC1-9CEE-468B-AAFE-98E6F774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B7F346-9983-4419-A8E1-86FD61A05110}" type="datetime1">
              <a:rPr lang="de-DE" smtClean="0"/>
              <a:pPr>
                <a:spcAft>
                  <a:spcPts val="600"/>
                </a:spcAft>
              </a:pPr>
              <a:t>08.01.2019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68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5B758-2C12-4F26-A794-B1377AA6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Initializer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EFD51-D4DC-4176-BE39-F557C8E9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Spezielle Initializer (Konstruktoren). </a:t>
            </a:r>
          </a:p>
          <a:p>
            <a:r>
              <a:rPr lang="de-AT" dirty="0"/>
              <a:t>Als </a:t>
            </a:r>
            <a:r>
              <a:rPr lang="de-AT" b="1" dirty="0"/>
              <a:t>Teil des Protocols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33B113-FE24-4F99-BBD4-DB41D9D4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735DF7-5F38-4AB8-A3C7-1F20D4A3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27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695336-CC1F-49CF-B07A-8EA44954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3116409"/>
            <a:ext cx="6351949" cy="171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0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895E6-F07B-44DC-B508-463D69EB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Initializer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310C8-1E13-4DF8-851B-10803C8B6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Implementierung: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b="1" dirty="0" err="1"/>
              <a:t>required</a:t>
            </a:r>
            <a:r>
              <a:rPr lang="de-AT" b="1" dirty="0"/>
              <a:t> </a:t>
            </a:r>
            <a:r>
              <a:rPr lang="de-AT" b="1" dirty="0" err="1"/>
              <a:t>keyword</a:t>
            </a:r>
            <a:endParaRPr lang="de-AT" dirty="0"/>
          </a:p>
          <a:p>
            <a:r>
              <a:rPr lang="de-AT" dirty="0"/>
              <a:t>Legt fest: </a:t>
            </a:r>
            <a:r>
              <a:rPr lang="de-AT" b="1" dirty="0"/>
              <a:t>explicit</a:t>
            </a:r>
            <a:r>
              <a:rPr lang="de-AT" dirty="0"/>
              <a:t> oder </a:t>
            </a:r>
            <a:r>
              <a:rPr lang="de-AT" b="1" dirty="0"/>
              <a:t>abgeleitete</a:t>
            </a:r>
            <a:r>
              <a:rPr lang="de-AT" dirty="0"/>
              <a:t> Form des </a:t>
            </a:r>
            <a:r>
              <a:rPr lang="de-AT" b="1" dirty="0" err="1"/>
              <a:t>init</a:t>
            </a:r>
            <a:endParaRPr lang="de-AT" b="1" dirty="0"/>
          </a:p>
          <a:p>
            <a:r>
              <a:rPr lang="de-AT" dirty="0"/>
              <a:t>Für alle Subklassen von </a:t>
            </a:r>
            <a:r>
              <a:rPr lang="de-AT" dirty="0" err="1"/>
              <a:t>SomeClass</a:t>
            </a:r>
            <a:r>
              <a:rPr lang="de-AT" dirty="0"/>
              <a:t> dann obligatorisch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3662F0-E38F-4DF5-9274-3AD02E16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5F702B-66EF-40DA-A943-DF95A2F4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28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6C2DF8-7BCE-4E43-823B-76305439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78768"/>
            <a:ext cx="6625387" cy="16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D14A3-CA63-47B5-A59B-F535014D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Initializer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5B5A6C-181E-4EB6-AB0D-FAAD3D1B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575E03-A8CC-4C9A-B987-8989328A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29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BF71E5C-14AE-4FE0-8146-5014D97A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19743"/>
            <a:ext cx="569674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E3BC6-0516-4625-951B-A529422A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Unsere Themen</a:t>
            </a:r>
            <a:br>
              <a:rPr lang="de-AT" dirty="0"/>
            </a:br>
            <a:r>
              <a:rPr lang="de-AT" dirty="0"/>
              <a:t>Protocols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0D124-7D7D-4FA0-A1E6-03EE1547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AB26AF-3571-4FEE-A3E8-10DCA345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3</a:t>
            </a:fld>
            <a:endParaRPr lang="en-GB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71C99B5E-4A2D-430B-8049-6314B4906121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3663496" cy="401453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Allgemeine Syntax</a:t>
            </a:r>
          </a:p>
          <a:p>
            <a:r>
              <a:rPr lang="de-AT" dirty="0"/>
              <a:t>Voraussetzungen</a:t>
            </a:r>
          </a:p>
          <a:p>
            <a:r>
              <a:rPr lang="de-AT" dirty="0"/>
              <a:t>Protocols als Type</a:t>
            </a:r>
          </a:p>
          <a:p>
            <a:r>
              <a:rPr lang="de-AT" dirty="0"/>
              <a:t>Delegation</a:t>
            </a:r>
          </a:p>
          <a:p>
            <a:r>
              <a:rPr lang="de-AT" dirty="0"/>
              <a:t>Protocols und Extentions</a:t>
            </a:r>
          </a:p>
          <a:p>
            <a:r>
              <a:rPr lang="de-AT" dirty="0"/>
              <a:t>Collections </a:t>
            </a:r>
            <a:r>
              <a:rPr lang="de-AT" dirty="0" err="1"/>
              <a:t>of</a:t>
            </a:r>
            <a:r>
              <a:rPr lang="de-AT" dirty="0"/>
              <a:t> Protocols</a:t>
            </a:r>
          </a:p>
          <a:p>
            <a:r>
              <a:rPr lang="de-AT" dirty="0" err="1"/>
              <a:t>Inheritance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Protocols</a:t>
            </a:r>
          </a:p>
          <a:p>
            <a:r>
              <a:rPr lang="de-AT" dirty="0"/>
              <a:t>Class-</a:t>
            </a:r>
            <a:r>
              <a:rPr lang="de-AT" dirty="0" err="1"/>
              <a:t>Only</a:t>
            </a:r>
            <a:r>
              <a:rPr lang="de-AT" dirty="0"/>
              <a:t> Protocols</a:t>
            </a:r>
          </a:p>
          <a:p>
            <a:r>
              <a:rPr lang="de-AT" dirty="0"/>
              <a:t>Protocol Composition</a:t>
            </a:r>
          </a:p>
          <a:p>
            <a:r>
              <a:rPr lang="de-AT" dirty="0" err="1"/>
              <a:t>Checking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Comformance</a:t>
            </a:r>
            <a:endParaRPr lang="de-AT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6839B636-AAC0-4BE5-9375-5F04DECB50D4}"/>
              </a:ext>
            </a:extLst>
          </p:cNvPr>
          <p:cNvSpPr txBox="1">
            <a:spLocks/>
          </p:cNvSpPr>
          <p:nvPr/>
        </p:nvSpPr>
        <p:spPr>
          <a:xfrm>
            <a:off x="6828040" y="1904999"/>
            <a:ext cx="4417475" cy="401453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Optional Protocol Requirements</a:t>
            </a:r>
          </a:p>
          <a:p>
            <a:r>
              <a:rPr lang="de-AT" dirty="0"/>
              <a:t>Protocol Extentions</a:t>
            </a:r>
          </a:p>
        </p:txBody>
      </p:sp>
    </p:spTree>
    <p:extLst>
      <p:ext uri="{BB962C8B-B14F-4D97-AF65-F5344CB8AC3E}">
        <p14:creationId xmlns:p14="http://schemas.microsoft.com/office/powerpoint/2010/main" val="28316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F0AEFC-BE24-403A-8079-3BEAC26B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e-AT" dirty="0"/>
              <a:t>Protocols als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23C1A-E44A-44A0-8B74-99D6EE37D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de-AT" dirty="0"/>
              <a:t>Protocols </a:t>
            </a:r>
            <a:r>
              <a:rPr lang="de-AT" b="1" dirty="0"/>
              <a:t>ohne Funktionalität</a:t>
            </a:r>
          </a:p>
          <a:p>
            <a:r>
              <a:rPr lang="de-AT" dirty="0"/>
              <a:t>Nutzung als Instanz des Protocol Typen möglich</a:t>
            </a:r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4AF4C2-36BA-4E34-A409-48E947369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70" y="2128852"/>
            <a:ext cx="6443381" cy="2583528"/>
          </a:xfrm>
          <a:prstGeom prst="rect">
            <a:avLst/>
          </a:prstGeom>
        </p:spPr>
      </p:pic>
      <p:sp>
        <p:nvSpPr>
          <p:cNvPr id="1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E152D2-08EE-41D5-944C-1DA0190A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4C3324-817C-4D9A-BFAA-CDFB179A6E9C}" type="slidenum">
              <a:rPr lang="en-GB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GB" sz="19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BA381-4DDE-452F-A396-CBC7F667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B7F346-9983-4419-A8E1-86FD61A05110}" type="datetime1">
              <a:rPr lang="de-DE" smtClean="0"/>
              <a:pPr>
                <a:spcAft>
                  <a:spcPts val="600"/>
                </a:spcAft>
              </a:pPr>
              <a:t>08.01.2019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5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94018-519F-49FD-BAF8-5B8B01D7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Protocols als Type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6EBF1-5F4D-47BB-978F-31BC2F8E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E73D22-6C31-4B95-B632-EDDA59A3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31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A0B9EA5-1AF4-40BF-9550-14191E4A3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710" y="2053575"/>
            <a:ext cx="7742902" cy="25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9BD07-9FF0-4280-8B9C-BDC17AEE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Delegation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9A1527-C36C-4014-B22E-68C002908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777622"/>
          </a:xfrm>
        </p:spPr>
        <p:txBody>
          <a:bodyPr/>
          <a:lstStyle/>
          <a:p>
            <a:r>
              <a:rPr lang="de-AT" dirty="0"/>
              <a:t>Ist Designpattern (DP)</a:t>
            </a:r>
          </a:p>
          <a:p>
            <a:r>
              <a:rPr lang="de-AT" dirty="0"/>
              <a:t>Gibt einige Verantwortlichkeiten ab</a:t>
            </a:r>
          </a:p>
          <a:p>
            <a:r>
              <a:rPr lang="de-AT" dirty="0"/>
              <a:t>DP: Protocol definieren welches die</a:t>
            </a:r>
          </a:p>
          <a:p>
            <a:pPr marL="0" indent="0">
              <a:buNone/>
            </a:pPr>
            <a:r>
              <a:rPr lang="de-AT" dirty="0"/>
              <a:t>	Grundfunktionalität hat </a:t>
            </a:r>
          </a:p>
          <a:p>
            <a:pPr marL="0" indent="0">
              <a:buNone/>
            </a:pPr>
            <a:r>
              <a:rPr lang="de-AT" dirty="0"/>
              <a:t>	so dass abgeleiteter Type diese </a:t>
            </a:r>
          </a:p>
          <a:p>
            <a:pPr marL="0" indent="0">
              <a:buNone/>
            </a:pPr>
            <a:r>
              <a:rPr lang="de-AT" dirty="0"/>
              <a:t>	implementieren kann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DE012A-A7BF-4A63-98B5-C504C264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9A053D-B7A7-4AE1-AA47-289E47F3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32</a:t>
            </a:fld>
            <a:endParaRPr lang="en-GB"/>
          </a:p>
        </p:txBody>
      </p:sp>
      <p:pic>
        <p:nvPicPr>
          <p:cNvPr id="1026" name="Picture 2" descr="Bildergebnis fÃ¼r oh crap meme">
            <a:extLst>
              <a:ext uri="{FF2B5EF4-FFF2-40B4-BE49-F238E27FC236}">
                <a16:creationId xmlns:a16="http://schemas.microsoft.com/office/drawing/2014/main" id="{58A02942-2400-417E-95CD-63F078D8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03" y="1829350"/>
            <a:ext cx="4417742" cy="31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E01B6-4B3D-4F91-B1EA-8D6EAD43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Delegation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669D1E2-17ED-4BC2-BCBA-7A7C490AE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860" y="2134455"/>
            <a:ext cx="5522752" cy="377825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CA0D75-108F-44F3-A24C-70139539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C909EB-7324-450A-A0A2-F7A99A3A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33</a:t>
            </a:fld>
            <a:endParaRPr lang="en-GB"/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E8A691E1-1084-4AB1-B513-5645825A3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7"/>
          <a:stretch/>
        </p:blipFill>
        <p:spPr>
          <a:xfrm>
            <a:off x="708570" y="2349759"/>
            <a:ext cx="5273290" cy="21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9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D1252-203E-4F40-9F57-4260F4F0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Delegation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1320E-4225-4934-AF50-7712FF61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2F346E-0BB4-4011-AC89-CE05406E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34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BCC7D3-240C-4E7E-957C-E809ADD7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65" y="2141295"/>
            <a:ext cx="5981982" cy="37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671CB-B16B-44B1-81C0-E219F631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Protocols und Extentions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7A0CA-50B9-4534-809A-4BCA3C4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Existierende</a:t>
            </a:r>
            <a:r>
              <a:rPr lang="de-AT" dirty="0"/>
              <a:t> Typen anpassen für Protocol</a:t>
            </a:r>
          </a:p>
          <a:p>
            <a:r>
              <a:rPr lang="de-AT" dirty="0"/>
              <a:t>Auch ohne Source Code Zugang</a:t>
            </a:r>
          </a:p>
          <a:p>
            <a:endParaRPr lang="de-AT" dirty="0"/>
          </a:p>
          <a:p>
            <a:r>
              <a:rPr lang="de-AT" b="1" dirty="0"/>
              <a:t>Bereits erwähnt: Extentions hinzufügen von:</a:t>
            </a:r>
          </a:p>
          <a:p>
            <a:pPr lvl="1"/>
            <a:r>
              <a:rPr lang="de-AT" dirty="0"/>
              <a:t>Properties</a:t>
            </a:r>
          </a:p>
          <a:p>
            <a:pPr lvl="1"/>
            <a:r>
              <a:rPr lang="de-AT" dirty="0"/>
              <a:t>Methods</a:t>
            </a:r>
          </a:p>
          <a:p>
            <a:pPr lvl="1"/>
            <a:r>
              <a:rPr lang="de-AT" dirty="0" err="1"/>
              <a:t>Subscripts</a:t>
            </a:r>
            <a:endParaRPr lang="de-AT" dirty="0"/>
          </a:p>
          <a:p>
            <a:pPr lvl="1"/>
            <a:r>
              <a:rPr lang="de-AT" dirty="0">
                <a:sym typeface="Wingdings" panose="05000000000000000000" pitchFamily="2" charset="2"/>
              </a:rPr>
              <a:t> für </a:t>
            </a:r>
            <a:r>
              <a:rPr lang="de-AT" b="1" dirty="0">
                <a:sym typeface="Wingdings" panose="05000000000000000000" pitchFamily="2" charset="2"/>
              </a:rPr>
              <a:t>jede Anforderung </a:t>
            </a:r>
            <a:r>
              <a:rPr lang="de-AT" dirty="0">
                <a:sym typeface="Wingdings" panose="05000000000000000000" pitchFamily="2" charset="2"/>
              </a:rPr>
              <a:t>Anpassung möglich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6627B1-E39B-4ED0-9F42-23954E2C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EF77BE-EF4E-4FE6-89D7-6CBA6B36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9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E43D0-290F-4355-97E1-18B38808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Protocols und Extentions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FD4CA-C28B-41B0-B4E0-B114D617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Kann von jedem Typ implementiert werden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err="1"/>
              <a:t>Dice</a:t>
            </a:r>
            <a:r>
              <a:rPr lang="de-AT" dirty="0"/>
              <a:t> Beispiel von vorher: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AF3C7E-A7B4-4328-AAE3-EC5EF338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D2AD60-2C9F-4054-88EF-165841E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36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DC0ED7-70BB-4393-B536-DCD9BE5C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55231"/>
            <a:ext cx="3982006" cy="8097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EE03278-364B-45FC-AD9A-63D74480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758536"/>
            <a:ext cx="417253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FE24C-C36A-4CCC-B586-62A56228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Extentions und Protocols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D3458D-EF31-4FF3-A9D1-566DCBAC5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b="1" dirty="0"/>
              <a:t>Implementiert</a:t>
            </a:r>
            <a:r>
              <a:rPr lang="de-AT" dirty="0"/>
              <a:t> Protocol gleich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BD7375-F18D-4E14-A700-51901C28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B49A78-9FCB-48E7-ACF4-1ECC46E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37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AE4C86-5628-4750-B194-E80C3046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290130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2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5AFD3-0D64-4B61-BE57-CEC569BE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Extentions und Protocols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5AEF2-5089-4C5F-ADD4-AF7A5AC4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 eigener Type: Spezifikationen eines Protocols unter gewissen Voraussetzungen erfüllen</a:t>
            </a:r>
          </a:p>
          <a:p>
            <a:r>
              <a:rPr lang="de-AT" dirty="0"/>
              <a:t>Type </a:t>
            </a:r>
            <a:r>
              <a:rPr lang="de-AT" b="1" dirty="0"/>
              <a:t>erweitern </a:t>
            </a:r>
            <a:r>
              <a:rPr lang="de-AT" dirty="0"/>
              <a:t>-&gt; Anforderung erfüllt</a:t>
            </a:r>
          </a:p>
          <a:p>
            <a:endParaRPr lang="de-AT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25063-3FE9-48A8-9CAA-F3ECE3E9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553E79-1ED4-49B9-BBEA-4B916B04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38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C4D153-19ED-40E4-86C3-E637D58F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27" y="3429000"/>
            <a:ext cx="6786977" cy="248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7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DDF5B-1133-45D7-A901-9F28E0872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DADDA9-299C-4AA3-AF37-8237FF38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e-AT" dirty="0"/>
              <a:t>Extentions und Protocols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C7101-14DA-4743-898E-3563B0FC9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B22A6-77B4-46AE-B40D-D0DCD9EB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de-AT" dirty="0"/>
              <a:t>Erfüllt Type alle Voraussetzungen </a:t>
            </a:r>
            <a:r>
              <a:rPr lang="de-AT" b="1" dirty="0"/>
              <a:t>ohne </a:t>
            </a:r>
            <a:r>
              <a:rPr lang="de-AT" dirty="0"/>
              <a:t>Protocol-Einbindung</a:t>
            </a:r>
          </a:p>
          <a:p>
            <a:r>
              <a:rPr lang="de-AT" dirty="0"/>
              <a:t>Protocol mit </a:t>
            </a:r>
            <a:r>
              <a:rPr lang="de-AT" b="1" dirty="0" err="1"/>
              <a:t>empty</a:t>
            </a:r>
            <a:r>
              <a:rPr lang="de-AT" b="1" dirty="0"/>
              <a:t> </a:t>
            </a:r>
            <a:r>
              <a:rPr lang="de-AT" b="1" dirty="0" err="1"/>
              <a:t>extention</a:t>
            </a:r>
            <a:r>
              <a:rPr lang="de-AT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D0748D-5151-4F2A-8DD0-FC4BB9444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185D2E-275F-4001-B75B-EE5AFC807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30" y="966031"/>
            <a:ext cx="5119835" cy="22215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06A213-DA01-4B73-B3DC-596E960D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42" y="3833496"/>
            <a:ext cx="5112423" cy="1265789"/>
          </a:xfrm>
          <a:prstGeom prst="rect">
            <a:avLst/>
          </a:prstGeom>
        </p:spPr>
      </p:pic>
      <p:sp>
        <p:nvSpPr>
          <p:cNvPr id="18" name="Freeform 12">
            <a:extLst>
              <a:ext uri="{FF2B5EF4-FFF2-40B4-BE49-F238E27FC236}">
                <a16:creationId xmlns:a16="http://schemas.microsoft.com/office/drawing/2014/main" id="{EE1A7EAA-DE31-45FD-8A51-7ADE79018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E8BC2-C252-409C-AED6-B91BF236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4C3324-817C-4D9A-BFAA-CDFB179A6E9C}" type="slidenum">
              <a:rPr lang="en-GB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en-GB" sz="19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DBEC4-4974-4D6E-A20C-14A8808E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B7F346-9983-4419-A8E1-86FD61A05110}" type="datetime1">
              <a:rPr lang="de-DE" smtClean="0"/>
              <a:pPr>
                <a:spcAft>
                  <a:spcPts val="600"/>
                </a:spcAft>
              </a:pPr>
              <a:t>08.01.2019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4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B5F5A-0E18-44B5-AE44-C099A9B94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Extentions</a:t>
            </a:r>
          </a:p>
        </p:txBody>
      </p:sp>
    </p:spTree>
    <p:extLst>
      <p:ext uri="{BB962C8B-B14F-4D97-AF65-F5344CB8AC3E}">
        <p14:creationId xmlns:p14="http://schemas.microsoft.com/office/powerpoint/2010/main" val="35069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EDFD0-56A7-4C46-A0CA-5B7D4B66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Collections </a:t>
            </a:r>
            <a:r>
              <a:rPr lang="de-AT" dirty="0" err="1"/>
              <a:t>of</a:t>
            </a:r>
            <a:r>
              <a:rPr lang="de-AT" dirty="0"/>
              <a:t> Protocol </a:t>
            </a:r>
            <a:r>
              <a:rPr lang="de-AT" dirty="0" err="1"/>
              <a:t>Types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0D23F-A114-4A85-BC85-F3712184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Protocol als Type </a:t>
            </a:r>
            <a:r>
              <a:rPr lang="de-AT" b="1" dirty="0"/>
              <a:t>verwendbar</a:t>
            </a:r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r>
              <a:rPr lang="de-AT" b="1" dirty="0"/>
              <a:t>Iteration </a:t>
            </a:r>
            <a:r>
              <a:rPr lang="de-AT" dirty="0"/>
              <a:t>über Protocol-Array/Collection möglich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822BE-7812-4E0A-9653-ACF10564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2E3E6F-BC0A-466E-9B5C-9210029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40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3E27FA-FDC6-402D-A313-48B43026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66709"/>
            <a:ext cx="7222390" cy="7622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32EB827-5A46-4C20-9FA0-EB956E9B0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33" y="4142766"/>
            <a:ext cx="500132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4C8A1-6EBA-4545-9858-FDFD09AA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Protocol </a:t>
            </a:r>
            <a:r>
              <a:rPr lang="de-AT" dirty="0" err="1"/>
              <a:t>Inheritance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17DE98-59DF-4E91-B557-578C2203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Protocol kann </a:t>
            </a:r>
            <a:r>
              <a:rPr lang="de-AT" b="1" dirty="0"/>
              <a:t>ein bis mehrere </a:t>
            </a:r>
            <a:r>
              <a:rPr lang="de-AT" dirty="0"/>
              <a:t>Protocols erben</a:t>
            </a:r>
          </a:p>
          <a:p>
            <a:r>
              <a:rPr lang="de-AT" dirty="0"/>
              <a:t>D.h.: </a:t>
            </a:r>
            <a:r>
              <a:rPr lang="de-AT" b="1" dirty="0"/>
              <a:t>weitere</a:t>
            </a:r>
            <a:r>
              <a:rPr lang="de-AT" dirty="0"/>
              <a:t> Voraussetzungen werden dann </a:t>
            </a:r>
            <a:r>
              <a:rPr lang="de-AT" b="1" dirty="0"/>
              <a:t>hinzugefügt</a:t>
            </a:r>
          </a:p>
          <a:p>
            <a:pPr marL="0" indent="0">
              <a:buNone/>
            </a:pPr>
            <a:endParaRPr lang="de-AT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5C210-1462-499A-819D-37E41430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A9C09F-2DC1-4B6A-9923-40488EB0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41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ADC853D-A7BC-4724-8B4D-B7D73EFE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09868"/>
            <a:ext cx="7156014" cy="8685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062762C-2832-4453-8A73-72B62136B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171842"/>
            <a:ext cx="6783530" cy="108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4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1CB00-4ED3-4C5A-AB7C-A3A3D26F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Class-</a:t>
            </a:r>
            <a:r>
              <a:rPr lang="de-AT" dirty="0" err="1"/>
              <a:t>Only</a:t>
            </a:r>
            <a:r>
              <a:rPr lang="de-AT" dirty="0"/>
              <a:t> Protocols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55A84F-DE2C-4DB5-BC57-281B0975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Limitieren</a:t>
            </a:r>
            <a:r>
              <a:rPr lang="de-AT" dirty="0"/>
              <a:t> </a:t>
            </a:r>
            <a:r>
              <a:rPr lang="de-AT" b="1" dirty="0"/>
              <a:t>erbende</a:t>
            </a:r>
            <a:r>
              <a:rPr lang="de-AT" dirty="0"/>
              <a:t> Protocols (nicht Strukturen und </a:t>
            </a:r>
            <a:r>
              <a:rPr lang="de-AT" dirty="0" err="1"/>
              <a:t>Enums</a:t>
            </a:r>
            <a:r>
              <a:rPr lang="de-AT" dirty="0"/>
              <a:t>)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Kann </a:t>
            </a:r>
            <a:r>
              <a:rPr lang="de-AT" b="1" dirty="0"/>
              <a:t>nur</a:t>
            </a:r>
            <a:r>
              <a:rPr lang="de-AT" dirty="0"/>
              <a:t> von Class-</a:t>
            </a:r>
            <a:r>
              <a:rPr lang="de-AT" dirty="0" err="1"/>
              <a:t>Types</a:t>
            </a:r>
            <a:r>
              <a:rPr lang="de-AT" dirty="0"/>
              <a:t> geerbt werden</a:t>
            </a:r>
          </a:p>
          <a:p>
            <a:r>
              <a:rPr lang="de-AT" dirty="0"/>
              <a:t>Sonst </a:t>
            </a:r>
            <a:r>
              <a:rPr lang="de-AT" b="1" dirty="0" err="1"/>
              <a:t>Compile</a:t>
            </a:r>
            <a:r>
              <a:rPr lang="de-AT" b="1" dirty="0"/>
              <a:t>-Time-Error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02312A-4089-40D0-98BA-3845C0A7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A85522-0977-48EE-B10A-9BF2BC0A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42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9BD5D4-ED56-4FEF-84A6-A3C581C5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38315"/>
            <a:ext cx="8584852" cy="11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CA4D8-A5B0-4E56-9A80-6CC4F43F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Protocol Composition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852540-2A1C-4EF8-8BF9-8F74FC8D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Sinnvoll ist einen Typen zu </a:t>
            </a:r>
            <a:r>
              <a:rPr lang="de-AT" b="1" dirty="0"/>
              <a:t>verlangen</a:t>
            </a:r>
            <a:r>
              <a:rPr lang="de-AT" dirty="0"/>
              <a:t> wenn der oft verlangt wird</a:t>
            </a:r>
          </a:p>
          <a:p>
            <a:r>
              <a:rPr lang="de-AT" dirty="0"/>
              <a:t>Mit </a:t>
            </a:r>
            <a:r>
              <a:rPr lang="de-AT" b="1" dirty="0"/>
              <a:t>Protocol Composition</a:t>
            </a:r>
            <a:r>
              <a:rPr lang="de-AT" dirty="0"/>
              <a:t>: mehrere </a:t>
            </a:r>
            <a:r>
              <a:rPr lang="de-AT" b="1" dirty="0"/>
              <a:t>zusammenfassen</a:t>
            </a:r>
          </a:p>
          <a:p>
            <a:r>
              <a:rPr lang="de-AT" dirty="0"/>
              <a:t>Verhält sich wie </a:t>
            </a:r>
            <a:r>
              <a:rPr lang="de-AT" b="1" dirty="0"/>
              <a:t>temporäres lokales </a:t>
            </a:r>
            <a:r>
              <a:rPr lang="de-AT" b="1" dirty="0" err="1"/>
              <a:t>protocol</a:t>
            </a:r>
            <a:endParaRPr lang="de-AT" b="1" dirty="0"/>
          </a:p>
          <a:p>
            <a:r>
              <a:rPr lang="de-AT" dirty="0"/>
              <a:t>Definiert </a:t>
            </a:r>
            <a:r>
              <a:rPr lang="de-AT" b="1" dirty="0"/>
              <a:t>kein</a:t>
            </a:r>
            <a:r>
              <a:rPr lang="de-AT" dirty="0"/>
              <a:t> neuen Protocol typen</a:t>
            </a:r>
          </a:p>
          <a:p>
            <a:endParaRPr lang="de-AT" dirty="0"/>
          </a:p>
          <a:p>
            <a:r>
              <a:rPr lang="de-AT" b="1" dirty="0"/>
              <a:t>Hat </a:t>
            </a:r>
            <a:r>
              <a:rPr lang="de-AT" b="1" dirty="0" err="1"/>
              <a:t>funktion</a:t>
            </a:r>
            <a:r>
              <a:rPr lang="de-AT" b="1" dirty="0"/>
              <a:t> die Übergabe Werte des Composition Protocols dann ist jeder Type recht der den Anforderungen der Protocols passt!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24933A-B722-43B9-9674-34646300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2F36E1-326C-4533-9C0A-60518737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29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93A98-E105-4D56-8A20-3198735E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Protocol Composition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A19BB67-925D-4594-86A1-88B40FE98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690342"/>
            <a:ext cx="6048497" cy="444009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04D58E-6864-45B9-AAE7-1A5892EF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9CC6A1-A77C-45FB-8125-84EBAC11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99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8F72D-3731-4C4D-890A-C230DF18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Checking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Protocol </a:t>
            </a:r>
            <a:r>
              <a:rPr lang="de-AT" dirty="0" err="1"/>
              <a:t>Conformance</a:t>
            </a:r>
            <a:br>
              <a:rPr lang="de-AT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01C39-BFA8-4085-BAE4-C5453D7B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err="1"/>
              <a:t>is</a:t>
            </a:r>
            <a:r>
              <a:rPr lang="de-AT" b="1" dirty="0"/>
              <a:t> </a:t>
            </a:r>
            <a:r>
              <a:rPr lang="de-AT" dirty="0"/>
              <a:t>und </a:t>
            </a:r>
            <a:r>
              <a:rPr lang="de-AT" b="1" dirty="0" err="1"/>
              <a:t>as</a:t>
            </a:r>
            <a:r>
              <a:rPr lang="de-AT" b="1" dirty="0"/>
              <a:t> </a:t>
            </a:r>
            <a:r>
              <a:rPr lang="de-AT" dirty="0"/>
              <a:t>Operatoren für Protocol </a:t>
            </a:r>
            <a:r>
              <a:rPr lang="de-AT" dirty="0" err="1"/>
              <a:t>Conformance</a:t>
            </a:r>
            <a:r>
              <a:rPr lang="de-AT" dirty="0"/>
              <a:t> nutzen</a:t>
            </a:r>
          </a:p>
          <a:p>
            <a:r>
              <a:rPr lang="de-AT" b="1" dirty="0"/>
              <a:t>Und </a:t>
            </a:r>
            <a:r>
              <a:rPr lang="de-AT" dirty="0"/>
              <a:t>für Casten</a:t>
            </a:r>
          </a:p>
          <a:p>
            <a:endParaRPr lang="de-AT" b="1" dirty="0"/>
          </a:p>
          <a:p>
            <a:r>
              <a:rPr lang="de-AT" b="1" dirty="0" err="1"/>
              <a:t>is</a:t>
            </a:r>
            <a:r>
              <a:rPr lang="de-AT" dirty="0"/>
              <a:t> liefert </a:t>
            </a:r>
            <a:r>
              <a:rPr lang="de-AT" b="1" dirty="0" err="1"/>
              <a:t>true</a:t>
            </a:r>
            <a:r>
              <a:rPr lang="de-AT" dirty="0"/>
              <a:t> wenn die Instanz konform des Protocols ist, sonst </a:t>
            </a:r>
            <a:r>
              <a:rPr lang="de-AT" b="1" dirty="0" err="1"/>
              <a:t>false</a:t>
            </a:r>
            <a:r>
              <a:rPr lang="de-AT" b="1" dirty="0"/>
              <a:t>.</a:t>
            </a:r>
            <a:endParaRPr lang="de-AT" dirty="0"/>
          </a:p>
          <a:p>
            <a:r>
              <a:rPr lang="de-AT" b="1" dirty="0" err="1"/>
              <a:t>as</a:t>
            </a:r>
            <a:r>
              <a:rPr lang="de-AT" b="1" dirty="0"/>
              <a:t> </a:t>
            </a:r>
            <a:r>
              <a:rPr lang="de-AT" dirty="0"/>
              <a:t>liefert </a:t>
            </a:r>
            <a:r>
              <a:rPr lang="de-AT" b="1" dirty="0"/>
              <a:t>nicht </a:t>
            </a:r>
            <a:r>
              <a:rPr lang="de-AT" b="1" dirty="0" err="1"/>
              <a:t>nil</a:t>
            </a:r>
            <a:r>
              <a:rPr lang="de-AT" dirty="0"/>
              <a:t> (eig. Optional) wenn die abgeleitete Klasse dem entspricht</a:t>
            </a:r>
          </a:p>
          <a:p>
            <a:r>
              <a:rPr lang="de-AT" b="1" dirty="0" err="1"/>
              <a:t>as</a:t>
            </a:r>
            <a:r>
              <a:rPr lang="de-AT" b="1" dirty="0"/>
              <a:t>! </a:t>
            </a:r>
            <a:r>
              <a:rPr lang="de-AT" dirty="0"/>
              <a:t>liefert erzwingt den </a:t>
            </a:r>
            <a:r>
              <a:rPr lang="de-AT" b="1" dirty="0"/>
              <a:t>cast nach unten </a:t>
            </a:r>
            <a:r>
              <a:rPr lang="de-AT" dirty="0"/>
              <a:t>und </a:t>
            </a:r>
            <a:r>
              <a:rPr lang="de-AT" b="1" dirty="0" err="1"/>
              <a:t>runtime</a:t>
            </a:r>
            <a:r>
              <a:rPr lang="de-AT" b="1" dirty="0"/>
              <a:t> </a:t>
            </a:r>
            <a:r>
              <a:rPr lang="de-AT" b="1" dirty="0" err="1"/>
              <a:t>error</a:t>
            </a:r>
            <a:r>
              <a:rPr lang="de-AT" b="1" dirty="0"/>
              <a:t> </a:t>
            </a:r>
            <a:r>
              <a:rPr lang="de-AT" dirty="0" err="1"/>
              <a:t>wenns</a:t>
            </a:r>
            <a:r>
              <a:rPr lang="de-AT" dirty="0"/>
              <a:t> fehlschlägt.</a:t>
            </a:r>
            <a:endParaRPr lang="de-AT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C58ABA-7981-4020-844A-C19CE00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8BF64A-4CF4-4042-9713-620B6D6A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23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0FCA-4386-4E1A-8F5F-FB0A3A65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Checking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Protocol </a:t>
            </a:r>
            <a:r>
              <a:rPr lang="de-AT" dirty="0" err="1"/>
              <a:t>Conformance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E254D20-6D5F-4788-9607-04CA277C6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12845"/>
            <a:ext cx="4626022" cy="136218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BD6F0-3E6B-40B5-A5BA-15930224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DA9CA-8441-407E-9FCC-B74A1CE9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46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DB5511-242C-46DA-A56F-800DF1C1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429000"/>
            <a:ext cx="480127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A871C-5503-4722-B49F-7554772A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Optional Protocol Requirements</a:t>
            </a:r>
            <a:br>
              <a:rPr lang="de-AT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99BED-01D5-4EE7-A63D-3FB3D4841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Optional </a:t>
            </a:r>
            <a:r>
              <a:rPr lang="de-AT" dirty="0" err="1"/>
              <a:t>Vorraussetzungen</a:t>
            </a:r>
            <a:r>
              <a:rPr lang="de-AT" dirty="0"/>
              <a:t> im Protocol möglich</a:t>
            </a:r>
          </a:p>
          <a:p>
            <a:r>
              <a:rPr lang="de-AT" b="1" dirty="0"/>
              <a:t> </a:t>
            </a:r>
            <a:r>
              <a:rPr lang="de-AT" dirty="0"/>
              <a:t>nicht unbedingt zu implementieren </a:t>
            </a:r>
          </a:p>
          <a:p>
            <a:r>
              <a:rPr lang="de-AT" b="1" dirty="0"/>
              <a:t>Keyword: optional</a:t>
            </a:r>
          </a:p>
          <a:p>
            <a:r>
              <a:rPr lang="de-AT" dirty="0"/>
              <a:t>Optional und </a:t>
            </a:r>
            <a:r>
              <a:rPr lang="de-AT" dirty="0" err="1"/>
              <a:t>protocol</a:t>
            </a:r>
            <a:r>
              <a:rPr lang="de-AT" dirty="0"/>
              <a:t> damit mit </a:t>
            </a:r>
            <a:r>
              <a:rPr lang="de-AT" b="1" dirty="0"/>
              <a:t>@</a:t>
            </a:r>
            <a:r>
              <a:rPr lang="de-AT" b="1" dirty="0" err="1"/>
              <a:t>objc</a:t>
            </a:r>
            <a:r>
              <a:rPr lang="de-AT" dirty="0"/>
              <a:t> deklarieren</a:t>
            </a:r>
          </a:p>
          <a:p>
            <a:r>
              <a:rPr lang="de-AT" dirty="0"/>
              <a:t>Für Code von </a:t>
            </a:r>
            <a:r>
              <a:rPr lang="de-AT" dirty="0" err="1"/>
              <a:t>Objective</a:t>
            </a:r>
            <a:r>
              <a:rPr lang="de-AT" dirty="0"/>
              <a:t> 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61DF2E-37D8-428A-9BB3-18241594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23A5EB-E332-44E7-82C5-13BE0B5A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47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1B429D-EC00-4F26-B9EF-9CF6E652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394947"/>
            <a:ext cx="626832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9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20808-2EA4-4228-9BEA-5FBCF4AC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Optional Protocol Requirements</a:t>
            </a:r>
            <a:br>
              <a:rPr lang="de-AT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21678-DE5A-438F-9181-EDF855A5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Methode/</a:t>
            </a:r>
            <a:r>
              <a:rPr lang="de-AT" dirty="0" err="1"/>
              <a:t>property</a:t>
            </a:r>
            <a:r>
              <a:rPr lang="de-AT" dirty="0"/>
              <a:t> mit Optional </a:t>
            </a:r>
            <a:r>
              <a:rPr lang="de-AT" dirty="0" err="1"/>
              <a:t>Requirement</a:t>
            </a:r>
            <a:r>
              <a:rPr lang="de-AT" dirty="0"/>
              <a:t> -&gt; Optional selbst</a:t>
            </a:r>
          </a:p>
          <a:p>
            <a:r>
              <a:rPr lang="de-AT" dirty="0"/>
              <a:t>(</a:t>
            </a:r>
            <a:r>
              <a:rPr lang="de-AT" dirty="0" err="1"/>
              <a:t>Int</a:t>
            </a:r>
            <a:r>
              <a:rPr lang="de-AT" dirty="0"/>
              <a:t>) -&gt; String wird ((</a:t>
            </a:r>
            <a:r>
              <a:rPr lang="de-AT" dirty="0" err="1"/>
              <a:t>Int</a:t>
            </a:r>
            <a:r>
              <a:rPr lang="de-AT" dirty="0"/>
              <a:t>)-&gt;String)? </a:t>
            </a:r>
          </a:p>
          <a:p>
            <a:r>
              <a:rPr lang="de-AT" b="1" dirty="0"/>
              <a:t>Ganze Funktion </a:t>
            </a:r>
            <a:r>
              <a:rPr lang="de-AT" dirty="0"/>
              <a:t>als Optional kennzeichnen</a:t>
            </a:r>
          </a:p>
          <a:p>
            <a:endParaRPr lang="de-AT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3D7357-65C2-49DB-A277-3FA940EB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5F19FA-01EB-47A5-86A7-DFDD150A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48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6855CF2-360F-4634-A79B-73B8D1EB1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3429000"/>
            <a:ext cx="8999777" cy="19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A6025-0229-478C-9DF4-E8194EF6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Optional Protocol Requirements</a:t>
            </a:r>
            <a:br>
              <a:rPr lang="de-AT" dirty="0"/>
            </a:b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F444374-8F54-4BDB-AD9A-610D5AD0D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693" y="1836821"/>
            <a:ext cx="7992748" cy="369647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212FC-4237-49C6-87FC-AB08F5F5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84D29A-0245-4038-9374-957CEF72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6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EF028-D2C8-499F-8033-D35001A1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DF864-3829-41C5-BF3B-262CE792F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Kann existierenden Typen, Protocol, Klasse etc. </a:t>
            </a:r>
            <a:r>
              <a:rPr lang="de-AT" b="1" dirty="0"/>
              <a:t>ergänzen/erweitern</a:t>
            </a:r>
          </a:p>
          <a:p>
            <a:r>
              <a:rPr lang="de-AT" b="1" dirty="0"/>
              <a:t>Funktionalität hinzufügen</a:t>
            </a:r>
          </a:p>
          <a:p>
            <a:r>
              <a:rPr lang="de-AT" dirty="0"/>
              <a:t>Keyword: </a:t>
            </a:r>
            <a:r>
              <a:rPr lang="de-AT" b="1" dirty="0" err="1"/>
              <a:t>extention</a:t>
            </a:r>
            <a:endParaRPr lang="de-AT" b="1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7F7C12-482E-4BE1-B7EB-CE4D26C5C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429000"/>
            <a:ext cx="8067885" cy="155213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E08AF-A653-4F0F-9D3E-6EAA86C2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D725-1DF7-4EF5-8D67-0B399337B732}" type="datetime1">
              <a:rPr lang="de-DE" smtClean="0"/>
              <a:t>08.01.2019</a:t>
            </a:fld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46F8E-2140-417D-A06F-A75C3182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6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DDF5B-1133-45D7-A901-9F28E0872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CCFE5C-A407-4BEF-976D-B438B9E3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e-AT" dirty="0"/>
              <a:t>Protocol Extentions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C7101-14DA-4743-898E-3563B0FC9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A9191-5434-46E5-AD85-1A5A2804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de-AT" dirty="0"/>
              <a:t>Protocol </a:t>
            </a:r>
            <a:r>
              <a:rPr lang="de-AT" b="1" dirty="0"/>
              <a:t>erweitern </a:t>
            </a:r>
            <a:r>
              <a:rPr lang="de-AT" dirty="0"/>
              <a:t>um Methoden, Initializer, </a:t>
            </a:r>
            <a:r>
              <a:rPr lang="de-AT" dirty="0" err="1"/>
              <a:t>Subscripts</a:t>
            </a:r>
            <a:r>
              <a:rPr lang="de-AT" dirty="0"/>
              <a:t> etc.</a:t>
            </a:r>
          </a:p>
          <a:p>
            <a:r>
              <a:rPr lang="de-AT" b="1" dirty="0"/>
              <a:t>Verhalten</a:t>
            </a:r>
            <a:r>
              <a:rPr lang="de-AT" dirty="0"/>
              <a:t> des Protocol selbst wird dadurch definiert</a:t>
            </a:r>
          </a:p>
          <a:p>
            <a:r>
              <a:rPr lang="de-AT" b="1" dirty="0"/>
              <a:t>Besser wie in globalen Funktionen oder jeden Typen einzeln.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D0748D-5151-4F2A-8DD0-FC4BB9444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3A83FC8-8996-48B0-8B0C-F2F81FF1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30" y="1253771"/>
            <a:ext cx="5119835" cy="16460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1A2A112-64F4-4E1A-A0FF-B5E034F6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42" y="3545756"/>
            <a:ext cx="5112423" cy="1627063"/>
          </a:xfrm>
          <a:prstGeom prst="rect">
            <a:avLst/>
          </a:prstGeom>
        </p:spPr>
      </p:pic>
      <p:sp>
        <p:nvSpPr>
          <p:cNvPr id="18" name="Freeform 12">
            <a:extLst>
              <a:ext uri="{FF2B5EF4-FFF2-40B4-BE49-F238E27FC236}">
                <a16:creationId xmlns:a16="http://schemas.microsoft.com/office/drawing/2014/main" id="{EE1A7EAA-DE31-45FD-8A51-7ADE79018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77AA24-5506-4047-85F7-9D7E2790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F4C3324-817C-4D9A-BFAA-CDFB179A6E9C}" type="slidenum">
              <a:rPr lang="en-GB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50</a:t>
            </a:fld>
            <a:endParaRPr lang="en-GB" sz="19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B1AC41-0CF8-47FE-BD8F-1DD4739C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B7F346-9983-4419-A8E1-86FD61A05110}" type="datetime1">
              <a:rPr lang="de-DE" smtClean="0"/>
              <a:pPr>
                <a:spcAft>
                  <a:spcPts val="600"/>
                </a:spcAft>
              </a:pPr>
              <a:t>08.01.2019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3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2545-E017-4B4C-BCE6-0A22E0F2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Protocol Extentions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51254-0965-4C03-90A6-0CFAC309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9CA1DF-78C0-4FCB-936C-8CB94BFD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51</a:t>
            </a:fld>
            <a:endParaRPr lang="en-GB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32C4F04-447C-46A5-A2BF-601E860D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Wenn man Protocol erweitert -&gt; </a:t>
            </a:r>
            <a:r>
              <a:rPr lang="de-AT" b="1" dirty="0" err="1"/>
              <a:t>Constraints</a:t>
            </a:r>
            <a:r>
              <a:rPr lang="de-AT" dirty="0"/>
              <a:t> für die jeweiligen Typen hinzufügbar </a:t>
            </a:r>
          </a:p>
          <a:p>
            <a:r>
              <a:rPr lang="de-AT" dirty="0"/>
              <a:t>Diese müssen </a:t>
            </a:r>
            <a:r>
              <a:rPr lang="de-AT" b="1" dirty="0"/>
              <a:t>zuerst </a:t>
            </a:r>
            <a:r>
              <a:rPr lang="de-AT" dirty="0"/>
              <a:t>erfüllt werden!</a:t>
            </a:r>
          </a:p>
          <a:p>
            <a:r>
              <a:rPr lang="de-AT" dirty="0" err="1"/>
              <a:t>Constraints</a:t>
            </a:r>
            <a:r>
              <a:rPr lang="de-AT" dirty="0"/>
              <a:t> mit </a:t>
            </a:r>
            <a:r>
              <a:rPr lang="de-AT" dirty="0" err="1"/>
              <a:t>where</a:t>
            </a:r>
            <a:r>
              <a:rPr lang="de-AT" dirty="0"/>
              <a:t> </a:t>
            </a:r>
            <a:r>
              <a:rPr lang="de-AT" dirty="0" err="1"/>
              <a:t>keyword</a:t>
            </a:r>
            <a:r>
              <a:rPr lang="de-AT" dirty="0"/>
              <a:t>.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742246D-466E-4672-BA4B-30ED10C3F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615377"/>
            <a:ext cx="5296639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9F4BA-67FA-4F43-A401-FC9912DF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3D1EB-BDF9-4CE4-AEE8-C835E13F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53" y="19050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5000" dirty="0"/>
              <a:t>Danke!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2DE90-AE80-49AF-A883-D341C85A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F346-9983-4419-A8E1-86FD61A05110}" type="datetime1">
              <a:rPr lang="de-DE" smtClean="0"/>
              <a:t>08.01.2019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F69D56-CEB2-455E-A797-67DD5A16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7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8BAA-CC03-43C0-BD0A-A0F08192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Extentions und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A9968-8D22-47F9-8DE8-3A004117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Um Typen mit Properties zu </a:t>
            </a:r>
            <a:r>
              <a:rPr lang="de-AT" b="1" dirty="0"/>
              <a:t>erweitern</a:t>
            </a:r>
          </a:p>
          <a:p>
            <a:r>
              <a:rPr lang="de-AT" dirty="0"/>
              <a:t>Unten: Erweiterung der Double Klasse um „</a:t>
            </a:r>
            <a:r>
              <a:rPr lang="de-AT" dirty="0" err="1"/>
              <a:t>Längenumrechner</a:t>
            </a:r>
            <a:r>
              <a:rPr lang="de-AT" dirty="0"/>
              <a:t>“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883BD7-93C6-47CB-BA83-40631245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62" y="3053323"/>
            <a:ext cx="4810796" cy="285789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96A539-2EF5-4CB2-B7B8-2472F577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1D8-198C-4DE0-87B3-3D12C919B91C}" type="datetime1">
              <a:rPr lang="de-DE" smtClean="0"/>
              <a:t>08.01.2019</a:t>
            </a:fld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3371E1-83C5-4152-9DC9-4AC4639F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4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8BAA-CC03-43C0-BD0A-A0F08192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Extentions und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A9968-8D22-47F9-8DE8-3A004117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Aufruf dieser neuen Funktionalität mit </a:t>
            </a:r>
            <a:r>
              <a:rPr lang="de-AT" b="1" dirty="0" err="1"/>
              <a:t>wert.funktion</a:t>
            </a:r>
            <a:endParaRPr lang="de-AT" b="1" dirty="0"/>
          </a:p>
          <a:p>
            <a:r>
              <a:rPr lang="de-AT" dirty="0"/>
              <a:t>Diese Properties sind </a:t>
            </a:r>
            <a:r>
              <a:rPr lang="de-AT" b="1" dirty="0" err="1"/>
              <a:t>read-only</a:t>
            </a:r>
            <a:r>
              <a:rPr lang="de-AT" b="1" dirty="0"/>
              <a:t>. </a:t>
            </a:r>
            <a:r>
              <a:rPr lang="de-AT" dirty="0"/>
              <a:t>d.h. ohne </a:t>
            </a:r>
            <a:r>
              <a:rPr lang="de-AT" b="1" dirty="0" err="1"/>
              <a:t>get</a:t>
            </a:r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1F1EA2-28A8-4A70-A006-77AA9ECD6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3307936"/>
            <a:ext cx="8751123" cy="140844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43839A-FCB4-4525-901D-2A9833BA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2917-7B63-47AC-A2D5-46F4E3DD34B5}" type="datetime1">
              <a:rPr lang="de-DE" smtClean="0"/>
              <a:t>08.01.2019</a:t>
            </a:fld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71D80-0598-4600-9B42-B4D8D4C6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4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6C984-7D8E-4208-8F46-6622811B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Extentions und Initializer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70C92-0529-431F-A8AB-78AC87949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726" y="2133600"/>
            <a:ext cx="9322886" cy="3777622"/>
          </a:xfrm>
        </p:spPr>
        <p:txBody>
          <a:bodyPr/>
          <a:lstStyle/>
          <a:p>
            <a:r>
              <a:rPr lang="de-AT" dirty="0"/>
              <a:t>Typen um </a:t>
            </a:r>
            <a:r>
              <a:rPr lang="de-AT" b="1" dirty="0"/>
              <a:t>Initializer zu ergänzen</a:t>
            </a:r>
            <a:endParaRPr lang="de-AT" dirty="0"/>
          </a:p>
          <a:p>
            <a:r>
              <a:rPr lang="de-AT" dirty="0"/>
              <a:t>Um </a:t>
            </a:r>
            <a:r>
              <a:rPr lang="de-AT" b="1" dirty="0"/>
              <a:t>eigene</a:t>
            </a:r>
            <a:r>
              <a:rPr lang="de-AT" dirty="0"/>
              <a:t> Initializer zu bestehenden Klassen </a:t>
            </a:r>
            <a:r>
              <a:rPr lang="de-AT" b="1" dirty="0"/>
              <a:t>hinzuzufügen z.B. für Anpassung</a:t>
            </a:r>
          </a:p>
          <a:p>
            <a:pPr lvl="8"/>
            <a:endParaRPr lang="de-AT" b="1" dirty="0"/>
          </a:p>
          <a:p>
            <a:pPr marL="0" indent="0">
              <a:buNone/>
            </a:pPr>
            <a:endParaRPr lang="de-AT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FC8021-8001-44A2-B9E3-21566358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92" y="3083677"/>
            <a:ext cx="4900326" cy="2827545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26AA2C-EC13-4631-B45F-BC9A4376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F672-F6FC-4C75-B084-44D8E8AAFB1A}" type="datetime1">
              <a:rPr lang="de-DE" smtClean="0"/>
              <a:t>08.01.2019</a:t>
            </a:fld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6F650D-58B5-4FF2-9772-BDE75E8A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1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6578FF-A368-43F1-937A-151D424D8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6505"/>
            <a:ext cx="8915400" cy="4684295"/>
          </a:xfrm>
        </p:spPr>
        <p:txBody>
          <a:bodyPr/>
          <a:lstStyle/>
          <a:p>
            <a:r>
              <a:rPr lang="de-AT" dirty="0"/>
              <a:t>Struktur hat </a:t>
            </a:r>
            <a:r>
              <a:rPr lang="de-AT" b="1" dirty="0" err="1"/>
              <a:t>default</a:t>
            </a:r>
            <a:r>
              <a:rPr lang="de-AT" b="1" dirty="0"/>
              <a:t> </a:t>
            </a:r>
            <a:r>
              <a:rPr lang="de-AT" b="1" dirty="0" err="1"/>
              <a:t>values</a:t>
            </a:r>
            <a:r>
              <a:rPr lang="de-AT" b="1" dirty="0"/>
              <a:t> </a:t>
            </a:r>
            <a:r>
              <a:rPr lang="de-AT" dirty="0"/>
              <a:t>für alle </a:t>
            </a:r>
            <a:r>
              <a:rPr lang="de-AT" dirty="0" err="1"/>
              <a:t>Properites</a:t>
            </a:r>
            <a:r>
              <a:rPr lang="de-AT" dirty="0"/>
              <a:t> =&gt; </a:t>
            </a:r>
            <a:r>
              <a:rPr lang="de-AT" dirty="0" err="1"/>
              <a:t>default</a:t>
            </a:r>
            <a:r>
              <a:rPr lang="de-AT" dirty="0"/>
              <a:t> </a:t>
            </a:r>
            <a:r>
              <a:rPr lang="de-AT" dirty="0" err="1"/>
              <a:t>initializer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 </a:t>
            </a:r>
            <a:r>
              <a:rPr lang="de-AT" dirty="0" err="1"/>
              <a:t>Rect</a:t>
            </a:r>
            <a:r>
              <a:rPr lang="de-AT" dirty="0"/>
              <a:t> Struktur wird nun </a:t>
            </a:r>
            <a:r>
              <a:rPr lang="de-AT" b="1" dirty="0"/>
              <a:t>erweitert</a:t>
            </a:r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r>
              <a:rPr lang="de-AT" dirty="0"/>
              <a:t>Neue Initializer für bestehende Struktur</a:t>
            </a:r>
          </a:p>
          <a:p>
            <a:endParaRPr lang="de-AT" b="1" dirty="0"/>
          </a:p>
          <a:p>
            <a:endParaRPr lang="de-AT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4B8856D-4437-411D-B0B5-09E99DFF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AT" dirty="0"/>
              <a:t>Extentions und Initializer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1F6B1C-3E96-4FFA-85CF-06805914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363083"/>
            <a:ext cx="5144218" cy="8573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3DB0B3F-2324-4949-8336-BDACB001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867030"/>
            <a:ext cx="6330199" cy="167663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0DE5F3-961D-4F98-B6D9-0D10FB46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F3E7-6DED-4969-9AB7-A32A6CD2FB56}" type="datetime1">
              <a:rPr lang="de-DE" smtClean="0"/>
              <a:t>08.01.2019</a:t>
            </a:fld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25A2F5-8452-45AF-A7BC-30BED082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3324-817C-4D9A-BFAA-CDFB179A6E9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2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Microsoft Office PowerPoint</Application>
  <PresentationFormat>Breitbild</PresentationFormat>
  <Paragraphs>327</Paragraphs>
  <Slides>52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7" baseType="lpstr">
      <vt:lpstr>Arial</vt:lpstr>
      <vt:lpstr>Calibri</vt:lpstr>
      <vt:lpstr>Century Gothic</vt:lpstr>
      <vt:lpstr>Wingdings 3</vt:lpstr>
      <vt:lpstr>Fetzen</vt:lpstr>
      <vt:lpstr>Extensions Protocols</vt:lpstr>
      <vt:lpstr>Unsere Themen Extentions       </vt:lpstr>
      <vt:lpstr>Unsere Themen Protocols</vt:lpstr>
      <vt:lpstr>Extentions</vt:lpstr>
      <vt:lpstr>Allgemeine Syntax</vt:lpstr>
      <vt:lpstr>Extentions und Properties</vt:lpstr>
      <vt:lpstr>Extentions und Properties</vt:lpstr>
      <vt:lpstr>Extentions und Initializer</vt:lpstr>
      <vt:lpstr>Extentions und Initializer</vt:lpstr>
      <vt:lpstr>Extentions und Methods</vt:lpstr>
      <vt:lpstr>Mutating Instance Methods</vt:lpstr>
      <vt:lpstr>Extentions und Subscripts</vt:lpstr>
      <vt:lpstr>Beispiel</vt:lpstr>
      <vt:lpstr>Protocols</vt:lpstr>
      <vt:lpstr>Allgemeine Syntax</vt:lpstr>
      <vt:lpstr>Allgemeine Syntax</vt:lpstr>
      <vt:lpstr>Voraussetzungen</vt:lpstr>
      <vt:lpstr>Voraussetzungen</vt:lpstr>
      <vt:lpstr>Voraussetzungen</vt:lpstr>
      <vt:lpstr>Voraussetzungen</vt:lpstr>
      <vt:lpstr>Voraussetzungen</vt:lpstr>
      <vt:lpstr>Method Requirements</vt:lpstr>
      <vt:lpstr>Method Requirements</vt:lpstr>
      <vt:lpstr>Method Requirements</vt:lpstr>
      <vt:lpstr>Mutating Method</vt:lpstr>
      <vt:lpstr>Mutating Methods</vt:lpstr>
      <vt:lpstr>Initializer</vt:lpstr>
      <vt:lpstr>Initializer</vt:lpstr>
      <vt:lpstr>Initializer</vt:lpstr>
      <vt:lpstr>Protocols als Type</vt:lpstr>
      <vt:lpstr>Protocols als Type</vt:lpstr>
      <vt:lpstr>Delegation</vt:lpstr>
      <vt:lpstr>Delegation</vt:lpstr>
      <vt:lpstr>Delegation</vt:lpstr>
      <vt:lpstr>Protocols und Extentions</vt:lpstr>
      <vt:lpstr>Protocols und Extentions</vt:lpstr>
      <vt:lpstr>Extentions und Protocols</vt:lpstr>
      <vt:lpstr>Extentions und Protocols</vt:lpstr>
      <vt:lpstr>Extentions und Protocols</vt:lpstr>
      <vt:lpstr>Collections of Protocol Types</vt:lpstr>
      <vt:lpstr>Protocol Inheritance</vt:lpstr>
      <vt:lpstr>Class-Only Protocols</vt:lpstr>
      <vt:lpstr>Protocol Composition</vt:lpstr>
      <vt:lpstr>Protocol Composition</vt:lpstr>
      <vt:lpstr>Checking for Protocol Conformance </vt:lpstr>
      <vt:lpstr>Checking for Protocol Conformance</vt:lpstr>
      <vt:lpstr>Optional Protocol Requirements </vt:lpstr>
      <vt:lpstr>Optional Protocol Requirements </vt:lpstr>
      <vt:lpstr>Optional Protocol Requirements </vt:lpstr>
      <vt:lpstr>Protocol Extentions</vt:lpstr>
      <vt:lpstr>Protocol Extentions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Extensions Protocols</dc:title>
  <dc:creator>Lukas</dc:creator>
  <cp:lastModifiedBy>Lukas</cp:lastModifiedBy>
  <cp:revision>6</cp:revision>
  <dcterms:created xsi:type="dcterms:W3CDTF">2019-01-08T18:05:01Z</dcterms:created>
  <dcterms:modified xsi:type="dcterms:W3CDTF">2019-01-08T19:34:01Z</dcterms:modified>
</cp:coreProperties>
</file>