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C03ACB2-CA9B-4434-928F-1737BC1CA77A}">
  <a:tblStyle styleId="{7C03ACB2-CA9B-4434-928F-1737BC1CA7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5074df30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5074df30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5074df30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074df30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522de8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522de8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5074df30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5074df30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prefix: vor Variable, postfix: nach Variable</a:t>
            </a:r>
            <a:endParaRPr/>
          </a:p>
          <a:p>
            <a:pPr indent="0" lvl="0" marL="0" rtl="0" algn="l">
              <a:spcBef>
                <a:spcPts val="0"/>
              </a:spcBef>
              <a:spcAft>
                <a:spcPts val="0"/>
              </a:spcAft>
              <a:buNone/>
            </a:pPr>
            <a:r>
              <a:rPr lang="de"/>
              <a:t>infix: zwischen 2 variablen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5074df30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5074df30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5074df30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5074df30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5074df3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5074df3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074df30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074df30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5074df3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5074df3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5074df3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5074df3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5074df30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5074df30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Basic Operators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Swift Programming Language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Logical Operators</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1100"/>
              </a:spcBef>
              <a:spcAft>
                <a:spcPts val="0"/>
              </a:spcAft>
              <a:buClr>
                <a:srgbClr val="333333"/>
              </a:buClr>
              <a:buSzPts val="2400"/>
              <a:buFont typeface="Arial"/>
              <a:buChar char="●"/>
            </a:pPr>
            <a:r>
              <a:rPr lang="de" sz="2400">
                <a:solidFill>
                  <a:srgbClr val="333333"/>
                </a:solidFill>
                <a:latin typeface="Arial"/>
                <a:ea typeface="Arial"/>
                <a:cs typeface="Arial"/>
                <a:sym typeface="Arial"/>
              </a:rPr>
              <a:t>Logical NOT (</a:t>
            </a:r>
            <a:r>
              <a:rPr lang="de" sz="2400">
                <a:solidFill>
                  <a:srgbClr val="666666"/>
                </a:solidFill>
                <a:latin typeface="Consolas"/>
                <a:ea typeface="Consolas"/>
                <a:cs typeface="Consolas"/>
                <a:sym typeface="Consolas"/>
              </a:rPr>
              <a:t>!a</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Logical AND (</a:t>
            </a:r>
            <a:r>
              <a:rPr lang="de" sz="2400">
                <a:solidFill>
                  <a:srgbClr val="666666"/>
                </a:solidFill>
                <a:latin typeface="Consolas"/>
                <a:ea typeface="Consolas"/>
                <a:cs typeface="Consolas"/>
                <a:sym typeface="Consolas"/>
              </a:rPr>
              <a:t>a &amp;&amp; b</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Logical OR (</a:t>
            </a:r>
            <a:r>
              <a:rPr lang="de" sz="2400">
                <a:solidFill>
                  <a:srgbClr val="666666"/>
                </a:solidFill>
                <a:latin typeface="Consolas"/>
                <a:ea typeface="Consolas"/>
                <a:cs typeface="Consolas"/>
                <a:sym typeface="Consolas"/>
              </a:rPr>
              <a:t>a || b</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Beispiel</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100"/>
              <a:t>let defaultbool = true</a:t>
            </a:r>
            <a:br>
              <a:rPr lang="de" sz="1100"/>
            </a:br>
            <a:r>
              <a:rPr lang="de" sz="1100"/>
              <a:t>var a</a:t>
            </a:r>
            <a:r>
              <a:rPr lang="de" sz="1100"/>
              <a:t> = nil</a:t>
            </a:r>
            <a:br>
              <a:rPr lang="de" sz="1100"/>
            </a:br>
            <a:r>
              <a:rPr lang="de" sz="1100"/>
              <a:t>var pizzas = [“Salami”,”Käse”,”Keine,”Ahnung”,”mehr”]</a:t>
            </a:r>
            <a:br>
              <a:rPr lang="de" sz="1100"/>
            </a:br>
            <a:r>
              <a:rPr lang="de" sz="1100"/>
              <a:t>var range</a:t>
            </a:r>
            <a:endParaRPr sz="1100"/>
          </a:p>
          <a:p>
            <a:pPr indent="0" lvl="0" marL="0" rtl="0" algn="l">
              <a:spcBef>
                <a:spcPts val="1600"/>
              </a:spcBef>
              <a:spcAft>
                <a:spcPts val="0"/>
              </a:spcAft>
              <a:buNone/>
            </a:pPr>
            <a:r>
              <a:rPr lang="de" sz="1100"/>
              <a:t>range = (a??default) ? (2...5) : (...2)</a:t>
            </a:r>
            <a:endParaRPr sz="1100"/>
          </a:p>
          <a:p>
            <a:pPr indent="0" lvl="0" marL="0" rtl="0" algn="l">
              <a:spcBef>
                <a:spcPts val="1600"/>
              </a:spcBef>
              <a:spcAft>
                <a:spcPts val="0"/>
              </a:spcAft>
              <a:buNone/>
            </a:pPr>
            <a:r>
              <a:rPr lang="de" sz="1100"/>
              <a:t>for pizza in pizzas[range] {</a:t>
            </a:r>
            <a:br>
              <a:rPr lang="de" sz="1100"/>
            </a:br>
            <a:r>
              <a:rPr lang="de" sz="1100"/>
              <a:t>	print(pizza)</a:t>
            </a:r>
            <a:br>
              <a:rPr lang="de" sz="1100"/>
            </a:br>
            <a:r>
              <a:rPr lang="de" sz="1100"/>
              <a:t>}</a:t>
            </a:r>
            <a:endParaRPr sz="1100"/>
          </a:p>
          <a:p>
            <a:pPr indent="0" lvl="0" marL="0" rtl="0" algn="l">
              <a:spcBef>
                <a:spcPts val="1600"/>
              </a:spcBef>
              <a:spcAft>
                <a:spcPts val="1600"/>
              </a:spcAft>
              <a:buNone/>
            </a:pPr>
            <a:br>
              <a:rPr lang="de" sz="1100"/>
            </a:b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Beispiel</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de"/>
              <a:t>Überprüfe ob eine integer variable innerhalb einer Range ist außerdem überprüfe ob diese Variable nil ist wenn diese nil ist gib einer anderen Variable den Wert 10 und gib diese aus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Types of operators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Unary: Beziehen sich auf einzelnes Target (-a, !b)</a:t>
            </a:r>
            <a:endParaRPr/>
          </a:p>
          <a:p>
            <a:pPr indent="0" lvl="0" marL="0" rtl="0" algn="l">
              <a:spcBef>
                <a:spcPts val="1600"/>
              </a:spcBef>
              <a:spcAft>
                <a:spcPts val="0"/>
              </a:spcAft>
              <a:buNone/>
            </a:pPr>
            <a:r>
              <a:rPr lang="de"/>
              <a:t>Binary: Interagieren mit 2 Targets (a+b)</a:t>
            </a:r>
            <a:endParaRPr/>
          </a:p>
          <a:p>
            <a:pPr indent="0" lvl="0" marL="0" rtl="0" algn="l">
              <a:spcBef>
                <a:spcPts val="1600"/>
              </a:spcBef>
              <a:spcAft>
                <a:spcPts val="1600"/>
              </a:spcAft>
              <a:buNone/>
            </a:pPr>
            <a:r>
              <a:rPr lang="de"/>
              <a:t>Ternary: Interagieren mit 3 Targets (a ? b : 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Assignment</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228600" lvl="0" marL="457200" marR="101600" rtl="0" algn="l">
              <a:lnSpc>
                <a:spcPct val="160000"/>
              </a:lnSpc>
              <a:spcBef>
                <a:spcPts val="0"/>
              </a:spcBef>
              <a:spcAft>
                <a:spcPts val="0"/>
              </a:spcAft>
              <a:buClr>
                <a:srgbClr val="333333"/>
              </a:buClr>
              <a:buSzPts val="1400"/>
              <a:buFont typeface="Verdana"/>
              <a:buNone/>
            </a:pPr>
            <a:r>
              <a:rPr lang="de" sz="1400">
                <a:solidFill>
                  <a:srgbClr val="AA0D91"/>
                </a:solidFill>
                <a:latin typeface="Verdana"/>
                <a:ea typeface="Verdana"/>
                <a:cs typeface="Verdana"/>
                <a:sym typeface="Verdana"/>
              </a:rPr>
              <a:t>let</a:t>
            </a:r>
            <a:r>
              <a:rPr lang="de" sz="1400">
                <a:solidFill>
                  <a:srgbClr val="333333"/>
                </a:solidFill>
                <a:latin typeface="Verdana"/>
                <a:ea typeface="Verdana"/>
                <a:cs typeface="Verdana"/>
                <a:sym typeface="Verdana"/>
              </a:rPr>
              <a:t> </a:t>
            </a:r>
            <a:r>
              <a:rPr lang="de" sz="1400">
                <a:solidFill>
                  <a:srgbClr val="3F6E74"/>
                </a:solidFill>
                <a:latin typeface="Verdana"/>
                <a:ea typeface="Verdana"/>
                <a:cs typeface="Verdana"/>
                <a:sym typeface="Verdana"/>
              </a:rPr>
              <a:t>b</a:t>
            </a:r>
            <a:r>
              <a:rPr lang="de" sz="1400">
                <a:solidFill>
                  <a:srgbClr val="333333"/>
                </a:solidFill>
                <a:latin typeface="Verdana"/>
                <a:ea typeface="Verdana"/>
                <a:cs typeface="Verdana"/>
                <a:sym typeface="Verdana"/>
              </a:rPr>
              <a:t> = </a:t>
            </a:r>
            <a:r>
              <a:rPr lang="de" sz="1400">
                <a:solidFill>
                  <a:srgbClr val="1C00CF"/>
                </a:solidFill>
                <a:latin typeface="Verdana"/>
                <a:ea typeface="Verdana"/>
                <a:cs typeface="Verdana"/>
                <a:sym typeface="Verdana"/>
              </a:rPr>
              <a:t>10</a:t>
            </a:r>
            <a:br>
              <a:rPr lang="de"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indent="-228600" lvl="0" marL="457200" marR="101600" rtl="0" algn="l">
              <a:lnSpc>
                <a:spcPct val="160000"/>
              </a:lnSpc>
              <a:spcBef>
                <a:spcPts val="0"/>
              </a:spcBef>
              <a:spcAft>
                <a:spcPts val="0"/>
              </a:spcAft>
              <a:buClr>
                <a:srgbClr val="333333"/>
              </a:buClr>
              <a:buSzPts val="1400"/>
              <a:buFont typeface="Verdana"/>
              <a:buNone/>
            </a:pPr>
            <a:r>
              <a:rPr lang="de" sz="1400">
                <a:solidFill>
                  <a:srgbClr val="AA0D91"/>
                </a:solidFill>
                <a:latin typeface="Verdana"/>
                <a:ea typeface="Verdana"/>
                <a:cs typeface="Verdana"/>
                <a:sym typeface="Verdana"/>
              </a:rPr>
              <a:t>var</a:t>
            </a:r>
            <a:r>
              <a:rPr lang="de" sz="1400">
                <a:solidFill>
                  <a:srgbClr val="333333"/>
                </a:solidFill>
                <a:latin typeface="Verdana"/>
                <a:ea typeface="Verdana"/>
                <a:cs typeface="Verdana"/>
                <a:sym typeface="Verdana"/>
              </a:rPr>
              <a:t> </a:t>
            </a:r>
            <a:r>
              <a:rPr lang="de" sz="1400">
                <a:solidFill>
                  <a:srgbClr val="3F6E74"/>
                </a:solidFill>
                <a:latin typeface="Verdana"/>
                <a:ea typeface="Verdana"/>
                <a:cs typeface="Verdana"/>
                <a:sym typeface="Verdana"/>
              </a:rPr>
              <a:t>a</a:t>
            </a:r>
            <a:r>
              <a:rPr lang="de" sz="1400">
                <a:solidFill>
                  <a:srgbClr val="333333"/>
                </a:solidFill>
                <a:latin typeface="Verdana"/>
                <a:ea typeface="Verdana"/>
                <a:cs typeface="Verdana"/>
                <a:sym typeface="Verdana"/>
              </a:rPr>
              <a:t> = </a:t>
            </a:r>
            <a:r>
              <a:rPr lang="de" sz="1400">
                <a:solidFill>
                  <a:srgbClr val="1C00CF"/>
                </a:solidFill>
                <a:latin typeface="Verdana"/>
                <a:ea typeface="Verdana"/>
                <a:cs typeface="Verdana"/>
                <a:sym typeface="Verdana"/>
              </a:rPr>
              <a:t>5</a:t>
            </a:r>
            <a:br>
              <a:rPr lang="de"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indent="-228600" lvl="0" marL="457200" marR="101600" rtl="0" algn="l">
              <a:lnSpc>
                <a:spcPct val="160000"/>
              </a:lnSpc>
              <a:spcBef>
                <a:spcPts val="0"/>
              </a:spcBef>
              <a:spcAft>
                <a:spcPts val="0"/>
              </a:spcAft>
              <a:buClr>
                <a:srgbClr val="333333"/>
              </a:buClr>
              <a:buSzPts val="1400"/>
              <a:buFont typeface="Verdana"/>
              <a:buNone/>
            </a:pPr>
            <a:r>
              <a:rPr lang="de" sz="1400">
                <a:solidFill>
                  <a:srgbClr val="3F6E74"/>
                </a:solidFill>
                <a:latin typeface="Verdana"/>
                <a:ea typeface="Verdana"/>
                <a:cs typeface="Verdana"/>
                <a:sym typeface="Verdana"/>
              </a:rPr>
              <a:t>a</a:t>
            </a:r>
            <a:r>
              <a:rPr lang="de" sz="1400">
                <a:solidFill>
                  <a:srgbClr val="333333"/>
                </a:solidFill>
                <a:latin typeface="Verdana"/>
                <a:ea typeface="Verdana"/>
                <a:cs typeface="Verdana"/>
                <a:sym typeface="Verdana"/>
              </a:rPr>
              <a:t> = </a:t>
            </a:r>
            <a:r>
              <a:rPr lang="de" sz="1400">
                <a:solidFill>
                  <a:srgbClr val="3F6E74"/>
                </a:solidFill>
                <a:latin typeface="Verdana"/>
                <a:ea typeface="Verdana"/>
                <a:cs typeface="Verdana"/>
                <a:sym typeface="Verdana"/>
              </a:rPr>
              <a:t>b</a:t>
            </a:r>
            <a:endParaRPr sz="1400">
              <a:solidFill>
                <a:srgbClr val="3F6E74"/>
              </a:solidFill>
              <a:latin typeface="Verdana"/>
              <a:ea typeface="Verdana"/>
              <a:cs typeface="Verdana"/>
              <a:sym typeface="Verdana"/>
            </a:endParaRPr>
          </a:p>
          <a:p>
            <a:pPr indent="-228600" lvl="0" marL="457200" marR="101600" rtl="0" algn="l">
              <a:lnSpc>
                <a:spcPct val="160000"/>
              </a:lnSpc>
              <a:spcBef>
                <a:spcPts val="0"/>
              </a:spcBef>
              <a:spcAft>
                <a:spcPts val="0"/>
              </a:spcAft>
              <a:buClr>
                <a:srgbClr val="3F6E74"/>
              </a:buClr>
              <a:buSzPts val="1400"/>
              <a:buFont typeface="Verdana"/>
              <a:buNone/>
            </a:pPr>
            <a:r>
              <a:t/>
            </a:r>
            <a:endParaRPr sz="1400">
              <a:solidFill>
                <a:srgbClr val="3F6E74"/>
              </a:solidFill>
              <a:latin typeface="Verdana"/>
              <a:ea typeface="Verdana"/>
              <a:cs typeface="Verdana"/>
              <a:sym typeface="Verdana"/>
            </a:endParaRPr>
          </a:p>
          <a:p>
            <a:pPr indent="-228600" lvl="0" marL="457200" marR="101600" rtl="0" algn="l">
              <a:lnSpc>
                <a:spcPct val="160000"/>
              </a:lnSpc>
              <a:spcBef>
                <a:spcPts val="0"/>
              </a:spcBef>
              <a:spcAft>
                <a:spcPts val="0"/>
              </a:spcAft>
              <a:buClr>
                <a:srgbClr val="333333"/>
              </a:buClr>
              <a:buSzPts val="1400"/>
              <a:buFont typeface="Verdana"/>
              <a:buNone/>
            </a:pPr>
            <a:r>
              <a:rPr lang="de" sz="1400">
                <a:solidFill>
                  <a:srgbClr val="AA0D91"/>
                </a:solidFill>
                <a:latin typeface="Verdana"/>
                <a:ea typeface="Verdana"/>
                <a:cs typeface="Verdana"/>
                <a:sym typeface="Verdana"/>
              </a:rPr>
              <a:t>let</a:t>
            </a:r>
            <a:r>
              <a:rPr lang="de" sz="1400">
                <a:solidFill>
                  <a:srgbClr val="333333"/>
                </a:solidFill>
                <a:latin typeface="Verdana"/>
                <a:ea typeface="Verdana"/>
                <a:cs typeface="Verdana"/>
                <a:sym typeface="Verdana"/>
              </a:rPr>
              <a:t> (</a:t>
            </a:r>
            <a:r>
              <a:rPr lang="de" sz="1400">
                <a:solidFill>
                  <a:srgbClr val="3F6E74"/>
                </a:solidFill>
                <a:latin typeface="Verdana"/>
                <a:ea typeface="Verdana"/>
                <a:cs typeface="Verdana"/>
                <a:sym typeface="Verdana"/>
              </a:rPr>
              <a:t>x</a:t>
            </a:r>
            <a:r>
              <a:rPr lang="de" sz="1400">
                <a:solidFill>
                  <a:srgbClr val="333333"/>
                </a:solidFill>
                <a:latin typeface="Verdana"/>
                <a:ea typeface="Verdana"/>
                <a:cs typeface="Verdana"/>
                <a:sym typeface="Verdana"/>
              </a:rPr>
              <a:t>, </a:t>
            </a:r>
            <a:r>
              <a:rPr lang="de" sz="1400">
                <a:solidFill>
                  <a:srgbClr val="3F6E74"/>
                </a:solidFill>
                <a:latin typeface="Verdana"/>
                <a:ea typeface="Verdana"/>
                <a:cs typeface="Verdana"/>
                <a:sym typeface="Verdana"/>
              </a:rPr>
              <a:t>y</a:t>
            </a:r>
            <a:r>
              <a:rPr lang="de" sz="1400">
                <a:solidFill>
                  <a:srgbClr val="333333"/>
                </a:solidFill>
                <a:latin typeface="Verdana"/>
                <a:ea typeface="Verdana"/>
                <a:cs typeface="Verdana"/>
                <a:sym typeface="Verdana"/>
              </a:rPr>
              <a:t>) = (</a:t>
            </a:r>
            <a:r>
              <a:rPr lang="de" sz="1400">
                <a:solidFill>
                  <a:srgbClr val="1C00CF"/>
                </a:solidFill>
                <a:latin typeface="Verdana"/>
                <a:ea typeface="Verdana"/>
                <a:cs typeface="Verdana"/>
                <a:sym typeface="Verdana"/>
              </a:rPr>
              <a:t>1</a:t>
            </a:r>
            <a:r>
              <a:rPr lang="de" sz="1400">
                <a:solidFill>
                  <a:srgbClr val="333333"/>
                </a:solidFill>
                <a:latin typeface="Verdana"/>
                <a:ea typeface="Verdana"/>
                <a:cs typeface="Verdana"/>
                <a:sym typeface="Verdana"/>
              </a:rPr>
              <a:t>, </a:t>
            </a:r>
            <a:r>
              <a:rPr lang="de" sz="1400">
                <a:solidFill>
                  <a:srgbClr val="1C00CF"/>
                </a:solidFill>
                <a:latin typeface="Verdana"/>
                <a:ea typeface="Verdana"/>
                <a:cs typeface="Verdana"/>
                <a:sym typeface="Verdana"/>
              </a:rPr>
              <a:t>2</a:t>
            </a:r>
            <a:r>
              <a:rPr lang="de" sz="1400">
                <a:solidFill>
                  <a:srgbClr val="333333"/>
                </a:solidFill>
                <a:latin typeface="Verdana"/>
                <a:ea typeface="Verdana"/>
                <a:cs typeface="Verdana"/>
                <a:sym typeface="Verdana"/>
              </a:rPr>
              <a:t>)</a:t>
            </a:r>
            <a:br>
              <a:rPr lang="de" sz="1400">
                <a:solidFill>
                  <a:srgbClr val="333333"/>
                </a:solidFill>
                <a:latin typeface="Verdana"/>
                <a:ea typeface="Verdana"/>
                <a:cs typeface="Verdana"/>
                <a:sym typeface="Verdana"/>
              </a:rPr>
            </a:br>
            <a:endParaRPr sz="1400">
              <a:solidFill>
                <a:srgbClr val="333333"/>
              </a:solidFill>
              <a:latin typeface="Verdana"/>
              <a:ea typeface="Verdana"/>
              <a:cs typeface="Verdana"/>
              <a:sym typeface="Verdana"/>
            </a:endParaRPr>
          </a:p>
          <a:p>
            <a:pPr indent="-228600" lvl="0" marL="457200" rtl="0" algn="l">
              <a:lnSpc>
                <a:spcPct val="160000"/>
              </a:lnSpc>
              <a:spcBef>
                <a:spcPts val="0"/>
              </a:spcBef>
              <a:spcAft>
                <a:spcPts val="0"/>
              </a:spcAft>
              <a:buClr>
                <a:srgbClr val="333333"/>
              </a:buClr>
              <a:buSzPts val="1050"/>
              <a:buFont typeface="Verdana"/>
              <a:buNone/>
            </a:pPr>
            <a:r>
              <a:t/>
            </a:r>
            <a:endParaRPr sz="1050">
              <a:solidFill>
                <a:srgbClr val="333333"/>
              </a:solidFill>
              <a:latin typeface="Verdana"/>
              <a:ea typeface="Verdana"/>
              <a:cs typeface="Verdana"/>
              <a:sym typeface="Verdana"/>
            </a:endParaRPr>
          </a:p>
          <a:p>
            <a:pPr indent="0" lvl="0" marL="0" marR="101600" rtl="0" algn="l">
              <a:lnSpc>
                <a:spcPct val="160000"/>
              </a:lnSpc>
              <a:spcBef>
                <a:spcPts val="0"/>
              </a:spcBef>
              <a:spcAft>
                <a:spcPts val="0"/>
              </a:spcAft>
              <a:buNone/>
            </a:pPr>
            <a:r>
              <a:t/>
            </a:r>
            <a:endParaRPr sz="1050">
              <a:solidFill>
                <a:srgbClr val="3F6E74"/>
              </a:solidFill>
              <a:latin typeface="Verdana"/>
              <a:ea typeface="Verdana"/>
              <a:cs typeface="Verdana"/>
              <a:sym typeface="Verdana"/>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3400">
                <a:solidFill>
                  <a:srgbClr val="333333"/>
                </a:solidFill>
                <a:latin typeface="Arial"/>
                <a:ea typeface="Arial"/>
                <a:cs typeface="Arial"/>
                <a:sym typeface="Arial"/>
              </a:rPr>
              <a:t>Arithmetic Operators	</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1100"/>
              </a:spcBef>
              <a:spcAft>
                <a:spcPts val="0"/>
              </a:spcAft>
              <a:buClr>
                <a:srgbClr val="333333"/>
              </a:buClr>
              <a:buSzPts val="2400"/>
              <a:buFont typeface="Arial"/>
              <a:buChar char="●"/>
            </a:pPr>
            <a:r>
              <a:rPr lang="de" sz="2400">
                <a:solidFill>
                  <a:srgbClr val="333333"/>
                </a:solidFill>
                <a:latin typeface="Arial"/>
                <a:ea typeface="Arial"/>
                <a:cs typeface="Arial"/>
                <a:sym typeface="Arial"/>
              </a:rPr>
              <a:t>Addition (</a:t>
            </a:r>
            <a:r>
              <a:rPr lang="de" sz="2400">
                <a:solidFill>
                  <a:srgbClr val="666666"/>
                </a:solidFill>
                <a:latin typeface="Consolas"/>
                <a:ea typeface="Consolas"/>
                <a:cs typeface="Consolas"/>
                <a:sym typeface="Consolas"/>
              </a:rPr>
              <a:t>+</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Subtraction (</a:t>
            </a:r>
            <a:r>
              <a:rPr lang="de" sz="2400">
                <a:solidFill>
                  <a:srgbClr val="666666"/>
                </a:solidFill>
                <a:latin typeface="Consolas"/>
                <a:ea typeface="Consolas"/>
                <a:cs typeface="Consolas"/>
                <a:sym typeface="Consolas"/>
              </a:rPr>
              <a:t>-</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Multiplication (</a:t>
            </a:r>
            <a:r>
              <a:rPr lang="de" sz="2400">
                <a:solidFill>
                  <a:srgbClr val="666666"/>
                </a:solidFill>
                <a:latin typeface="Consolas"/>
                <a:ea typeface="Consolas"/>
                <a:cs typeface="Consolas"/>
                <a:sym typeface="Consolas"/>
              </a:rPr>
              <a:t>*</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Division (</a:t>
            </a:r>
            <a:r>
              <a:rPr lang="de" sz="2400">
                <a:solidFill>
                  <a:srgbClr val="666666"/>
                </a:solidFill>
                <a:latin typeface="Consolas"/>
                <a:ea typeface="Consolas"/>
                <a:cs typeface="Consolas"/>
                <a:sym typeface="Consolas"/>
              </a:rPr>
              <a:t>/</a:t>
            </a:r>
            <a:r>
              <a:rPr lang="de" sz="2400">
                <a:solidFill>
                  <a:srgbClr val="333333"/>
                </a:solidFill>
                <a:latin typeface="Arial"/>
                <a:ea typeface="Arial"/>
                <a:cs typeface="Arial"/>
                <a:sym typeface="Arial"/>
              </a:rPr>
              <a:t>)</a:t>
            </a:r>
            <a:endParaRPr sz="2400">
              <a:solidFill>
                <a:srgbClr val="333333"/>
              </a:solidFill>
              <a:latin typeface="Arial"/>
              <a:ea typeface="Arial"/>
              <a:cs typeface="Arial"/>
              <a:sym typeface="Arial"/>
            </a:endParaRPr>
          </a:p>
          <a:p>
            <a:pPr indent="-381000" lvl="0" marL="457200" rtl="0" algn="l">
              <a:spcBef>
                <a:spcPts val="0"/>
              </a:spcBef>
              <a:spcAft>
                <a:spcPts val="0"/>
              </a:spcAft>
              <a:buClr>
                <a:srgbClr val="333333"/>
              </a:buClr>
              <a:buSzPts val="2400"/>
              <a:buFont typeface="Arial"/>
              <a:buChar char="●"/>
            </a:pPr>
            <a:r>
              <a:rPr lang="de" sz="2400">
                <a:solidFill>
                  <a:srgbClr val="333333"/>
                </a:solidFill>
                <a:latin typeface="Arial"/>
                <a:ea typeface="Arial"/>
                <a:cs typeface="Arial"/>
                <a:sym typeface="Arial"/>
              </a:rPr>
              <a:t>Modulo (%)</a:t>
            </a:r>
            <a:endParaRPr sz="2400">
              <a:solidFill>
                <a:srgbClr val="333333"/>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Unary Arithmetic / Compound Assignment</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let a = -5</a:t>
            </a:r>
            <a:endParaRPr/>
          </a:p>
          <a:p>
            <a:pPr indent="0" lvl="0" marL="0" rtl="0" algn="l">
              <a:spcBef>
                <a:spcPts val="1600"/>
              </a:spcBef>
              <a:spcAft>
                <a:spcPts val="0"/>
              </a:spcAft>
              <a:buNone/>
            </a:pPr>
            <a:r>
              <a:rPr lang="de"/>
              <a:t>b = -a //b ist hier 5</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de">
                <a:solidFill>
                  <a:srgbClr val="3F6E74"/>
                </a:solidFill>
                <a:highlight>
                  <a:srgbClr val="FFFFFF"/>
                </a:highlight>
                <a:latin typeface="Verdana"/>
                <a:ea typeface="Verdana"/>
                <a:cs typeface="Verdana"/>
                <a:sym typeface="Verdana"/>
              </a:rPr>
              <a:t>a</a:t>
            </a:r>
            <a:r>
              <a:rPr lang="de">
                <a:solidFill>
                  <a:srgbClr val="333333"/>
                </a:solidFill>
                <a:highlight>
                  <a:srgbClr val="FFFFFF"/>
                </a:highlight>
                <a:latin typeface="Verdana"/>
                <a:ea typeface="Verdana"/>
                <a:cs typeface="Verdana"/>
                <a:sym typeface="Verdana"/>
              </a:rPr>
              <a:t> += </a:t>
            </a:r>
            <a:r>
              <a:rPr lang="de">
                <a:solidFill>
                  <a:srgbClr val="1C00CF"/>
                </a:solidFill>
                <a:highlight>
                  <a:srgbClr val="FFFFFF"/>
                </a:highlight>
                <a:latin typeface="Verdana"/>
                <a:ea typeface="Verdana"/>
                <a:cs typeface="Verdana"/>
                <a:sym typeface="Verdana"/>
              </a:rPr>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solidFill>
                <a:srgbClr val="333333"/>
              </a:solidFill>
              <a:latin typeface="Arial"/>
              <a:ea typeface="Arial"/>
              <a:cs typeface="Arial"/>
              <a:sym typeface="Arial"/>
            </a:endParaRPr>
          </a:p>
          <a:p>
            <a:pPr indent="0" lvl="0" marL="0" rtl="0" algn="l">
              <a:spcBef>
                <a:spcPts val="900"/>
              </a:spcBef>
              <a:spcAft>
                <a:spcPts val="0"/>
              </a:spcAft>
              <a:buNone/>
            </a:pPr>
            <a:r>
              <a:t/>
            </a:r>
            <a:endParaRPr sz="3400">
              <a:solidFill>
                <a:srgbClr val="333333"/>
              </a:solidFill>
              <a:latin typeface="Arial"/>
              <a:ea typeface="Arial"/>
              <a:cs typeface="Arial"/>
              <a:sym typeface="Arial"/>
            </a:endParaRPr>
          </a:p>
          <a:p>
            <a:pPr indent="0" lvl="0" marL="0" rtl="0" algn="l">
              <a:spcBef>
                <a:spcPts val="900"/>
              </a:spcBef>
              <a:spcAft>
                <a:spcPts val="0"/>
              </a:spcAft>
              <a:buNone/>
            </a:pPr>
            <a:r>
              <a:t/>
            </a:r>
            <a:endParaRPr sz="3400">
              <a:solidFill>
                <a:srgbClr val="333333"/>
              </a:solidFill>
              <a:latin typeface="Arial"/>
              <a:ea typeface="Arial"/>
              <a:cs typeface="Arial"/>
              <a:sym typeface="Arial"/>
            </a:endParaRPr>
          </a:p>
          <a:p>
            <a:pPr indent="0" lvl="0" marL="0" rtl="0" algn="l">
              <a:spcBef>
                <a:spcPts val="900"/>
              </a:spcBef>
              <a:spcAft>
                <a:spcPts val="0"/>
              </a:spcAft>
              <a:buNone/>
            </a:pPr>
            <a:r>
              <a:rPr lang="de"/>
              <a:t>Comparison Operators</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Clr>
                <a:srgbClr val="333333"/>
              </a:buClr>
              <a:buSzPts val="1800"/>
              <a:buFont typeface="Arial"/>
              <a:buChar char="●"/>
            </a:pPr>
            <a:r>
              <a:rPr lang="de">
                <a:solidFill>
                  <a:srgbClr val="333333"/>
                </a:solidFill>
                <a:latin typeface="Arial"/>
                <a:ea typeface="Arial"/>
                <a:cs typeface="Arial"/>
                <a:sym typeface="Arial"/>
              </a:rPr>
              <a:t>Equal to (</a:t>
            </a:r>
            <a:r>
              <a:rPr lang="de">
                <a:solidFill>
                  <a:srgbClr val="666666"/>
                </a:solidFill>
                <a:latin typeface="Consolas"/>
                <a:ea typeface="Consolas"/>
                <a:cs typeface="Consolas"/>
                <a:sym typeface="Consolas"/>
              </a:rPr>
              <a:t>a ==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de">
                <a:solidFill>
                  <a:srgbClr val="333333"/>
                </a:solidFill>
                <a:latin typeface="Arial"/>
                <a:ea typeface="Arial"/>
                <a:cs typeface="Arial"/>
                <a:sym typeface="Arial"/>
              </a:rPr>
              <a:t>Not equal to (</a:t>
            </a:r>
            <a:r>
              <a:rPr lang="de">
                <a:solidFill>
                  <a:srgbClr val="666666"/>
                </a:solidFill>
                <a:latin typeface="Consolas"/>
                <a:ea typeface="Consolas"/>
                <a:cs typeface="Consolas"/>
                <a:sym typeface="Consolas"/>
              </a:rPr>
              <a:t>a !=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de">
                <a:solidFill>
                  <a:srgbClr val="333333"/>
                </a:solidFill>
                <a:latin typeface="Arial"/>
                <a:ea typeface="Arial"/>
                <a:cs typeface="Arial"/>
                <a:sym typeface="Arial"/>
              </a:rPr>
              <a:t>Greater than (</a:t>
            </a:r>
            <a:r>
              <a:rPr lang="de">
                <a:solidFill>
                  <a:srgbClr val="666666"/>
                </a:solidFill>
                <a:latin typeface="Consolas"/>
                <a:ea typeface="Consolas"/>
                <a:cs typeface="Consolas"/>
                <a:sym typeface="Consolas"/>
              </a:rPr>
              <a:t>a &gt;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de">
                <a:solidFill>
                  <a:srgbClr val="333333"/>
                </a:solidFill>
                <a:latin typeface="Arial"/>
                <a:ea typeface="Arial"/>
                <a:cs typeface="Arial"/>
                <a:sym typeface="Arial"/>
              </a:rPr>
              <a:t>Less than (</a:t>
            </a:r>
            <a:r>
              <a:rPr lang="de">
                <a:solidFill>
                  <a:srgbClr val="666666"/>
                </a:solidFill>
                <a:latin typeface="Consolas"/>
                <a:ea typeface="Consolas"/>
                <a:cs typeface="Consolas"/>
                <a:sym typeface="Consolas"/>
              </a:rPr>
              <a:t>a &lt;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de">
                <a:solidFill>
                  <a:srgbClr val="333333"/>
                </a:solidFill>
                <a:latin typeface="Arial"/>
                <a:ea typeface="Arial"/>
                <a:cs typeface="Arial"/>
                <a:sym typeface="Arial"/>
              </a:rPr>
              <a:t>Greater than or equal to (</a:t>
            </a:r>
            <a:r>
              <a:rPr lang="de">
                <a:solidFill>
                  <a:srgbClr val="666666"/>
                </a:solidFill>
                <a:latin typeface="Consolas"/>
                <a:ea typeface="Consolas"/>
                <a:cs typeface="Consolas"/>
                <a:sym typeface="Consolas"/>
              </a:rPr>
              <a:t>a &gt;=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de">
                <a:solidFill>
                  <a:srgbClr val="333333"/>
                </a:solidFill>
                <a:latin typeface="Arial"/>
                <a:ea typeface="Arial"/>
                <a:cs typeface="Arial"/>
                <a:sym typeface="Arial"/>
              </a:rPr>
              <a:t>Less than or equal to (</a:t>
            </a:r>
            <a:r>
              <a:rPr lang="de">
                <a:solidFill>
                  <a:srgbClr val="666666"/>
                </a:solidFill>
                <a:latin typeface="Consolas"/>
                <a:ea typeface="Consolas"/>
                <a:cs typeface="Consolas"/>
                <a:sym typeface="Consolas"/>
              </a:rPr>
              <a:t>a &lt;= b</a:t>
            </a:r>
            <a:r>
              <a:rPr lang="de">
                <a:solidFill>
                  <a:srgbClr val="333333"/>
                </a:solidFill>
                <a:latin typeface="Arial"/>
                <a:ea typeface="Arial"/>
                <a:cs typeface="Arial"/>
                <a:sym typeface="Arial"/>
              </a:rPr>
              <a:t>)</a:t>
            </a:r>
            <a:endParaRPr>
              <a:solidFill>
                <a:srgbClr val="333333"/>
              </a:solidFill>
              <a:latin typeface="Arial"/>
              <a:ea typeface="Arial"/>
              <a:cs typeface="Arial"/>
              <a:sym typeface="Arial"/>
            </a:endParaRPr>
          </a:p>
          <a:p>
            <a:pPr indent="0" lvl="0" marL="0" rtl="0" algn="l">
              <a:spcBef>
                <a:spcPts val="11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solidFill>
                <a:srgbClr val="333333"/>
              </a:solidFill>
              <a:latin typeface="Arial"/>
              <a:ea typeface="Arial"/>
              <a:cs typeface="Arial"/>
              <a:sym typeface="Arial"/>
            </a:endParaRPr>
          </a:p>
          <a:p>
            <a:pPr indent="0" lvl="0" marL="0" rtl="0" algn="l">
              <a:spcBef>
                <a:spcPts val="900"/>
              </a:spcBef>
              <a:spcAft>
                <a:spcPts val="0"/>
              </a:spcAft>
              <a:buNone/>
            </a:pPr>
            <a:r>
              <a:rPr lang="de"/>
              <a:t>Ternary Conditional Operator</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666666"/>
                </a:solidFill>
                <a:highlight>
                  <a:srgbClr val="FFFFFF"/>
                </a:highlight>
                <a:latin typeface="Consolas"/>
                <a:ea typeface="Consolas"/>
                <a:cs typeface="Consolas"/>
                <a:sym typeface="Consolas"/>
              </a:rPr>
              <a:t>question ? answer1 : answer2</a:t>
            </a:r>
            <a:endParaRPr>
              <a:solidFill>
                <a:srgbClr val="666666"/>
              </a:solidFill>
              <a:highlight>
                <a:srgbClr val="FFFFFF"/>
              </a:highlight>
              <a:latin typeface="Consolas"/>
              <a:ea typeface="Consolas"/>
              <a:cs typeface="Consolas"/>
              <a:sym typeface="Consolas"/>
            </a:endParaRPr>
          </a:p>
          <a:p>
            <a:pPr indent="457200" lvl="0" marL="0" marR="101600" rtl="0" algn="l">
              <a:lnSpc>
                <a:spcPct val="160000"/>
              </a:lnSpc>
              <a:spcBef>
                <a:spcPts val="1600"/>
              </a:spcBef>
              <a:spcAft>
                <a:spcPts val="0"/>
              </a:spcAft>
              <a:buNone/>
            </a:pPr>
            <a:r>
              <a:rPr lang="de">
                <a:solidFill>
                  <a:srgbClr val="AA0D91"/>
                </a:solidFill>
                <a:latin typeface="Verdana"/>
                <a:ea typeface="Verdana"/>
                <a:cs typeface="Verdana"/>
                <a:sym typeface="Verdana"/>
              </a:rPr>
              <a:t>l</a:t>
            </a:r>
            <a:r>
              <a:rPr lang="de">
                <a:solidFill>
                  <a:srgbClr val="AA0D91"/>
                </a:solidFill>
                <a:latin typeface="Consolas"/>
                <a:ea typeface="Consolas"/>
                <a:cs typeface="Consolas"/>
                <a:sym typeface="Consolas"/>
              </a:rPr>
              <a:t>et</a:t>
            </a:r>
            <a:r>
              <a:rPr lang="de">
                <a:solidFill>
                  <a:srgbClr val="333333"/>
                </a:solidFill>
                <a:latin typeface="Consolas"/>
                <a:ea typeface="Consolas"/>
                <a:cs typeface="Consolas"/>
                <a:sym typeface="Consolas"/>
              </a:rPr>
              <a:t> </a:t>
            </a:r>
            <a:r>
              <a:rPr lang="de">
                <a:solidFill>
                  <a:srgbClr val="3F6E74"/>
                </a:solidFill>
                <a:latin typeface="Consolas"/>
                <a:ea typeface="Consolas"/>
                <a:cs typeface="Consolas"/>
                <a:sym typeface="Consolas"/>
              </a:rPr>
              <a:t>contentHeight</a:t>
            </a:r>
            <a:r>
              <a:rPr lang="de">
                <a:solidFill>
                  <a:srgbClr val="333333"/>
                </a:solidFill>
                <a:latin typeface="Consolas"/>
                <a:ea typeface="Consolas"/>
                <a:cs typeface="Consolas"/>
                <a:sym typeface="Consolas"/>
              </a:rPr>
              <a:t> = </a:t>
            </a:r>
            <a:r>
              <a:rPr lang="de">
                <a:solidFill>
                  <a:srgbClr val="1C00CF"/>
                </a:solidFill>
                <a:latin typeface="Consolas"/>
                <a:ea typeface="Consolas"/>
                <a:cs typeface="Consolas"/>
                <a:sym typeface="Consolas"/>
              </a:rPr>
              <a:t>40</a:t>
            </a:r>
            <a:endParaRPr>
              <a:solidFill>
                <a:srgbClr val="333333"/>
              </a:solidFill>
              <a:latin typeface="Consolas"/>
              <a:ea typeface="Consolas"/>
              <a:cs typeface="Consolas"/>
              <a:sym typeface="Consolas"/>
            </a:endParaRPr>
          </a:p>
          <a:p>
            <a:pPr indent="-228600" lvl="0" marL="457200" marR="101600" rtl="0" algn="l">
              <a:lnSpc>
                <a:spcPct val="160000"/>
              </a:lnSpc>
              <a:spcBef>
                <a:spcPts val="0"/>
              </a:spcBef>
              <a:spcAft>
                <a:spcPts val="0"/>
              </a:spcAft>
              <a:buClr>
                <a:srgbClr val="333333"/>
              </a:buClr>
              <a:buSzPts val="1800"/>
              <a:buFont typeface="Consolas"/>
              <a:buNone/>
            </a:pPr>
            <a:r>
              <a:rPr lang="de">
                <a:solidFill>
                  <a:srgbClr val="AA0D91"/>
                </a:solidFill>
                <a:latin typeface="Consolas"/>
                <a:ea typeface="Consolas"/>
                <a:cs typeface="Consolas"/>
                <a:sym typeface="Consolas"/>
              </a:rPr>
              <a:t>let</a:t>
            </a:r>
            <a:r>
              <a:rPr lang="de">
                <a:solidFill>
                  <a:srgbClr val="333333"/>
                </a:solidFill>
                <a:latin typeface="Consolas"/>
                <a:ea typeface="Consolas"/>
                <a:cs typeface="Consolas"/>
                <a:sym typeface="Consolas"/>
              </a:rPr>
              <a:t> </a:t>
            </a:r>
            <a:r>
              <a:rPr lang="de">
                <a:solidFill>
                  <a:srgbClr val="3F6E74"/>
                </a:solidFill>
                <a:latin typeface="Consolas"/>
                <a:ea typeface="Consolas"/>
                <a:cs typeface="Consolas"/>
                <a:sym typeface="Consolas"/>
              </a:rPr>
              <a:t>hasHeader</a:t>
            </a:r>
            <a:r>
              <a:rPr lang="de">
                <a:solidFill>
                  <a:srgbClr val="333333"/>
                </a:solidFill>
                <a:latin typeface="Consolas"/>
                <a:ea typeface="Consolas"/>
                <a:cs typeface="Consolas"/>
                <a:sym typeface="Consolas"/>
              </a:rPr>
              <a:t> = </a:t>
            </a:r>
            <a:r>
              <a:rPr lang="de">
                <a:solidFill>
                  <a:srgbClr val="AA0D91"/>
                </a:solidFill>
                <a:latin typeface="Consolas"/>
                <a:ea typeface="Consolas"/>
                <a:cs typeface="Consolas"/>
                <a:sym typeface="Consolas"/>
              </a:rPr>
              <a:t>true</a:t>
            </a:r>
            <a:endParaRPr>
              <a:solidFill>
                <a:srgbClr val="333333"/>
              </a:solidFill>
              <a:latin typeface="Consolas"/>
              <a:ea typeface="Consolas"/>
              <a:cs typeface="Consolas"/>
              <a:sym typeface="Consolas"/>
            </a:endParaRPr>
          </a:p>
          <a:p>
            <a:pPr indent="-228600" lvl="0" marL="457200" marR="101600" rtl="0" algn="l">
              <a:lnSpc>
                <a:spcPct val="160000"/>
              </a:lnSpc>
              <a:spcBef>
                <a:spcPts val="0"/>
              </a:spcBef>
              <a:spcAft>
                <a:spcPts val="0"/>
              </a:spcAft>
              <a:buClr>
                <a:srgbClr val="333333"/>
              </a:buClr>
              <a:buSzPts val="1800"/>
              <a:buFont typeface="Consolas"/>
              <a:buNone/>
            </a:pPr>
            <a:r>
              <a:rPr lang="de">
                <a:solidFill>
                  <a:srgbClr val="AA0D91"/>
                </a:solidFill>
                <a:latin typeface="Consolas"/>
                <a:ea typeface="Consolas"/>
                <a:cs typeface="Consolas"/>
                <a:sym typeface="Consolas"/>
              </a:rPr>
              <a:t>let</a:t>
            </a:r>
            <a:r>
              <a:rPr lang="de">
                <a:solidFill>
                  <a:srgbClr val="333333"/>
                </a:solidFill>
                <a:latin typeface="Consolas"/>
                <a:ea typeface="Consolas"/>
                <a:cs typeface="Consolas"/>
                <a:sym typeface="Consolas"/>
              </a:rPr>
              <a:t> </a:t>
            </a:r>
            <a:r>
              <a:rPr lang="de">
                <a:solidFill>
                  <a:srgbClr val="3F6E74"/>
                </a:solidFill>
                <a:latin typeface="Consolas"/>
                <a:ea typeface="Consolas"/>
                <a:cs typeface="Consolas"/>
                <a:sym typeface="Consolas"/>
              </a:rPr>
              <a:t>rowHeight</a:t>
            </a:r>
            <a:r>
              <a:rPr lang="de">
                <a:solidFill>
                  <a:srgbClr val="333333"/>
                </a:solidFill>
                <a:latin typeface="Consolas"/>
                <a:ea typeface="Consolas"/>
                <a:cs typeface="Consolas"/>
                <a:sym typeface="Consolas"/>
              </a:rPr>
              <a:t> = </a:t>
            </a:r>
            <a:r>
              <a:rPr lang="de">
                <a:solidFill>
                  <a:srgbClr val="3F6E74"/>
                </a:solidFill>
                <a:latin typeface="Consolas"/>
                <a:ea typeface="Consolas"/>
                <a:cs typeface="Consolas"/>
                <a:sym typeface="Consolas"/>
              </a:rPr>
              <a:t>contentHeight</a:t>
            </a:r>
            <a:r>
              <a:rPr lang="de">
                <a:solidFill>
                  <a:srgbClr val="333333"/>
                </a:solidFill>
                <a:latin typeface="Consolas"/>
                <a:ea typeface="Consolas"/>
                <a:cs typeface="Consolas"/>
                <a:sym typeface="Consolas"/>
              </a:rPr>
              <a:t> + (</a:t>
            </a:r>
            <a:r>
              <a:rPr lang="de">
                <a:solidFill>
                  <a:srgbClr val="3F6E74"/>
                </a:solidFill>
                <a:latin typeface="Consolas"/>
                <a:ea typeface="Consolas"/>
                <a:cs typeface="Consolas"/>
                <a:sym typeface="Consolas"/>
              </a:rPr>
              <a:t>hasHeader</a:t>
            </a:r>
            <a:r>
              <a:rPr lang="de">
                <a:solidFill>
                  <a:srgbClr val="333333"/>
                </a:solidFill>
                <a:latin typeface="Consolas"/>
                <a:ea typeface="Consolas"/>
                <a:cs typeface="Consolas"/>
                <a:sym typeface="Consolas"/>
              </a:rPr>
              <a:t> ? </a:t>
            </a:r>
            <a:r>
              <a:rPr lang="de">
                <a:solidFill>
                  <a:srgbClr val="1C00CF"/>
                </a:solidFill>
                <a:latin typeface="Consolas"/>
                <a:ea typeface="Consolas"/>
                <a:cs typeface="Consolas"/>
                <a:sym typeface="Consolas"/>
              </a:rPr>
              <a:t>50</a:t>
            </a:r>
            <a:r>
              <a:rPr lang="de">
                <a:solidFill>
                  <a:srgbClr val="333333"/>
                </a:solidFill>
                <a:latin typeface="Consolas"/>
                <a:ea typeface="Consolas"/>
                <a:cs typeface="Consolas"/>
                <a:sym typeface="Consolas"/>
              </a:rPr>
              <a:t> : </a:t>
            </a:r>
            <a:r>
              <a:rPr lang="de">
                <a:solidFill>
                  <a:srgbClr val="1C00CF"/>
                </a:solidFill>
                <a:latin typeface="Consolas"/>
                <a:ea typeface="Consolas"/>
                <a:cs typeface="Consolas"/>
                <a:sym typeface="Consolas"/>
              </a:rPr>
              <a:t>20</a:t>
            </a:r>
            <a:r>
              <a:rPr lang="d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228600" lvl="0" marL="457200" marR="101600" rtl="0" algn="l">
              <a:lnSpc>
                <a:spcPct val="160000"/>
              </a:lnSpc>
              <a:spcBef>
                <a:spcPts val="0"/>
              </a:spcBef>
              <a:spcAft>
                <a:spcPts val="0"/>
              </a:spcAft>
              <a:buClr>
                <a:srgbClr val="333333"/>
              </a:buClr>
              <a:buSzPts val="1800"/>
              <a:buFont typeface="Consolas"/>
              <a:buNone/>
            </a:pPr>
            <a:r>
              <a:rPr lang="de">
                <a:solidFill>
                  <a:srgbClr val="007400"/>
                </a:solidFill>
                <a:latin typeface="Consolas"/>
                <a:ea typeface="Consolas"/>
                <a:cs typeface="Consolas"/>
                <a:sym typeface="Consolas"/>
              </a:rPr>
              <a:t>// rowHeight is equal to 90</a:t>
            </a:r>
            <a:endParaRPr>
              <a:solidFill>
                <a:srgbClr val="007400"/>
              </a:solidFill>
              <a:latin typeface="Consolas"/>
              <a:ea typeface="Consolas"/>
              <a:cs typeface="Consolas"/>
              <a:sym typeface="Consolas"/>
            </a:endParaRPr>
          </a:p>
          <a:p>
            <a:pPr indent="0" lvl="0" marL="0" rtl="0" algn="l">
              <a:spcBef>
                <a:spcPts val="0"/>
              </a:spcBef>
              <a:spcAft>
                <a:spcPts val="1600"/>
              </a:spcAft>
              <a:buNone/>
            </a:pPr>
            <a:r>
              <a:t/>
            </a:r>
            <a:endParaRPr>
              <a:solidFill>
                <a:srgbClr val="666666"/>
              </a:solidFill>
              <a:highlight>
                <a:srgbClr val="FFFFFF"/>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400">
              <a:solidFill>
                <a:srgbClr val="333333"/>
              </a:solidFill>
              <a:latin typeface="Arial"/>
              <a:ea typeface="Arial"/>
              <a:cs typeface="Arial"/>
              <a:sym typeface="Arial"/>
            </a:endParaRPr>
          </a:p>
          <a:p>
            <a:pPr indent="0" lvl="0" marL="0" rtl="0" algn="l">
              <a:spcBef>
                <a:spcPts val="900"/>
              </a:spcBef>
              <a:spcAft>
                <a:spcPts val="0"/>
              </a:spcAft>
              <a:buNone/>
            </a:pPr>
            <a:r>
              <a:rPr lang="de"/>
              <a:t>Nil-Coalescing Operator</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rgbClr val="666666"/>
                </a:solidFill>
                <a:highlight>
                  <a:srgbClr val="FFFFFF"/>
                </a:highlight>
                <a:latin typeface="Consolas"/>
                <a:ea typeface="Consolas"/>
                <a:cs typeface="Consolas"/>
                <a:sym typeface="Consolas"/>
              </a:rPr>
              <a:t>c = a ?? b</a:t>
            </a:r>
            <a:endParaRPr>
              <a:solidFill>
                <a:srgbClr val="666666"/>
              </a:solidFill>
              <a:highlight>
                <a:srgbClr val="FFFFFF"/>
              </a:highlight>
              <a:latin typeface="Consolas"/>
              <a:ea typeface="Consolas"/>
              <a:cs typeface="Consolas"/>
              <a:sym typeface="Consolas"/>
            </a:endParaRPr>
          </a:p>
          <a:p>
            <a:pPr indent="0" lvl="0" marL="0" rtl="0" algn="l">
              <a:spcBef>
                <a:spcPts val="1600"/>
              </a:spcBef>
              <a:spcAft>
                <a:spcPts val="0"/>
              </a:spcAft>
              <a:buNone/>
            </a:pPr>
            <a:r>
              <a:rPr lang="de">
                <a:solidFill>
                  <a:srgbClr val="666666"/>
                </a:solidFill>
                <a:highlight>
                  <a:srgbClr val="FFFFFF"/>
                </a:highlight>
                <a:latin typeface="Consolas"/>
                <a:ea typeface="Consolas"/>
                <a:cs typeface="Consolas"/>
                <a:sym typeface="Consolas"/>
              </a:rPr>
              <a:t>Gibt a zurück wenn a nicht nil ist</a:t>
            </a:r>
            <a:endParaRPr>
              <a:solidFill>
                <a:srgbClr val="666666"/>
              </a:solidFill>
              <a:highlight>
                <a:srgbClr val="FFFFFF"/>
              </a:highlight>
              <a:latin typeface="Consolas"/>
              <a:ea typeface="Consolas"/>
              <a:cs typeface="Consolas"/>
              <a:sym typeface="Consolas"/>
            </a:endParaRPr>
          </a:p>
          <a:p>
            <a:pPr indent="0" lvl="0" marL="0" rtl="0" algn="l">
              <a:spcBef>
                <a:spcPts val="1600"/>
              </a:spcBef>
              <a:spcAft>
                <a:spcPts val="0"/>
              </a:spcAft>
              <a:buNone/>
            </a:pPr>
            <a:r>
              <a:rPr lang="de">
                <a:solidFill>
                  <a:srgbClr val="666666"/>
                </a:solidFill>
                <a:highlight>
                  <a:srgbClr val="FFFFFF"/>
                </a:highlight>
                <a:latin typeface="Consolas"/>
                <a:ea typeface="Consolas"/>
                <a:cs typeface="Consolas"/>
                <a:sym typeface="Consolas"/>
              </a:rPr>
              <a:t>b ist eine “default-variable”</a:t>
            </a:r>
            <a:endParaRPr>
              <a:solidFill>
                <a:srgbClr val="666666"/>
              </a:solidFill>
              <a:highlight>
                <a:srgbClr val="FFFFFF"/>
              </a:highlight>
              <a:latin typeface="Consolas"/>
              <a:ea typeface="Consolas"/>
              <a:cs typeface="Consolas"/>
              <a:sym typeface="Consolas"/>
            </a:endParaRPr>
          </a:p>
          <a:p>
            <a:pPr indent="457200" lvl="0" marL="0" rtl="0" algn="l">
              <a:spcBef>
                <a:spcPts val="1600"/>
              </a:spcBef>
              <a:spcAft>
                <a:spcPts val="0"/>
              </a:spcAft>
              <a:buNone/>
            </a:pPr>
            <a:r>
              <a:rPr lang="de" sz="1200">
                <a:solidFill>
                  <a:srgbClr val="AA0D91"/>
                </a:solidFill>
                <a:latin typeface="Verdana"/>
                <a:ea typeface="Verdana"/>
                <a:cs typeface="Verdana"/>
                <a:sym typeface="Verdana"/>
              </a:rPr>
              <a:t>let</a:t>
            </a:r>
            <a:r>
              <a:rPr lang="de" sz="1200">
                <a:solidFill>
                  <a:srgbClr val="333333"/>
                </a:solidFill>
                <a:latin typeface="Verdana"/>
                <a:ea typeface="Verdana"/>
                <a:cs typeface="Verdana"/>
                <a:sym typeface="Verdana"/>
              </a:rPr>
              <a:t> </a:t>
            </a:r>
            <a:r>
              <a:rPr lang="de" sz="1200">
                <a:solidFill>
                  <a:srgbClr val="3F6E74"/>
                </a:solidFill>
                <a:latin typeface="Verdana"/>
                <a:ea typeface="Verdana"/>
                <a:cs typeface="Verdana"/>
                <a:sym typeface="Verdana"/>
              </a:rPr>
              <a:t>defaultColorName</a:t>
            </a:r>
            <a:r>
              <a:rPr lang="de" sz="1200">
                <a:solidFill>
                  <a:srgbClr val="333333"/>
                </a:solidFill>
                <a:latin typeface="Verdana"/>
                <a:ea typeface="Verdana"/>
                <a:cs typeface="Verdana"/>
                <a:sym typeface="Verdana"/>
              </a:rPr>
              <a:t> = </a:t>
            </a:r>
            <a:r>
              <a:rPr lang="de" sz="1200">
                <a:solidFill>
                  <a:srgbClr val="C41A16"/>
                </a:solidFill>
                <a:latin typeface="Verdana"/>
                <a:ea typeface="Verdana"/>
                <a:cs typeface="Verdana"/>
                <a:sym typeface="Verdana"/>
              </a:rPr>
              <a:t>"red"</a:t>
            </a:r>
            <a:br>
              <a:rPr lang="de" sz="1200">
                <a:solidFill>
                  <a:srgbClr val="333333"/>
                </a:solidFill>
                <a:latin typeface="Verdana"/>
                <a:ea typeface="Verdana"/>
                <a:cs typeface="Verdana"/>
                <a:sym typeface="Verdana"/>
              </a:rPr>
            </a:br>
            <a:r>
              <a:rPr lang="de" sz="1200">
                <a:solidFill>
                  <a:srgbClr val="333333"/>
                </a:solidFill>
                <a:latin typeface="Verdana"/>
                <a:ea typeface="Verdana"/>
                <a:cs typeface="Verdana"/>
                <a:sym typeface="Verdana"/>
              </a:rPr>
              <a:t>	</a:t>
            </a:r>
            <a:r>
              <a:rPr lang="de" sz="1200">
                <a:solidFill>
                  <a:srgbClr val="AA0D91"/>
                </a:solidFill>
                <a:latin typeface="Verdana"/>
                <a:ea typeface="Verdana"/>
                <a:cs typeface="Verdana"/>
                <a:sym typeface="Verdana"/>
              </a:rPr>
              <a:t>var</a:t>
            </a:r>
            <a:r>
              <a:rPr lang="de" sz="1200">
                <a:solidFill>
                  <a:srgbClr val="333333"/>
                </a:solidFill>
                <a:latin typeface="Verdana"/>
                <a:ea typeface="Verdana"/>
                <a:cs typeface="Verdana"/>
                <a:sym typeface="Verdana"/>
              </a:rPr>
              <a:t> </a:t>
            </a:r>
            <a:r>
              <a:rPr lang="de" sz="1200">
                <a:solidFill>
                  <a:srgbClr val="3F6E74"/>
                </a:solidFill>
                <a:latin typeface="Verdana"/>
                <a:ea typeface="Verdana"/>
                <a:cs typeface="Verdana"/>
                <a:sym typeface="Verdana"/>
              </a:rPr>
              <a:t>userDefinedColorName</a:t>
            </a:r>
            <a:r>
              <a:rPr lang="de" sz="1200">
                <a:solidFill>
                  <a:srgbClr val="333333"/>
                </a:solidFill>
                <a:latin typeface="Verdana"/>
                <a:ea typeface="Verdana"/>
                <a:cs typeface="Verdana"/>
                <a:sym typeface="Verdana"/>
              </a:rPr>
              <a:t>: </a:t>
            </a:r>
            <a:r>
              <a:rPr lang="de" sz="1200">
                <a:solidFill>
                  <a:srgbClr val="5C2699"/>
                </a:solidFill>
                <a:latin typeface="Verdana"/>
                <a:ea typeface="Verdana"/>
                <a:cs typeface="Verdana"/>
                <a:sym typeface="Verdana"/>
              </a:rPr>
              <a:t>String?</a:t>
            </a:r>
            <a:br>
              <a:rPr lang="de" sz="1200">
                <a:solidFill>
                  <a:srgbClr val="333333"/>
                </a:solidFill>
                <a:latin typeface="Verdana"/>
                <a:ea typeface="Verdana"/>
                <a:cs typeface="Verdana"/>
                <a:sym typeface="Verdana"/>
              </a:rPr>
            </a:br>
            <a:r>
              <a:rPr lang="de" sz="1200">
                <a:solidFill>
                  <a:srgbClr val="333333"/>
                </a:solidFill>
                <a:latin typeface="Verdana"/>
                <a:ea typeface="Verdana"/>
                <a:cs typeface="Verdana"/>
                <a:sym typeface="Verdana"/>
              </a:rPr>
              <a:t>	</a:t>
            </a:r>
            <a:r>
              <a:rPr lang="de" sz="1200">
                <a:solidFill>
                  <a:srgbClr val="AA0D91"/>
                </a:solidFill>
                <a:latin typeface="Verdana"/>
                <a:ea typeface="Verdana"/>
                <a:cs typeface="Verdana"/>
                <a:sym typeface="Verdana"/>
              </a:rPr>
              <a:t>var</a:t>
            </a:r>
            <a:r>
              <a:rPr lang="de" sz="1200">
                <a:solidFill>
                  <a:srgbClr val="333333"/>
                </a:solidFill>
                <a:latin typeface="Verdana"/>
                <a:ea typeface="Verdana"/>
                <a:cs typeface="Verdana"/>
                <a:sym typeface="Verdana"/>
              </a:rPr>
              <a:t> </a:t>
            </a:r>
            <a:r>
              <a:rPr lang="de" sz="1200">
                <a:solidFill>
                  <a:srgbClr val="3F6E74"/>
                </a:solidFill>
                <a:latin typeface="Verdana"/>
                <a:ea typeface="Verdana"/>
                <a:cs typeface="Verdana"/>
                <a:sym typeface="Verdana"/>
              </a:rPr>
              <a:t>colorNameToUse</a:t>
            </a:r>
            <a:r>
              <a:rPr lang="de" sz="1200">
                <a:solidFill>
                  <a:srgbClr val="333333"/>
                </a:solidFill>
                <a:latin typeface="Verdana"/>
                <a:ea typeface="Verdana"/>
                <a:cs typeface="Verdana"/>
                <a:sym typeface="Verdana"/>
              </a:rPr>
              <a:t> = </a:t>
            </a:r>
            <a:r>
              <a:rPr lang="de" sz="1200">
                <a:solidFill>
                  <a:srgbClr val="3F6E74"/>
                </a:solidFill>
                <a:latin typeface="Verdana"/>
                <a:ea typeface="Verdana"/>
                <a:cs typeface="Verdana"/>
                <a:sym typeface="Verdana"/>
              </a:rPr>
              <a:t>userDefinedColorName</a:t>
            </a:r>
            <a:r>
              <a:rPr lang="de" sz="1200">
                <a:solidFill>
                  <a:srgbClr val="333333"/>
                </a:solidFill>
                <a:latin typeface="Verdana"/>
                <a:ea typeface="Verdana"/>
                <a:cs typeface="Verdana"/>
                <a:sym typeface="Verdana"/>
              </a:rPr>
              <a:t> ?? </a:t>
            </a:r>
            <a:r>
              <a:rPr lang="de" sz="1200">
                <a:solidFill>
                  <a:srgbClr val="3F6E74"/>
                </a:solidFill>
                <a:latin typeface="Verdana"/>
                <a:ea typeface="Verdana"/>
                <a:cs typeface="Verdana"/>
                <a:sym typeface="Verdana"/>
              </a:rPr>
              <a:t>defaultColorName //ColorNameToUse ist hier red</a:t>
            </a:r>
            <a:br>
              <a:rPr lang="de" sz="1200">
                <a:solidFill>
                  <a:srgbClr val="333333"/>
                </a:solidFill>
                <a:latin typeface="Verdana"/>
                <a:ea typeface="Verdana"/>
                <a:cs typeface="Verdana"/>
                <a:sym typeface="Verdana"/>
              </a:rPr>
            </a:br>
            <a:endParaRPr sz="1200">
              <a:solidFill>
                <a:srgbClr val="333333"/>
              </a:solidFill>
              <a:latin typeface="Verdana"/>
              <a:ea typeface="Verdana"/>
              <a:cs typeface="Verdana"/>
              <a:sym typeface="Verdana"/>
            </a:endParaRPr>
          </a:p>
          <a:p>
            <a:pPr indent="-228600" lvl="0" marL="457200" rtl="0" algn="l">
              <a:lnSpc>
                <a:spcPct val="160000"/>
              </a:lnSpc>
              <a:spcBef>
                <a:spcPts val="1600"/>
              </a:spcBef>
              <a:spcAft>
                <a:spcPts val="0"/>
              </a:spcAft>
              <a:buClr>
                <a:srgbClr val="333333"/>
              </a:buClr>
              <a:buSzPts val="1050"/>
              <a:buFont typeface="Verdana"/>
              <a:buNone/>
            </a:pPr>
            <a:r>
              <a:t/>
            </a:r>
            <a:endParaRPr sz="1050">
              <a:solidFill>
                <a:srgbClr val="333333"/>
              </a:solidFill>
              <a:latin typeface="Verdana"/>
              <a:ea typeface="Verdana"/>
              <a:cs typeface="Verdana"/>
              <a:sym typeface="Verdana"/>
            </a:endParaRPr>
          </a:p>
          <a:p>
            <a:pPr indent="0" lvl="0" marL="0" rtl="0" algn="l">
              <a:spcBef>
                <a:spcPts val="0"/>
              </a:spcBef>
              <a:spcAft>
                <a:spcPts val="1600"/>
              </a:spcAft>
              <a:buNone/>
            </a:pPr>
            <a:r>
              <a:t/>
            </a:r>
            <a:endParaRPr>
              <a:solidFill>
                <a:srgbClr val="666666"/>
              </a:solidFill>
              <a:highlight>
                <a:srgbClr val="FFFFFF"/>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Range Operators</a:t>
            </a:r>
            <a:endParaRPr/>
          </a:p>
        </p:txBody>
      </p:sp>
      <p:sp>
        <p:nvSpPr>
          <p:cNvPr id="116" name="Google Shape;116;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Closed Range: 1...5 (1,2,3,4,5)</a:t>
            </a:r>
            <a:endParaRPr/>
          </a:p>
          <a:p>
            <a:pPr indent="0" lvl="0" marL="0" rtl="0" algn="l">
              <a:spcBef>
                <a:spcPts val="1600"/>
              </a:spcBef>
              <a:spcAft>
                <a:spcPts val="0"/>
              </a:spcAft>
              <a:buNone/>
            </a:pPr>
            <a:r>
              <a:rPr lang="de"/>
              <a:t>Half-open Range: 1..&lt;5 (1,2,3,4)</a:t>
            </a:r>
            <a:endParaRPr/>
          </a:p>
          <a:p>
            <a:pPr indent="0" lvl="0" marL="0" rtl="0" algn="l">
              <a:spcBef>
                <a:spcPts val="1600"/>
              </a:spcBef>
              <a:spcAft>
                <a:spcPts val="0"/>
              </a:spcAft>
              <a:buNone/>
            </a:pPr>
            <a:r>
              <a:rPr lang="de"/>
              <a:t>One-sided Ranges: </a:t>
            </a:r>
            <a:endParaRPr/>
          </a:p>
          <a:p>
            <a:pPr indent="0" lvl="0" marL="0" rtl="0" algn="l">
              <a:spcBef>
                <a:spcPts val="1600"/>
              </a:spcBef>
              <a:spcAft>
                <a:spcPts val="0"/>
              </a:spcAft>
              <a:buNone/>
            </a:pPr>
            <a:br>
              <a:rPr lang="de" sz="1050">
                <a:solidFill>
                  <a:srgbClr val="333333"/>
                </a:solidFill>
                <a:latin typeface="Verdana"/>
                <a:ea typeface="Verdana"/>
                <a:cs typeface="Verdana"/>
                <a:sym typeface="Verdana"/>
              </a:rPr>
            </a:br>
            <a:endParaRPr sz="1050">
              <a:solidFill>
                <a:srgbClr val="333333"/>
              </a:solidFill>
              <a:latin typeface="Verdana"/>
              <a:ea typeface="Verdana"/>
              <a:cs typeface="Verdana"/>
              <a:sym typeface="Verdana"/>
            </a:endParaRPr>
          </a:p>
          <a:p>
            <a:pPr indent="-228600" lvl="0" marL="457200" rtl="0" algn="l">
              <a:lnSpc>
                <a:spcPct val="160000"/>
              </a:lnSpc>
              <a:spcBef>
                <a:spcPts val="1600"/>
              </a:spcBef>
              <a:spcAft>
                <a:spcPts val="0"/>
              </a:spcAft>
              <a:buClr>
                <a:srgbClr val="333333"/>
              </a:buClr>
              <a:buSzPts val="1050"/>
              <a:buFont typeface="Verdana"/>
              <a:buNone/>
            </a:pPr>
            <a:r>
              <a:t/>
            </a:r>
            <a:endParaRPr sz="1050">
              <a:solidFill>
                <a:srgbClr val="333333"/>
              </a:solidFill>
              <a:latin typeface="Verdana"/>
              <a:ea typeface="Verdana"/>
              <a:cs typeface="Verdana"/>
              <a:sym typeface="Verdana"/>
            </a:endParaRPr>
          </a:p>
          <a:p>
            <a:pPr indent="-228600" lvl="0" marL="457200" marR="101600" rtl="0" algn="l">
              <a:lnSpc>
                <a:spcPct val="160000"/>
              </a:lnSpc>
              <a:spcBef>
                <a:spcPts val="0"/>
              </a:spcBef>
              <a:spcAft>
                <a:spcPts val="0"/>
              </a:spcAft>
              <a:buClr>
                <a:srgbClr val="333333"/>
              </a:buClr>
              <a:buSzPts val="1050"/>
              <a:buFont typeface="Verdana"/>
              <a:buNone/>
            </a:pPr>
            <a:r>
              <a:rPr lang="de" sz="1050">
                <a:solidFill>
                  <a:srgbClr val="AA0D91"/>
                </a:solidFill>
                <a:latin typeface="Verdana"/>
                <a:ea typeface="Verdana"/>
                <a:cs typeface="Verdana"/>
                <a:sym typeface="Verdana"/>
              </a:rPr>
              <a:t>let</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range</a:t>
            </a:r>
            <a:r>
              <a:rPr lang="de" sz="1050">
                <a:solidFill>
                  <a:srgbClr val="333333"/>
                </a:solidFill>
                <a:latin typeface="Verdana"/>
                <a:ea typeface="Verdana"/>
                <a:cs typeface="Verdana"/>
                <a:sym typeface="Verdana"/>
              </a:rPr>
              <a:t> = ...</a:t>
            </a:r>
            <a:r>
              <a:rPr lang="de" sz="1050">
                <a:solidFill>
                  <a:srgbClr val="1C00CF"/>
                </a:solidFill>
                <a:latin typeface="Verdana"/>
                <a:ea typeface="Verdana"/>
                <a:cs typeface="Verdana"/>
                <a:sym typeface="Verdana"/>
              </a:rPr>
              <a:t>5</a:t>
            </a:r>
            <a:br>
              <a:rPr lang="de" sz="1050">
                <a:solidFill>
                  <a:srgbClr val="333333"/>
                </a:solidFill>
                <a:latin typeface="Verdana"/>
                <a:ea typeface="Verdana"/>
                <a:cs typeface="Verdana"/>
                <a:sym typeface="Verdana"/>
              </a:rPr>
            </a:br>
            <a:r>
              <a:rPr lang="de" sz="1050">
                <a:solidFill>
                  <a:srgbClr val="3F6E74"/>
                </a:solidFill>
                <a:latin typeface="Verdana"/>
                <a:ea typeface="Verdana"/>
                <a:cs typeface="Verdana"/>
                <a:sym typeface="Verdana"/>
              </a:rPr>
              <a:t>range</a:t>
            </a:r>
            <a:r>
              <a:rPr lang="de" sz="1050">
                <a:solidFill>
                  <a:srgbClr val="333333"/>
                </a:solidFill>
                <a:latin typeface="Verdana"/>
                <a:ea typeface="Verdana"/>
                <a:cs typeface="Verdana"/>
                <a:sym typeface="Verdana"/>
              </a:rPr>
              <a:t>.</a:t>
            </a:r>
            <a:r>
              <a:rPr lang="de" sz="1050">
                <a:solidFill>
                  <a:srgbClr val="3F6E74"/>
                </a:solidFill>
                <a:latin typeface="Verdana"/>
                <a:ea typeface="Verdana"/>
                <a:cs typeface="Verdana"/>
                <a:sym typeface="Verdana"/>
              </a:rPr>
              <a:t>contains</a:t>
            </a:r>
            <a:r>
              <a:rPr lang="de" sz="1050">
                <a:solidFill>
                  <a:srgbClr val="333333"/>
                </a:solidFill>
                <a:latin typeface="Verdana"/>
                <a:ea typeface="Verdana"/>
                <a:cs typeface="Verdana"/>
                <a:sym typeface="Verdana"/>
              </a:rPr>
              <a:t>(</a:t>
            </a:r>
            <a:r>
              <a:rPr lang="de" sz="1050">
                <a:solidFill>
                  <a:srgbClr val="1C00CF"/>
                </a:solidFill>
                <a:latin typeface="Verdana"/>
                <a:ea typeface="Verdana"/>
                <a:cs typeface="Verdana"/>
                <a:sym typeface="Verdana"/>
              </a:rPr>
              <a:t>7</a:t>
            </a:r>
            <a:r>
              <a:rPr lang="de" sz="1050">
                <a:solidFill>
                  <a:srgbClr val="333333"/>
                </a:solidFill>
                <a:latin typeface="Verdana"/>
                <a:ea typeface="Verdana"/>
                <a:cs typeface="Verdana"/>
                <a:sym typeface="Verdana"/>
              </a:rPr>
              <a:t>)   </a:t>
            </a:r>
            <a:r>
              <a:rPr lang="de" sz="1050">
                <a:solidFill>
                  <a:srgbClr val="007400"/>
                </a:solidFill>
                <a:latin typeface="Verdana"/>
                <a:ea typeface="Verdana"/>
                <a:cs typeface="Verdana"/>
                <a:sym typeface="Verdana"/>
              </a:rPr>
              <a:t>// false</a:t>
            </a:r>
            <a:br>
              <a:rPr lang="de" sz="1050">
                <a:solidFill>
                  <a:srgbClr val="333333"/>
                </a:solidFill>
                <a:latin typeface="Verdana"/>
                <a:ea typeface="Verdana"/>
                <a:cs typeface="Verdana"/>
                <a:sym typeface="Verdana"/>
              </a:rPr>
            </a:br>
            <a:endParaRPr sz="1050">
              <a:solidFill>
                <a:srgbClr val="333333"/>
              </a:solidFill>
              <a:latin typeface="Verdana"/>
              <a:ea typeface="Verdana"/>
              <a:cs typeface="Verdana"/>
              <a:sym typeface="Verdana"/>
            </a:endParaRPr>
          </a:p>
          <a:p>
            <a:pPr indent="-228600" lvl="0" marL="457200" rtl="0" algn="l">
              <a:lnSpc>
                <a:spcPct val="160000"/>
              </a:lnSpc>
              <a:spcBef>
                <a:spcPts val="0"/>
              </a:spcBef>
              <a:spcAft>
                <a:spcPts val="0"/>
              </a:spcAft>
              <a:buClr>
                <a:srgbClr val="333333"/>
              </a:buClr>
              <a:buSzPts val="1050"/>
              <a:buFont typeface="Verdana"/>
              <a:buNone/>
            </a:pPr>
            <a:r>
              <a:t/>
            </a:r>
            <a:endParaRPr sz="1050">
              <a:solidFill>
                <a:srgbClr val="333333"/>
              </a:solidFill>
              <a:latin typeface="Verdana"/>
              <a:ea typeface="Verdana"/>
              <a:cs typeface="Verdana"/>
              <a:sym typeface="Verdana"/>
            </a:endParaRPr>
          </a:p>
          <a:p>
            <a:pPr indent="0" lvl="0" marL="0" rtl="0" algn="l">
              <a:spcBef>
                <a:spcPts val="1600"/>
              </a:spcBef>
              <a:spcAft>
                <a:spcPts val="1600"/>
              </a:spcAft>
              <a:buNone/>
            </a:pPr>
            <a:r>
              <a:t/>
            </a:r>
            <a:endParaRPr/>
          </a:p>
        </p:txBody>
      </p:sp>
      <p:graphicFrame>
        <p:nvGraphicFramePr>
          <p:cNvPr id="117" name="Google Shape;117;p21"/>
          <p:cNvGraphicFramePr/>
          <p:nvPr/>
        </p:nvGraphicFramePr>
        <p:xfrm>
          <a:off x="963450" y="3516050"/>
          <a:ext cx="3000000" cy="3000000"/>
        </p:xfrm>
        <a:graphic>
          <a:graphicData uri="http://schemas.openxmlformats.org/drawingml/2006/table">
            <a:tbl>
              <a:tblPr>
                <a:noFill/>
                <a:tableStyleId>{7C03ACB2-CA9B-4434-928F-1737BC1CA77A}</a:tableStyleId>
              </a:tblPr>
              <a:tblGrid>
                <a:gridCol w="2413000"/>
                <a:gridCol w="2413000"/>
                <a:gridCol w="2413000"/>
              </a:tblGrid>
              <a:tr h="381000">
                <a:tc>
                  <a:txBody>
                    <a:bodyPr>
                      <a:noAutofit/>
                    </a:bodyPr>
                    <a:lstStyle/>
                    <a:p>
                      <a:pPr indent="0" lvl="0" marL="0" rtl="0" algn="l">
                        <a:lnSpc>
                          <a:spcPct val="115000"/>
                        </a:lnSpc>
                        <a:spcBef>
                          <a:spcPts val="0"/>
                        </a:spcBef>
                        <a:spcAft>
                          <a:spcPts val="1600"/>
                        </a:spcAft>
                        <a:buNone/>
                      </a:pPr>
                      <a:r>
                        <a:rPr lang="de" sz="1050">
                          <a:solidFill>
                            <a:srgbClr val="AA0D91"/>
                          </a:solidFill>
                          <a:latin typeface="Verdana"/>
                          <a:ea typeface="Verdana"/>
                          <a:cs typeface="Verdana"/>
                          <a:sym typeface="Verdana"/>
                        </a:rPr>
                        <a:t>for</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 </a:t>
                      </a:r>
                      <a:r>
                        <a:rPr lang="de" sz="1050">
                          <a:solidFill>
                            <a:srgbClr val="AA0D91"/>
                          </a:solidFill>
                          <a:latin typeface="Verdana"/>
                          <a:ea typeface="Verdana"/>
                          <a:cs typeface="Verdana"/>
                          <a:sym typeface="Verdana"/>
                        </a:rPr>
                        <a:t>in</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names</a:t>
                      </a:r>
                      <a:r>
                        <a:rPr lang="de" sz="1050">
                          <a:solidFill>
                            <a:srgbClr val="333333"/>
                          </a:solidFill>
                          <a:latin typeface="Verdana"/>
                          <a:ea typeface="Verdana"/>
                          <a:cs typeface="Verdana"/>
                          <a:sym typeface="Verdana"/>
                        </a:rPr>
                        <a:t>[</a:t>
                      </a:r>
                      <a:r>
                        <a:rPr lang="de" sz="1050">
                          <a:solidFill>
                            <a:srgbClr val="1C00CF"/>
                          </a:solidFill>
                          <a:latin typeface="Verdana"/>
                          <a:ea typeface="Verdana"/>
                          <a:cs typeface="Verdana"/>
                          <a:sym typeface="Verdana"/>
                        </a:rPr>
                        <a:t>2</a:t>
                      </a:r>
                      <a:r>
                        <a:rPr lang="de" sz="1050">
                          <a:solidFill>
                            <a:srgbClr val="333333"/>
                          </a:solidFill>
                          <a:latin typeface="Verdana"/>
                          <a:ea typeface="Verdana"/>
                          <a:cs typeface="Verdana"/>
                          <a:sym typeface="Verdana"/>
                        </a:rPr>
                        <a:t>...] {	</a:t>
                      </a:r>
                      <a:br>
                        <a:rPr lang="de" sz="1050">
                          <a:solidFill>
                            <a:srgbClr val="333333"/>
                          </a:solidFill>
                          <a:latin typeface="Verdana"/>
                          <a:ea typeface="Verdana"/>
                          <a:cs typeface="Verdana"/>
                          <a:sym typeface="Verdana"/>
                        </a:rPr>
                      </a:br>
                      <a:r>
                        <a:rPr lang="de" sz="1050">
                          <a:solidFill>
                            <a:srgbClr val="3F6E74"/>
                          </a:solidFill>
                          <a:latin typeface="Verdana"/>
                          <a:ea typeface="Verdana"/>
                          <a:cs typeface="Verdana"/>
                          <a:sym typeface="Verdana"/>
                        </a:rPr>
                        <a:t>print</a:t>
                      </a:r>
                      <a:r>
                        <a:rPr lang="de" sz="1050">
                          <a:solidFill>
                            <a:srgbClr val="333333"/>
                          </a:solidFill>
                          <a:latin typeface="Verdana"/>
                          <a:ea typeface="Verdana"/>
                          <a:cs typeface="Verdana"/>
                          <a:sym typeface="Verdana"/>
                        </a:rPr>
                        <a:t>(</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de" sz="1050">
                          <a:solidFill>
                            <a:srgbClr val="AA0D91"/>
                          </a:solidFill>
                          <a:latin typeface="Verdana"/>
                          <a:ea typeface="Verdana"/>
                          <a:cs typeface="Verdana"/>
                          <a:sym typeface="Verdana"/>
                        </a:rPr>
                        <a:t>for</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 </a:t>
                      </a:r>
                      <a:r>
                        <a:rPr lang="de" sz="1050">
                          <a:solidFill>
                            <a:srgbClr val="AA0D91"/>
                          </a:solidFill>
                          <a:latin typeface="Verdana"/>
                          <a:ea typeface="Verdana"/>
                          <a:cs typeface="Verdana"/>
                          <a:sym typeface="Verdana"/>
                        </a:rPr>
                        <a:t>in</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names</a:t>
                      </a:r>
                      <a:r>
                        <a:rPr lang="de" sz="1050">
                          <a:solidFill>
                            <a:srgbClr val="333333"/>
                          </a:solidFill>
                          <a:latin typeface="Verdana"/>
                          <a:ea typeface="Verdana"/>
                          <a:cs typeface="Verdana"/>
                          <a:sym typeface="Verdana"/>
                        </a:rPr>
                        <a:t>[...2] {	</a:t>
                      </a:r>
                      <a:br>
                        <a:rPr lang="de" sz="1050">
                          <a:solidFill>
                            <a:srgbClr val="333333"/>
                          </a:solidFill>
                          <a:latin typeface="Verdana"/>
                          <a:ea typeface="Verdana"/>
                          <a:cs typeface="Verdana"/>
                          <a:sym typeface="Verdana"/>
                        </a:rPr>
                      </a:br>
                      <a:r>
                        <a:rPr lang="de" sz="1050">
                          <a:solidFill>
                            <a:srgbClr val="3F6E74"/>
                          </a:solidFill>
                          <a:latin typeface="Verdana"/>
                          <a:ea typeface="Verdana"/>
                          <a:cs typeface="Verdana"/>
                          <a:sym typeface="Verdana"/>
                        </a:rPr>
                        <a:t>print</a:t>
                      </a:r>
                      <a:r>
                        <a:rPr lang="de" sz="1050">
                          <a:solidFill>
                            <a:srgbClr val="333333"/>
                          </a:solidFill>
                          <a:latin typeface="Verdana"/>
                          <a:ea typeface="Verdana"/>
                          <a:cs typeface="Verdana"/>
                          <a:sym typeface="Verdana"/>
                        </a:rPr>
                        <a:t>(</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a:t>
                      </a:r>
                      <a:endParaRPr/>
                    </a:p>
                  </a:txBody>
                  <a:tcPr marT="91425" marB="91425" marR="91425" marL="91425"/>
                </a:tc>
                <a:tc>
                  <a:txBody>
                    <a:bodyPr>
                      <a:noAutofit/>
                    </a:bodyPr>
                    <a:lstStyle/>
                    <a:p>
                      <a:pPr indent="0" lvl="0" marL="0" rtl="0" algn="l">
                        <a:lnSpc>
                          <a:spcPct val="115000"/>
                        </a:lnSpc>
                        <a:spcBef>
                          <a:spcPts val="0"/>
                        </a:spcBef>
                        <a:spcAft>
                          <a:spcPts val="1600"/>
                        </a:spcAft>
                        <a:buNone/>
                      </a:pPr>
                      <a:r>
                        <a:rPr lang="de" sz="1050">
                          <a:solidFill>
                            <a:srgbClr val="AA0D91"/>
                          </a:solidFill>
                          <a:latin typeface="Verdana"/>
                          <a:ea typeface="Verdana"/>
                          <a:cs typeface="Verdana"/>
                          <a:sym typeface="Verdana"/>
                        </a:rPr>
                        <a:t>for</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 </a:t>
                      </a:r>
                      <a:r>
                        <a:rPr lang="de" sz="1050">
                          <a:solidFill>
                            <a:srgbClr val="AA0D91"/>
                          </a:solidFill>
                          <a:latin typeface="Verdana"/>
                          <a:ea typeface="Verdana"/>
                          <a:cs typeface="Verdana"/>
                          <a:sym typeface="Verdana"/>
                        </a:rPr>
                        <a:t>in</a:t>
                      </a:r>
                      <a:r>
                        <a:rPr lang="de" sz="1050">
                          <a:solidFill>
                            <a:srgbClr val="333333"/>
                          </a:solidFill>
                          <a:latin typeface="Verdana"/>
                          <a:ea typeface="Verdana"/>
                          <a:cs typeface="Verdana"/>
                          <a:sym typeface="Verdana"/>
                        </a:rPr>
                        <a:t> </a:t>
                      </a:r>
                      <a:r>
                        <a:rPr lang="de" sz="1050">
                          <a:solidFill>
                            <a:srgbClr val="3F6E74"/>
                          </a:solidFill>
                          <a:latin typeface="Verdana"/>
                          <a:ea typeface="Verdana"/>
                          <a:cs typeface="Verdana"/>
                          <a:sym typeface="Verdana"/>
                        </a:rPr>
                        <a:t>names</a:t>
                      </a:r>
                      <a:r>
                        <a:rPr lang="de" sz="1050">
                          <a:solidFill>
                            <a:srgbClr val="333333"/>
                          </a:solidFill>
                          <a:highlight>
                            <a:srgbClr val="FFFFFF"/>
                          </a:highlight>
                          <a:latin typeface="Verdana"/>
                          <a:ea typeface="Verdana"/>
                          <a:cs typeface="Verdana"/>
                          <a:sym typeface="Verdana"/>
                        </a:rPr>
                        <a:t>[..&lt;</a:t>
                      </a:r>
                      <a:r>
                        <a:rPr lang="de" sz="1050">
                          <a:solidFill>
                            <a:srgbClr val="1C00CF"/>
                          </a:solidFill>
                          <a:highlight>
                            <a:srgbClr val="FFFFFF"/>
                          </a:highlight>
                          <a:latin typeface="Verdana"/>
                          <a:ea typeface="Verdana"/>
                          <a:cs typeface="Verdana"/>
                          <a:sym typeface="Verdana"/>
                        </a:rPr>
                        <a:t>2</a:t>
                      </a:r>
                      <a:r>
                        <a:rPr lang="de" sz="1050">
                          <a:solidFill>
                            <a:srgbClr val="333333"/>
                          </a:solidFill>
                          <a:highlight>
                            <a:srgbClr val="FFFFFF"/>
                          </a:highlight>
                          <a:latin typeface="Verdana"/>
                          <a:ea typeface="Verdana"/>
                          <a:cs typeface="Verdana"/>
                          <a:sym typeface="Verdana"/>
                        </a:rPr>
                        <a:t>]</a:t>
                      </a:r>
                      <a:r>
                        <a:rPr lang="de" sz="1050">
                          <a:solidFill>
                            <a:srgbClr val="333333"/>
                          </a:solidFill>
                          <a:latin typeface="Verdana"/>
                          <a:ea typeface="Verdana"/>
                          <a:cs typeface="Verdana"/>
                          <a:sym typeface="Verdana"/>
                        </a:rPr>
                        <a:t> {	</a:t>
                      </a:r>
                      <a:br>
                        <a:rPr lang="de" sz="1050">
                          <a:solidFill>
                            <a:srgbClr val="333333"/>
                          </a:solidFill>
                          <a:latin typeface="Verdana"/>
                          <a:ea typeface="Verdana"/>
                          <a:cs typeface="Verdana"/>
                          <a:sym typeface="Verdana"/>
                        </a:rPr>
                      </a:br>
                      <a:r>
                        <a:rPr lang="de" sz="1050">
                          <a:solidFill>
                            <a:srgbClr val="3F6E74"/>
                          </a:solidFill>
                          <a:latin typeface="Verdana"/>
                          <a:ea typeface="Verdana"/>
                          <a:cs typeface="Verdana"/>
                          <a:sym typeface="Verdana"/>
                        </a:rPr>
                        <a:t>print</a:t>
                      </a:r>
                      <a:r>
                        <a:rPr lang="de" sz="1050">
                          <a:solidFill>
                            <a:srgbClr val="333333"/>
                          </a:solidFill>
                          <a:latin typeface="Verdana"/>
                          <a:ea typeface="Verdana"/>
                          <a:cs typeface="Verdana"/>
                          <a:sym typeface="Verdana"/>
                        </a:rPr>
                        <a:t>(</a:t>
                      </a:r>
                      <a:r>
                        <a:rPr lang="de" sz="1050">
                          <a:solidFill>
                            <a:srgbClr val="3F6E74"/>
                          </a:solidFill>
                          <a:latin typeface="Verdana"/>
                          <a:ea typeface="Verdana"/>
                          <a:cs typeface="Verdana"/>
                          <a:sym typeface="Verdana"/>
                        </a:rPr>
                        <a:t>name</a:t>
                      </a:r>
                      <a:r>
                        <a:rPr lang="de" sz="1050">
                          <a:solidFill>
                            <a:srgbClr val="333333"/>
                          </a:solidFill>
                          <a:latin typeface="Verdana"/>
                          <a:ea typeface="Verdana"/>
                          <a:cs typeface="Verdana"/>
                          <a:sym typeface="Verdana"/>
                        </a:rPr>
                        <a:t>)}</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