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18e0c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18e0c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03526e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03526e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f079f60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f079f60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f079f60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f079f60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f079f60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f079f60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18e0ce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18e0ce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7f079f60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7f079f60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f079f60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f079f60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03526e4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03526e4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7f079f60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7f079f60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03526e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03526e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03526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03526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8e0ce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18e0ce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8e0ce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18e0ce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1063500"/>
            <a:ext cx="9144000" cy="1733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150775"/>
            <a:ext cx="9144000" cy="84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00" y="418950"/>
            <a:ext cx="9144000" cy="63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00" y="418950"/>
            <a:ext cx="9144000" cy="639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utorialspoint.com/compile_swift_online.php" TargetMode="External"/><Relationship Id="rId4" Type="http://schemas.openxmlformats.org/officeDocument/2006/relationships/hyperlink" Target="http://tpcg.io/4byDyO" TargetMode="External"/><Relationship Id="rId11" Type="http://schemas.openxmlformats.org/officeDocument/2006/relationships/hyperlink" Target="https://www.tutorialspoint.com/swift/swift_classes.htm" TargetMode="External"/><Relationship Id="rId10" Type="http://schemas.openxmlformats.org/officeDocument/2006/relationships/hyperlink" Target="https://docs.swift.org/swift-book/LanguageGuide/AutomaticReferenceCounting.html" TargetMode="External"/><Relationship Id="rId9" Type="http://schemas.openxmlformats.org/officeDocument/2006/relationships/hyperlink" Target="https://docs.swift.org/swift-book/LanguageGuide/Deinitialization.html" TargetMode="External"/><Relationship Id="rId5" Type="http://schemas.openxmlformats.org/officeDocument/2006/relationships/hyperlink" Target="http://tpcg.io/rb6RDL" TargetMode="External"/><Relationship Id="rId6" Type="http://schemas.openxmlformats.org/officeDocument/2006/relationships/hyperlink" Target="https://www.weheartswift.com/swift-classes-part-1/" TargetMode="External"/><Relationship Id="rId7" Type="http://schemas.openxmlformats.org/officeDocument/2006/relationships/hyperlink" Target="https://docs.swift.org/swift-book/LanguageGuide/ClassesAndStructures.html" TargetMode="External"/><Relationship Id="rId8" Type="http://schemas.openxmlformats.org/officeDocument/2006/relationships/hyperlink" Target="https://docs.swift.org/swift-book/LanguageGuide/Initializati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Kempinger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Unterschiede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</a:rPr>
              <a:t>Durch Vererbung kann eine Klasse Eigenschaften einer anderen vererbt bekommen.</a:t>
            </a:r>
            <a:endParaRPr sz="1400"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 sz="1400">
                <a:solidFill>
                  <a:srgbClr val="333333"/>
                </a:solidFill>
              </a:rPr>
              <a:t>Deshalb kann man auch den Typen von Klassen zur Laufzeit casten.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</a:rPr>
              <a:t>Klassen können Destruktoren besitzen.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 sz="1400">
                <a:solidFill>
                  <a:srgbClr val="333333"/>
                </a:solidFill>
              </a:rPr>
              <a:t>Mit Reference counting werden “unbenötigte” Referenzen entfernt (problematisch!)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Beispiel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Die Classes “Schüler” und “Schulklasse” sind zu erstellen.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Ein Schüler hat einen Namen und eine Referenz auf seine Klasse.</a:t>
            </a:r>
            <a:br>
              <a:rPr lang="en" sz="1600"/>
            </a:br>
            <a:r>
              <a:rPr lang="en" sz="1600"/>
              <a:t>Eine Klasse hat auch einen Namen, die Zahl der Schüler und die Schülernamen.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/>
              <a:t>Wenn ein neuer Schüler angelegt wird, soll er automatisch zu seiner Schulklasse hinzugefügt werden.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Zusatz: Wenn ein Schüler ersetzt/gelöscht wird soll er auch aus seiner Klasse gelöscht werden.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Kempinger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https://www.tutorialspoint.com/compile_swift_online.php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Swift Classes: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http://tpcg.io/4byDyO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Struct vs. Classes: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http://tpcg.io/rb6RDL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https://www.weheartswift.com/swift-classes-part-1/</a:t>
            </a:r>
            <a:br>
              <a:rPr lang="en"/>
            </a:b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https://docs.swift.org/swift-book/LanguageGuide/ClassesAndStructures.html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https://docs.swift.org/swift-book/LanguageGuide/Initialization.html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https://docs.swift.org/swift-book/LanguageGuide/Deinitialization.html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https://docs.swift.org/swift-book/LanguageGuide/AutomaticReferenceCounting.html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https://www.tutorialspoint.com/swift/swift_classes.htm</a:t>
            </a:r>
            <a:br>
              <a:rPr lang="en" sz="11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Because classes are reference types, it is possible for multiple constants and variables to refer to the same single instance of a class behind the scenes. (The same is not true for structures and enumerations, because they are value types and are always copied when they are assigned to a constant or variable, or passed to a function.)</a:t>
            </a:r>
            <a:endParaRPr sz="13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It can sometimes be useful to find out if two constants or variables refer to exactly the same instance of a class. To enable this, Swift provides two identity operators:</a:t>
            </a:r>
            <a:endParaRPr sz="13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Identical to (===)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777777"/>
                </a:solidFill>
                <a:latin typeface="Open Sans"/>
                <a:ea typeface="Open Sans"/>
                <a:cs typeface="Open Sans"/>
                <a:sym typeface="Open Sans"/>
              </a:rPr>
              <a:t>Not identical to (!==)</a:t>
            </a:r>
            <a:endParaRPr sz="1200">
              <a:solidFill>
                <a:srgbClr val="77777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Warum ARC scheiße ist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Clearly the reference count must be updated using an atomic operation; otherwise it could be damaged if accessed by multiple threads on a multiple core system. 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This generates lots of bus traffic between cores, hence can be very slow.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Garbage collected environment can therefore be a lot faster for multi threaded software running on many cores.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Whenever you define a new structure or class, you define a new Swift type. </a:t>
            </a:r>
            <a:b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</a:b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Give types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UpperCamelCase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 names (such as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SomeStructure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 and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SomeClass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 here) to match the capitalization of standard Swift types (such as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,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, and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). </a:t>
            </a:r>
            <a:b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</a:b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Give properties and methods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lowerCamelCase 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names (such as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frameRate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 and </a:t>
            </a:r>
            <a:r>
              <a:rPr lang="en" sz="10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incrementCount</a:t>
            </a:r>
            <a:r>
              <a:rPr lang="en" sz="1150">
                <a:solidFill>
                  <a:srgbClr val="333333"/>
                </a:solidFill>
                <a:highlight>
                  <a:srgbClr val="F5F5F5"/>
                </a:highlight>
              </a:rPr>
              <a:t>) to differentiate them from type names.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struct GradeStruct {</a:t>
            </a:r>
            <a:br>
              <a:rPr lang="en" sz="1200"/>
            </a:br>
            <a:r>
              <a:rPr lang="en" sz="1200"/>
              <a:t>   var grade: Int</a:t>
            </a:r>
            <a:br>
              <a:rPr lang="en" sz="1200"/>
            </a:br>
            <a:r>
              <a:rPr lang="en" sz="1200"/>
              <a:t>   var subject: String?</a:t>
            </a:r>
            <a:br>
              <a:rPr lang="en" sz="1200"/>
            </a:br>
            <a:br>
              <a:rPr lang="en" sz="1200"/>
            </a:br>
            <a:r>
              <a:rPr lang="en" sz="1200"/>
              <a:t>   init(grade: Int) {</a:t>
            </a:r>
            <a:br>
              <a:rPr lang="en" sz="1200"/>
            </a:br>
            <a:r>
              <a:rPr lang="en" sz="1200"/>
              <a:t>      self.grade = grade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br>
              <a:rPr lang="en" sz="1200"/>
            </a:br>
            <a:r>
              <a:rPr lang="en" sz="1200"/>
              <a:t>var aStruct = GradeStruct (grade: 3)</a:t>
            </a:r>
            <a:br>
              <a:rPr lang="en" sz="1200"/>
            </a:br>
            <a:r>
              <a:rPr lang="en" sz="1200"/>
              <a:t>var bStruct = aStruct  </a:t>
            </a:r>
            <a:br>
              <a:rPr lang="en" sz="1200"/>
            </a:br>
            <a:r>
              <a:rPr lang="en" sz="1200"/>
              <a:t>bStruct.grade = 2</a:t>
            </a:r>
            <a:br>
              <a:rPr lang="en" sz="1200"/>
            </a:br>
            <a:br>
              <a:rPr lang="en" sz="1200"/>
            </a:br>
            <a:r>
              <a:rPr lang="en" sz="1200"/>
              <a:t>print(aStruct.grade)      // 3</a:t>
            </a:r>
            <a:br>
              <a:rPr lang="en" sz="1200"/>
            </a:br>
            <a:r>
              <a:rPr lang="en" sz="1200"/>
              <a:t>print(bStruct.grade)      // 2</a:t>
            </a:r>
            <a:endParaRPr sz="1200"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Werte müssen initialisiert oder Optional sein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Eine Zuweisung ist eine Kopie der Werte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class GradeClass {</a:t>
            </a:r>
            <a:br>
              <a:rPr lang="en" sz="1200"/>
            </a:br>
            <a:r>
              <a:rPr lang="en" sz="1200"/>
              <a:t>   var grade: Int</a:t>
            </a:r>
            <a:br>
              <a:rPr lang="en" sz="1200"/>
            </a:br>
            <a:r>
              <a:rPr lang="en" sz="1200"/>
              <a:t>   var subject: String?</a:t>
            </a:r>
            <a:br>
              <a:rPr lang="en" sz="1200"/>
            </a:br>
            <a:br>
              <a:rPr lang="en" sz="1200"/>
            </a:br>
            <a:r>
              <a:rPr lang="en" sz="1200"/>
              <a:t>   init(grade: Int) {</a:t>
            </a:r>
            <a:br>
              <a:rPr lang="en" sz="1200"/>
            </a:br>
            <a:r>
              <a:rPr lang="en" sz="1200"/>
              <a:t>      self.grade = grade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  <a:br>
              <a:rPr lang="en" sz="1200"/>
            </a:br>
            <a:br>
              <a:rPr lang="en" sz="1200"/>
            </a:br>
            <a:r>
              <a:rPr lang="en" sz="1200"/>
              <a:t>var aClass = GradeClass (grade: 3)</a:t>
            </a:r>
            <a:br>
              <a:rPr lang="en" sz="1200"/>
            </a:br>
            <a:r>
              <a:rPr lang="en" sz="1200"/>
              <a:t>var bClass = aClass  </a:t>
            </a:r>
            <a:br>
              <a:rPr lang="en" sz="1200"/>
            </a:br>
            <a:r>
              <a:rPr lang="en" sz="1200"/>
              <a:t>bClass.grade = 2</a:t>
            </a:r>
            <a:br>
              <a:rPr lang="en" sz="1200"/>
            </a:br>
            <a:br>
              <a:rPr lang="en" sz="1200"/>
            </a:br>
            <a:r>
              <a:rPr lang="en" sz="1200"/>
              <a:t>print(aClass.grade)      // 2</a:t>
            </a:r>
            <a:br>
              <a:rPr lang="en" sz="1200"/>
            </a:br>
            <a:r>
              <a:rPr lang="en" sz="1200"/>
              <a:t>print(bClass.grade)      // 2</a:t>
            </a:r>
            <a:endParaRPr sz="1200"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Werte müssen initialisiert oder Optional sein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Eine Zuweisung ist eine Kopie der Referenz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class GradeClass {</a:t>
            </a:r>
            <a:br>
              <a:rPr lang="en" sz="1200"/>
            </a:br>
            <a:r>
              <a:rPr lang="en" sz="1200"/>
              <a:t>   var grade: Int</a:t>
            </a:r>
            <a:br>
              <a:rPr lang="en" sz="1200"/>
            </a:br>
            <a:r>
              <a:rPr lang="en" sz="1200"/>
              <a:t>   var subject: String?</a:t>
            </a:r>
            <a:br>
              <a:rPr lang="en" sz="1200"/>
            </a:br>
            <a:br>
              <a:rPr lang="en" sz="1200"/>
            </a:br>
            <a:r>
              <a:rPr lang="en" sz="1200"/>
              <a:t>   init(grade: Int) {</a:t>
            </a:r>
            <a:br>
              <a:rPr lang="en" sz="1200"/>
            </a:br>
            <a:r>
              <a:rPr lang="en" sz="1200"/>
              <a:t>      self.grade = grade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  <a:endParaRPr sz="1200"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 aClass = GradeClass (grade: 3)</a:t>
            </a:r>
            <a:br>
              <a:rPr lang="en" sz="1200"/>
            </a:br>
            <a:r>
              <a:rPr lang="en" sz="1200"/>
              <a:t>var bClass = aClass  </a:t>
            </a:r>
            <a:br>
              <a:rPr lang="en" sz="1200"/>
            </a:br>
            <a:r>
              <a:rPr lang="en" sz="1200"/>
              <a:t>bClass.grade = 2</a:t>
            </a:r>
            <a:br>
              <a:rPr lang="en" sz="1200"/>
            </a:br>
            <a:br>
              <a:rPr lang="en" sz="1200"/>
            </a:br>
            <a:r>
              <a:rPr lang="en" sz="1200"/>
              <a:t>print(aClass.grade)      // 2</a:t>
            </a:r>
            <a:br>
              <a:rPr lang="en" sz="1200"/>
            </a:br>
            <a:r>
              <a:rPr lang="en" sz="1200"/>
              <a:t>print(bClass.grade)      // 2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if aClass === bClass</a:t>
            </a:r>
            <a:br>
              <a:rPr lang="en" sz="1200"/>
            </a:br>
            <a:r>
              <a:rPr lang="en" sz="1200"/>
              <a:t>	print(“De san gleich !”)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4403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GC {</a:t>
            </a:r>
            <a:br>
              <a:rPr lang="en" sz="1200"/>
            </a:br>
            <a:r>
              <a:rPr lang="en" sz="1200"/>
              <a:t>   var grade: Int</a:t>
            </a:r>
            <a:br>
              <a:rPr lang="en" sz="1200"/>
            </a:br>
            <a:r>
              <a:rPr lang="en" sz="1200"/>
              <a:t>   var subject: String?</a:t>
            </a:r>
            <a:br>
              <a:rPr lang="en" sz="1200"/>
            </a:br>
            <a:br>
              <a:rPr lang="en" sz="1200"/>
            </a:br>
            <a:r>
              <a:rPr lang="en" sz="1200"/>
              <a:t>   init(grade: Int) {</a:t>
            </a:r>
            <a:br>
              <a:rPr lang="en" sz="1200"/>
            </a:br>
            <a:r>
              <a:rPr lang="en" sz="1200"/>
              <a:t>      self.grade = grade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br>
              <a:rPr lang="en" sz="1200"/>
            </a:br>
            <a:r>
              <a:rPr lang="en" sz="1200"/>
              <a:t>   </a:t>
            </a:r>
            <a:r>
              <a:rPr lang="en" sz="1200"/>
              <a:t>static func == (_ links:GC, _ rechts:GC) -&gt; Bool {  </a:t>
            </a:r>
            <a:br>
              <a:rPr lang="en" sz="1200"/>
            </a:br>
            <a:r>
              <a:rPr lang="en" sz="1200"/>
              <a:t>      return links.grade == rechts.grade</a:t>
            </a:r>
            <a:br>
              <a:rPr lang="en" sz="1200"/>
            </a:br>
            <a:r>
              <a:rPr lang="en" sz="1200"/>
              <a:t>   }</a:t>
            </a:r>
            <a:br>
              <a:rPr lang="en" sz="1200"/>
            </a:br>
            <a:r>
              <a:rPr lang="en" sz="1200"/>
              <a:t>}</a:t>
            </a:r>
            <a:endParaRPr sz="1200"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 aClass = GC (grade: 3)</a:t>
            </a:r>
            <a:br>
              <a:rPr lang="en" sz="1200"/>
            </a:br>
            <a:r>
              <a:rPr lang="en" sz="1200"/>
              <a:t>var bClass = </a:t>
            </a:r>
            <a:r>
              <a:rPr lang="en" sz="1200"/>
              <a:t>GC (grade: 3)</a:t>
            </a:r>
            <a:br>
              <a:rPr lang="en" sz="1200"/>
            </a:br>
            <a:br>
              <a:rPr lang="en" sz="1200"/>
            </a:br>
            <a:r>
              <a:rPr lang="en" sz="1200"/>
              <a:t>print(aClass.grade)      // 3</a:t>
            </a:r>
            <a:br>
              <a:rPr lang="en" sz="1200"/>
            </a:br>
            <a:r>
              <a:rPr lang="en" sz="1200"/>
              <a:t>print(bClass.grade)      //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aClass == bClass {</a:t>
            </a:r>
            <a:br>
              <a:rPr lang="en" sz="1200"/>
            </a:br>
            <a:r>
              <a:rPr lang="en" sz="1200"/>
              <a:t>	print(“De san gleich !”)</a:t>
            </a:r>
            <a:br>
              <a:rPr lang="en" sz="1200"/>
            </a:b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aClass !== bClass{</a:t>
            </a:r>
            <a:br>
              <a:rPr lang="en" sz="1200"/>
            </a:br>
            <a:r>
              <a:rPr lang="en" sz="1200"/>
              <a:t>	</a:t>
            </a:r>
            <a:r>
              <a:rPr lang="en" sz="1200"/>
              <a:t>print("Des is oba a aundane Referenz!")</a:t>
            </a:r>
            <a:br>
              <a:rPr lang="en" sz="1200"/>
            </a:b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