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CD7B38-93D0-457F-A605-C1F5DEA1DCE6}">
  <a:tblStyle styleId="{08CD7B38-93D0-457F-A605-C1F5DEA1DC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074df3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074df3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074df3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074df3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074df30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074df30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prefix: vor Variable, postfix: nach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infix: zwischen 2 variablen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074df3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074df3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074df3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074df3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074df3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074df3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074df3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074df3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074df3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074df3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074df3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074df3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074df3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074df3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 Operators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Swift Programming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Logical Operators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NOT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!a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AND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&amp;&amp; b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Logical OR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|| b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let defaultbool = true</a:t>
            </a:r>
            <a:br>
              <a:rPr lang="de" sz="1100"/>
            </a:br>
            <a:r>
              <a:rPr lang="de" sz="1100"/>
              <a:t>var a = nil</a:t>
            </a:r>
            <a:br>
              <a:rPr lang="de" sz="1100"/>
            </a:br>
            <a:r>
              <a:rPr lang="de" sz="1100"/>
              <a:t>var pizzas = [“Salami”,”Käse”,”Keine,”Ahnung”,”mehr”]</a:t>
            </a:r>
            <a:br>
              <a:rPr lang="de" sz="1100"/>
            </a:br>
            <a:r>
              <a:rPr lang="de" sz="1100"/>
              <a:t>var range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/>
              <a:t>range = (a??default) ? (2...5) : (...2)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/>
              <a:t>for pizza in range pizzas[range] {</a:t>
            </a:r>
            <a:br>
              <a:rPr lang="de" sz="1100"/>
            </a:br>
            <a:r>
              <a:rPr lang="de" sz="1100"/>
              <a:t>	print(pizza)</a:t>
            </a:r>
            <a:br>
              <a:rPr lang="de" sz="1100"/>
            </a:br>
            <a:r>
              <a:rPr lang="de" sz="1100"/>
              <a:t>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100"/>
            </a:b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operators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Unary: Beziehen sich auf einzelnes Target (-a, !b)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Binary: Interagieren mit 2 Targets (a+b)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Ternary: Interagieren mit 3 Targets (a ? b : c)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Assignment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sz="140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F6E74"/>
              </a:buClr>
              <a:buSzPts val="1400"/>
              <a:buFont typeface="Verdana"/>
              <a:buNone/>
            </a:pPr>
            <a:r>
              <a:t/>
            </a:r>
            <a:endParaRPr sz="140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None/>
            </a:pPr>
            <a:r>
              <a:rPr lang="de" sz="14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de" sz="14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= (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de" sz="140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de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6E7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Arithmetic Operators	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Subtraction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Multiplication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Division (</a:t>
            </a:r>
            <a:r>
              <a:rPr lang="de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de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Unary Arithmetic / Compound Assignment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let a = -5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 = -a //b ist hier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3F6E7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d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+= </a:t>
            </a:r>
            <a:r>
              <a:rPr lang="de">
                <a:solidFill>
                  <a:srgbClr val="1C00C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Comparison Operators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==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!=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Greater than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&gt;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Less than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&lt;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Greater than or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&gt;=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Less than or equal to (</a:t>
            </a:r>
            <a:r>
              <a:rPr lang="d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&lt;= b</a:t>
            </a:r>
            <a:r>
              <a:rPr lang="d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Ternary Conditional Operator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 ? answer1 : answer2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016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contentHeight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hasHeader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rowHeight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contentHeight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(</a:t>
            </a:r>
            <a:r>
              <a:rPr lang="de">
                <a:solidFill>
                  <a:srgbClr val="3F6E74"/>
                </a:solidFill>
                <a:latin typeface="Consolas"/>
                <a:ea typeface="Consolas"/>
                <a:cs typeface="Consolas"/>
                <a:sym typeface="Consolas"/>
              </a:rPr>
              <a:t>hasHeader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d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d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onsolas"/>
              <a:buNone/>
            </a:pPr>
            <a:r>
              <a:rPr lang="de">
                <a:solidFill>
                  <a:srgbClr val="007400"/>
                </a:solidFill>
                <a:latin typeface="Consolas"/>
                <a:ea typeface="Consolas"/>
                <a:cs typeface="Consolas"/>
                <a:sym typeface="Consolas"/>
              </a:rPr>
              <a:t>// rowHeight is equal to 90</a:t>
            </a:r>
            <a:endParaRPr>
              <a:solidFill>
                <a:srgbClr val="007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/>
              <a:t>Nil-Coalescing Operator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= a ?? b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Gibt a zurück wenn a nicht nil ist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ist eine “default-variable”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defaultColorName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200">
                <a:solidFill>
                  <a:srgbClr val="C41A16"/>
                </a:solidFill>
                <a:latin typeface="Verdana"/>
                <a:ea typeface="Verdana"/>
                <a:cs typeface="Verdana"/>
                <a:sym typeface="Verdana"/>
              </a:rPr>
              <a:t>"red"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userDefinedColorName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de" sz="1200">
                <a:solidFill>
                  <a:srgbClr val="5C2699"/>
                </a:solidFill>
                <a:latin typeface="Verdana"/>
                <a:ea typeface="Verdana"/>
                <a:cs typeface="Verdana"/>
                <a:sym typeface="Verdana"/>
              </a:rPr>
              <a:t>nil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sz="120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colorNameToUse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userDefinedColorName</a:t>
            </a:r>
            <a: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?? </a:t>
            </a:r>
            <a:r>
              <a:rPr lang="de" sz="120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defaultColorName //ColorNameToUse ist hier red</a:t>
            </a:r>
            <a:br>
              <a:rPr lang="de" sz="12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Range Operators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Closed Range: 1...5 (1,2,3,4,5)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Half-open Range: 1..&lt;5 (1,2,3,4)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One-sided Ranges: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rPr lang="de" sz="1050">
                <a:solidFill>
                  <a:srgbClr val="AA0D9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= ...</a:t>
            </a:r>
            <a:r>
              <a:rPr lang="de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de" sz="1050">
                <a:solidFill>
                  <a:srgbClr val="3F6E74"/>
                </a:solidFill>
                <a:latin typeface="Verdana"/>
                <a:ea typeface="Verdana"/>
                <a:cs typeface="Verdana"/>
                <a:sym typeface="Verdana"/>
              </a:rPr>
              <a:t>contains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de" sz="1050">
                <a:solidFill>
                  <a:srgbClr val="1C00C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   </a:t>
            </a:r>
            <a:r>
              <a:rPr lang="de" sz="1050">
                <a:solidFill>
                  <a:srgbClr val="007400"/>
                </a:solidFill>
                <a:latin typeface="Verdana"/>
                <a:ea typeface="Verdana"/>
                <a:cs typeface="Verdana"/>
                <a:sym typeface="Verdana"/>
              </a:rPr>
              <a:t>// false</a:t>
            </a:r>
            <a:br>
              <a:rPr lang="de" sz="105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Verdana"/>
              <a:buNone/>
            </a:pPr>
            <a:r>
              <a:t/>
            </a:r>
            <a:endParaRPr sz="10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63450" y="351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{08CD7B38-93D0-457F-A605-C1F5DEA1DCE6}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</a:t>
                      </a:r>
                      <a:r>
                        <a:rPr lang="de" sz="1050">
                          <a:solidFill>
                            <a:srgbClr val="1C00C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...]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[...2]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AA0D9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[..&lt;</a:t>
                      </a:r>
                      <a:r>
                        <a:rPr lang="de" sz="1050">
                          <a:solidFill>
                            <a:srgbClr val="1C00C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]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{	</a:t>
                      </a:r>
                      <a:b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print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de" sz="1050">
                          <a:solidFill>
                            <a:srgbClr val="3F6E7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r>
                        <a:rPr lang="de" sz="105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