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problems require some repetition to be solved: We know iterative solutions</a:t>
            </a:r>
          </a:p>
          <a:p>
            <a:pPr/>
            <a:r>
              <a:t>We learn recursion as a second way to achieve repetition: Recursive solution</a:t>
            </a:r>
          </a:p>
          <a:p>
            <a:pPr/>
            <a:r>
              <a:t>Every form of repetition can be solved iteratively or recursively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scenarios when uncovering a cell.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hezpoor.com/minesweeper/minesweeper.html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7797" r="0" b="7797"/>
          <a:stretch>
            <a:fillRect/>
          </a:stretch>
        </p:blipFill>
        <p:spPr>
          <a:xfrm>
            <a:off x="1346200" y="520700"/>
            <a:ext cx="10388600" cy="5860236"/>
          </a:xfrm>
          <a:prstGeom prst="rect">
            <a:avLst/>
          </a:prstGeom>
        </p:spPr>
      </p:pic>
      <p:sp>
        <p:nvSpPr>
          <p:cNvPr id="120" name="Advanced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056"/>
            </a:lvl1pPr>
          </a:lstStyle>
          <a:p>
            <a:pPr/>
            <a:r>
              <a:t>Advanced Algorithms</a:t>
            </a:r>
          </a:p>
        </p:txBody>
      </p:sp>
      <p:sp>
        <p:nvSpPr>
          <p:cNvPr id="121" name="Recursive Algorithm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ell Has a M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Has a Mine</a:t>
            </a:r>
          </a:p>
        </p:txBody>
      </p:sp>
      <p:graphicFrame>
        <p:nvGraphicFramePr>
          <p:cNvPr id="173" name="Table"/>
          <p:cNvGraphicFramePr/>
          <p:nvPr/>
        </p:nvGraphicFramePr>
        <p:xfrm>
          <a:off x="342900" y="2984500"/>
          <a:ext cx="63246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08200"/>
                <a:gridCol w="2108200"/>
                <a:gridCol w="2108200"/>
              </a:tblGrid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CE9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</a:tr>
            </a:tbl>
          </a:graphicData>
        </a:graphic>
      </p:graphicFrame>
      <p:sp>
        <p:nvSpPr>
          <p:cNvPr id="174" name="Requirement…"/>
          <p:cNvSpPr txBox="1"/>
          <p:nvPr>
            <p:ph type="body" sz="half" idx="1"/>
          </p:nvPr>
        </p:nvSpPr>
        <p:spPr>
          <a:xfrm>
            <a:off x="7035800" y="2997200"/>
            <a:ext cx="5461000" cy="6299200"/>
          </a:xfrm>
          <a:prstGeom prst="rect">
            <a:avLst/>
          </a:prstGeom>
        </p:spPr>
        <p:txBody>
          <a:bodyPr/>
          <a:lstStyle/>
          <a:p>
            <a:pPr marL="447802" indent="-447802" defTabSz="502412">
              <a:spcBef>
                <a:spcPts val="3900"/>
              </a:spcBef>
              <a:defRPr sz="3956"/>
            </a:pPr>
            <a:r>
              <a:t>Requirement</a:t>
            </a:r>
          </a:p>
          <a:p>
            <a:pPr lvl="1" marL="895604" indent="-447802" defTabSz="502412">
              <a:spcBef>
                <a:spcPts val="3900"/>
              </a:spcBef>
              <a:defRPr sz="3956"/>
            </a:pPr>
            <a:r>
              <a:t>Uncover a cell which has a mine</a:t>
            </a:r>
          </a:p>
          <a:p>
            <a:pPr marL="447802" indent="-447802" defTabSz="502412">
              <a:spcBef>
                <a:spcPts val="3900"/>
              </a:spcBef>
              <a:defRPr sz="3956"/>
            </a:pPr>
            <a:r>
              <a:t>Action?</a:t>
            </a:r>
          </a:p>
          <a:p>
            <a:pPr lvl="1" marL="895604" indent="-447802" defTabSz="502412">
              <a:spcBef>
                <a:spcPts val="3900"/>
              </a:spcBef>
              <a:defRPr sz="3956"/>
            </a:pPr>
            <a:r>
              <a:t>Uncover cell and mark complete game as lost</a:t>
            </a:r>
          </a:p>
        </p:txBody>
      </p:sp>
      <p:pic>
        <p:nvPicPr>
          <p:cNvPr id="17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250" y="5022850"/>
            <a:ext cx="2247900" cy="2235200"/>
          </a:xfrm>
          <a:prstGeom prst="rect">
            <a:avLst/>
          </a:prstGeom>
        </p:spPr>
      </p:pic>
      <p:pic>
        <p:nvPicPr>
          <p:cNvPr id="17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800000">
            <a:off x="2381250" y="5022850"/>
            <a:ext cx="2247900" cy="2235200"/>
          </a:xfrm>
          <a:prstGeom prst="rect">
            <a:avLst/>
          </a:prstGeom>
        </p:spPr>
      </p:pic>
      <p:sp>
        <p:nvSpPr>
          <p:cNvPr id="179" name="Well, this is if the user clicks on a mine cell."/>
          <p:cNvSpPr/>
          <p:nvPr/>
        </p:nvSpPr>
        <p:spPr>
          <a:xfrm>
            <a:off x="4313882" y="3017341"/>
            <a:ext cx="4926410" cy="1959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8" y="0"/>
                </a:moveTo>
                <a:cubicBezTo>
                  <a:pt x="1724" y="0"/>
                  <a:pt x="1599" y="313"/>
                  <a:pt x="1599" y="700"/>
                </a:cubicBezTo>
                <a:lnTo>
                  <a:pt x="1599" y="6828"/>
                </a:lnTo>
                <a:lnTo>
                  <a:pt x="0" y="21600"/>
                </a:lnTo>
                <a:lnTo>
                  <a:pt x="2791" y="13341"/>
                </a:lnTo>
                <a:lnTo>
                  <a:pt x="21322" y="13341"/>
                </a:lnTo>
                <a:cubicBezTo>
                  <a:pt x="21475" y="13341"/>
                  <a:pt x="21600" y="13028"/>
                  <a:pt x="21600" y="12642"/>
                </a:cubicBezTo>
                <a:lnTo>
                  <a:pt x="21600" y="700"/>
                </a:lnTo>
                <a:cubicBezTo>
                  <a:pt x="21600" y="313"/>
                  <a:pt x="21475" y="0"/>
                  <a:pt x="21322" y="0"/>
                </a:cubicBezTo>
                <a:lnTo>
                  <a:pt x="1878" y="0"/>
                </a:lnTo>
                <a:close/>
              </a:path>
            </a:pathLst>
          </a:cu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Well, this is if the user clicks on a mine cell.</a:t>
            </a:r>
          </a:p>
        </p:txBody>
      </p:sp>
      <p:sp>
        <p:nvSpPr>
          <p:cNvPr id="180" name="Do you think that we run against a mine when automatically uncovering cells?"/>
          <p:cNvSpPr/>
          <p:nvPr/>
        </p:nvSpPr>
        <p:spPr>
          <a:xfrm>
            <a:off x="1935472" y="7303789"/>
            <a:ext cx="5519342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9" y="0"/>
                </a:moveTo>
                <a:cubicBezTo>
                  <a:pt x="111" y="0"/>
                  <a:pt x="0" y="275"/>
                  <a:pt x="0" y="614"/>
                </a:cubicBezTo>
                <a:lnTo>
                  <a:pt x="0" y="20986"/>
                </a:lnTo>
                <a:cubicBezTo>
                  <a:pt x="0" y="21325"/>
                  <a:pt x="111" y="21600"/>
                  <a:pt x="249" y="21600"/>
                </a:cubicBezTo>
                <a:lnTo>
                  <a:pt x="15858" y="21600"/>
                </a:lnTo>
                <a:cubicBezTo>
                  <a:pt x="15995" y="21600"/>
                  <a:pt x="16106" y="21325"/>
                  <a:pt x="16106" y="20986"/>
                </a:cubicBezTo>
                <a:lnTo>
                  <a:pt x="16106" y="8549"/>
                </a:lnTo>
                <a:lnTo>
                  <a:pt x="21600" y="6708"/>
                </a:lnTo>
                <a:lnTo>
                  <a:pt x="16106" y="4863"/>
                </a:lnTo>
                <a:lnTo>
                  <a:pt x="16106" y="614"/>
                </a:lnTo>
                <a:cubicBezTo>
                  <a:pt x="16106" y="275"/>
                  <a:pt x="15995" y="0"/>
                  <a:pt x="15858" y="0"/>
                </a:cubicBezTo>
                <a:lnTo>
                  <a:pt x="249" y="0"/>
                </a:lnTo>
                <a:close/>
              </a:path>
            </a:pathLst>
          </a:cu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Do you think that we run against a mine when automatically uncovering cells?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  <p:bldP build="whole" bldLvl="1" animBg="1" rev="0" advAuto="0" spid="180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ell is Marked as Having a M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is Marked as Having a Mine</a:t>
            </a:r>
          </a:p>
        </p:txBody>
      </p:sp>
      <p:graphicFrame>
        <p:nvGraphicFramePr>
          <p:cNvPr id="183" name="Table"/>
          <p:cNvGraphicFramePr/>
          <p:nvPr/>
        </p:nvGraphicFramePr>
        <p:xfrm>
          <a:off x="342900" y="2984500"/>
          <a:ext cx="63246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08200"/>
                <a:gridCol w="2108200"/>
                <a:gridCol w="2108200"/>
              </a:tblGrid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</a:tr>
            </a:tbl>
          </a:graphicData>
        </a:graphic>
      </p:graphicFrame>
      <p:sp>
        <p:nvSpPr>
          <p:cNvPr id="184" name="Requirement…"/>
          <p:cNvSpPr txBox="1"/>
          <p:nvPr>
            <p:ph type="body" sz="half" idx="1"/>
          </p:nvPr>
        </p:nvSpPr>
        <p:spPr>
          <a:xfrm>
            <a:off x="7035800" y="2997200"/>
            <a:ext cx="5461000" cy="6299200"/>
          </a:xfrm>
          <a:prstGeom prst="rect">
            <a:avLst/>
          </a:prstGeom>
        </p:spPr>
        <p:txBody>
          <a:bodyPr/>
          <a:lstStyle/>
          <a:p>
            <a:pPr marL="473837" indent="-473837" defTabSz="531622">
              <a:spcBef>
                <a:spcPts val="4100"/>
              </a:spcBef>
              <a:defRPr sz="4186"/>
            </a:pPr>
            <a:r>
              <a:t>Requirement</a:t>
            </a:r>
          </a:p>
          <a:p>
            <a:pPr lvl="1" marL="947674" indent="-473837" defTabSz="531622">
              <a:spcBef>
                <a:spcPts val="4100"/>
              </a:spcBef>
              <a:defRPr sz="4186"/>
            </a:pPr>
            <a:r>
              <a:t>Uncover a cell which is marked by player as having a mine</a:t>
            </a:r>
          </a:p>
          <a:p>
            <a:pPr marL="473837" indent="-473837" defTabSz="531622">
              <a:spcBef>
                <a:spcPts val="4100"/>
              </a:spcBef>
              <a:defRPr sz="4186"/>
            </a:pPr>
            <a:r>
              <a:t>Action?</a:t>
            </a:r>
          </a:p>
          <a:p>
            <a:pPr lvl="1" marL="947674" indent="-473837" defTabSz="531622">
              <a:spcBef>
                <a:spcPts val="4100"/>
              </a:spcBef>
              <a:defRPr sz="4186"/>
            </a:pPr>
            <a:r>
              <a:t>Do Nothing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ell is Marked as Uncle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is Marked as Unclear</a:t>
            </a:r>
          </a:p>
        </p:txBody>
      </p:sp>
      <p:graphicFrame>
        <p:nvGraphicFramePr>
          <p:cNvPr id="187" name="Table"/>
          <p:cNvGraphicFramePr/>
          <p:nvPr/>
        </p:nvGraphicFramePr>
        <p:xfrm>
          <a:off x="342900" y="2984500"/>
          <a:ext cx="63246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08200"/>
                <a:gridCol w="2108200"/>
                <a:gridCol w="2108200"/>
              </a:tblGrid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</a:tr>
            </a:tbl>
          </a:graphicData>
        </a:graphic>
      </p:graphicFrame>
      <p:sp>
        <p:nvSpPr>
          <p:cNvPr id="188" name="Requirement…"/>
          <p:cNvSpPr txBox="1"/>
          <p:nvPr>
            <p:ph type="body" sz="half" idx="1"/>
          </p:nvPr>
        </p:nvSpPr>
        <p:spPr>
          <a:xfrm>
            <a:off x="7035800" y="2997200"/>
            <a:ext cx="5455828" cy="6299200"/>
          </a:xfrm>
          <a:prstGeom prst="rect">
            <a:avLst/>
          </a:prstGeom>
        </p:spPr>
        <p:txBody>
          <a:bodyPr/>
          <a:lstStyle/>
          <a:p>
            <a:pPr marL="494665" indent="-494665" defTabSz="554990">
              <a:spcBef>
                <a:spcPts val="4300"/>
              </a:spcBef>
              <a:defRPr sz="4370"/>
            </a:pPr>
            <a:r>
              <a:t>Requirement</a:t>
            </a:r>
          </a:p>
          <a:p>
            <a:pPr lvl="1" marL="989330" indent="-494665" defTabSz="554990">
              <a:spcBef>
                <a:spcPts val="4300"/>
              </a:spcBef>
              <a:defRPr sz="4370"/>
            </a:pPr>
            <a:r>
              <a:t>Uncover a cell which is marked by player as unclear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Action?</a:t>
            </a:r>
          </a:p>
          <a:p>
            <a:pPr lvl="1" marL="989330" indent="-494665" defTabSz="554990">
              <a:spcBef>
                <a:spcPts val="4300"/>
              </a:spcBef>
              <a:defRPr sz="4370"/>
            </a:pPr>
            <a:r>
              <a:t>Do Nothing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ell Has a Neighbor Count &gt; 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Has a Neighbor Count &gt; 0</a:t>
            </a:r>
          </a:p>
        </p:txBody>
      </p:sp>
      <p:graphicFrame>
        <p:nvGraphicFramePr>
          <p:cNvPr id="191" name="Table"/>
          <p:cNvGraphicFramePr/>
          <p:nvPr/>
        </p:nvGraphicFramePr>
        <p:xfrm>
          <a:off x="342900" y="2984500"/>
          <a:ext cx="63246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08200"/>
                <a:gridCol w="2108200"/>
                <a:gridCol w="2108200"/>
              </a:tblGrid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lnB w="76200">
                      <a:solidFill>
                        <a:srgbClr val="7695B6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R w="76200">
                      <a:solidFill>
                        <a:srgbClr val="7695B6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7695B6"/>
                      </a:solidFill>
                      <a:miter lim="400000"/>
                    </a:lnL>
                    <a:lnR w="76200">
                      <a:solidFill>
                        <a:srgbClr val="7695B6"/>
                      </a:solidFill>
                      <a:miter lim="400000"/>
                    </a:lnR>
                    <a:lnT w="76200">
                      <a:solidFill>
                        <a:srgbClr val="7695B6"/>
                      </a:solidFill>
                      <a:miter lim="400000"/>
                    </a:lnT>
                    <a:lnB w="76200">
                      <a:solidFill>
                        <a:srgbClr val="7695B6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76200">
                      <a:solidFill>
                        <a:srgbClr val="7695B6"/>
                      </a:solidFill>
                      <a:miter lim="400000"/>
                    </a:lnT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</a:tr>
            </a:tbl>
          </a:graphicData>
        </a:graphic>
      </p:graphicFrame>
      <p:sp>
        <p:nvSpPr>
          <p:cNvPr id="192" name="Requirement…"/>
          <p:cNvSpPr txBox="1"/>
          <p:nvPr>
            <p:ph type="body" sz="half" idx="1"/>
          </p:nvPr>
        </p:nvSpPr>
        <p:spPr>
          <a:xfrm>
            <a:off x="7035800" y="2997200"/>
            <a:ext cx="5659937" cy="6299200"/>
          </a:xfrm>
          <a:prstGeom prst="rect">
            <a:avLst/>
          </a:prstGeom>
        </p:spPr>
        <p:txBody>
          <a:bodyPr/>
          <a:lstStyle/>
          <a:p>
            <a:pPr marL="494665" indent="-494665" defTabSz="554990">
              <a:spcBef>
                <a:spcPts val="4300"/>
              </a:spcBef>
              <a:defRPr sz="4370"/>
            </a:pPr>
            <a:r>
              <a:t>Requirement</a:t>
            </a:r>
          </a:p>
          <a:p>
            <a:pPr lvl="1" marL="989330" indent="-494665" defTabSz="554990">
              <a:spcBef>
                <a:spcPts val="4300"/>
              </a:spcBef>
              <a:defRPr sz="4370"/>
            </a:pPr>
            <a:r>
              <a:t>Uncover a cell which has mine cells in its neighborhood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Action?</a:t>
            </a:r>
          </a:p>
          <a:p>
            <a:pPr lvl="1" marL="989330" indent="-494665" defTabSz="554990">
              <a:spcBef>
                <a:spcPts val="4300"/>
              </a:spcBef>
              <a:defRPr sz="4370"/>
            </a:pPr>
            <a:r>
              <a:t>Uncover the cell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ell Has a Neighbor Count &gt; 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Has a Neighbor Count &gt; 0</a:t>
            </a:r>
          </a:p>
        </p:txBody>
      </p:sp>
      <p:graphicFrame>
        <p:nvGraphicFramePr>
          <p:cNvPr id="195" name="Table"/>
          <p:cNvGraphicFramePr/>
          <p:nvPr/>
        </p:nvGraphicFramePr>
        <p:xfrm>
          <a:off x="342900" y="2984500"/>
          <a:ext cx="63246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08200"/>
                <a:gridCol w="2108200"/>
                <a:gridCol w="2108200"/>
              </a:tblGrid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lnB w="76200">
                      <a:solidFill>
                        <a:srgbClr val="7695B6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R w="76200">
                      <a:solidFill>
                        <a:srgbClr val="7695B6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7695B6"/>
                      </a:solidFill>
                      <a:miter lim="400000"/>
                    </a:lnL>
                    <a:lnR w="76200">
                      <a:solidFill>
                        <a:srgbClr val="7695B6"/>
                      </a:solidFill>
                      <a:miter lim="400000"/>
                    </a:lnR>
                    <a:lnT w="76200">
                      <a:solidFill>
                        <a:srgbClr val="7695B6"/>
                      </a:solidFill>
                      <a:miter lim="400000"/>
                    </a:lnT>
                    <a:lnB w="76200">
                      <a:solidFill>
                        <a:srgbClr val="7695B6"/>
                      </a:solidFill>
                      <a:miter lim="400000"/>
                    </a:lnB>
                    <a:solidFill>
                      <a:srgbClr val="D1D08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76200">
                      <a:solidFill>
                        <a:srgbClr val="7695B6"/>
                      </a:solidFill>
                      <a:miter lim="400000"/>
                    </a:lnT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</a:tr>
            </a:tbl>
          </a:graphicData>
        </a:graphic>
      </p:graphicFrame>
      <p:sp>
        <p:nvSpPr>
          <p:cNvPr id="196" name="Requirement…"/>
          <p:cNvSpPr txBox="1"/>
          <p:nvPr>
            <p:ph type="body" sz="half" idx="1"/>
          </p:nvPr>
        </p:nvSpPr>
        <p:spPr>
          <a:xfrm>
            <a:off x="7035727" y="2997200"/>
            <a:ext cx="5461001" cy="6299200"/>
          </a:xfrm>
          <a:prstGeom prst="rect">
            <a:avLst/>
          </a:prstGeom>
        </p:spPr>
        <p:txBody>
          <a:bodyPr/>
          <a:lstStyle/>
          <a:p>
            <a:pPr marL="484251" indent="-484251" defTabSz="543305">
              <a:spcBef>
                <a:spcPts val="4200"/>
              </a:spcBef>
              <a:defRPr sz="4278"/>
            </a:pPr>
            <a:r>
              <a:t>Requirement</a:t>
            </a:r>
          </a:p>
          <a:p>
            <a:pPr lvl="1" marL="968502" indent="-484251" defTabSz="543305">
              <a:spcBef>
                <a:spcPts val="4200"/>
              </a:spcBef>
              <a:defRPr sz="4278"/>
            </a:pPr>
            <a:r>
              <a:t>Uncover a cell which has mine cells in its neighborhood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Action?</a:t>
            </a:r>
          </a:p>
          <a:p>
            <a:pPr lvl="1" marL="968502" indent="-484251" defTabSz="543305">
              <a:spcBef>
                <a:spcPts val="4200"/>
              </a:spcBef>
              <a:defRPr sz="4278"/>
            </a:pPr>
            <a:r>
              <a:t>Uncover the cell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ell Has a Neighbor Count = 0 (Empty Cel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Has a Neighbor Count = 0 (Empty Cell)</a:t>
            </a:r>
          </a:p>
        </p:txBody>
      </p:sp>
      <p:graphicFrame>
        <p:nvGraphicFramePr>
          <p:cNvPr id="199" name="Table"/>
          <p:cNvGraphicFramePr/>
          <p:nvPr/>
        </p:nvGraphicFramePr>
        <p:xfrm>
          <a:off x="342900" y="2984500"/>
          <a:ext cx="63246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08200"/>
                <a:gridCol w="2108200"/>
                <a:gridCol w="2108200"/>
              </a:tblGrid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lnB w="76200">
                      <a:solidFill>
                        <a:srgbClr val="7695B6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44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44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R w="76200">
                      <a:solidFill>
                        <a:srgbClr val="7695B6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44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7695B6"/>
                      </a:solidFill>
                      <a:miter lim="400000"/>
                    </a:lnL>
                    <a:lnR w="76200">
                      <a:solidFill>
                        <a:srgbClr val="7695B6"/>
                      </a:solidFill>
                      <a:miter lim="400000"/>
                    </a:lnR>
                    <a:lnT w="76200">
                      <a:solidFill>
                        <a:srgbClr val="7695B6"/>
                      </a:solidFill>
                      <a:miter lim="400000"/>
                    </a:lnT>
                    <a:lnB w="76200">
                      <a:solidFill>
                        <a:srgbClr val="7695B6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44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76200">
                      <a:solidFill>
                        <a:srgbClr val="7695B6"/>
                      </a:solidFill>
                      <a:miter lim="400000"/>
                    </a:lnT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</a:tr>
            </a:tbl>
          </a:graphicData>
        </a:graphic>
      </p:graphicFrame>
      <p:sp>
        <p:nvSpPr>
          <p:cNvPr id="200" name="Requirement…"/>
          <p:cNvSpPr txBox="1"/>
          <p:nvPr>
            <p:ph type="body" sz="half" idx="1"/>
          </p:nvPr>
        </p:nvSpPr>
        <p:spPr>
          <a:xfrm>
            <a:off x="7035800" y="2997200"/>
            <a:ext cx="5461000" cy="6299200"/>
          </a:xfrm>
          <a:prstGeom prst="rect">
            <a:avLst/>
          </a:prstGeom>
        </p:spPr>
        <p:txBody>
          <a:bodyPr/>
          <a:lstStyle/>
          <a:p>
            <a:pPr marL="338454" indent="-338454" defTabSz="379729">
              <a:spcBef>
                <a:spcPts val="2900"/>
              </a:spcBef>
              <a:defRPr sz="2990"/>
            </a:pPr>
            <a:r>
              <a:t>Requirement</a:t>
            </a:r>
          </a:p>
          <a:p>
            <a:pPr lvl="1" marL="676909" indent="-338454" defTabSz="379729">
              <a:spcBef>
                <a:spcPts val="2900"/>
              </a:spcBef>
              <a:defRPr sz="2990"/>
            </a:pPr>
            <a:r>
              <a:t>Uncover a cell which has no mine cells in its neighborhood</a:t>
            </a:r>
          </a:p>
          <a:p>
            <a:pPr marL="338454" indent="-338454" defTabSz="379729">
              <a:spcBef>
                <a:spcPts val="2900"/>
              </a:spcBef>
              <a:defRPr sz="2990"/>
            </a:pPr>
            <a:r>
              <a:t>Action?</a:t>
            </a:r>
          </a:p>
          <a:p>
            <a:pPr lvl="1" marL="676909" indent="-338454" defTabSz="379729">
              <a:spcBef>
                <a:spcPts val="2900"/>
              </a:spcBef>
              <a:defRPr sz="2990"/>
            </a:pPr>
            <a:r>
              <a:t>Uncover the cell</a:t>
            </a:r>
          </a:p>
          <a:p>
            <a:pPr lvl="1" marL="676909" indent="-338454" defTabSz="379729">
              <a:spcBef>
                <a:spcPts val="2900"/>
              </a:spcBef>
              <a:defRPr sz="2990"/>
            </a:pPr>
            <a:r>
              <a:t>For each neighbor cell</a:t>
            </a:r>
          </a:p>
          <a:p>
            <a:pPr lvl="2" marL="1015364" indent="-338454" defTabSz="379729">
              <a:spcBef>
                <a:spcPts val="2900"/>
              </a:spcBef>
              <a:defRPr sz="2990"/>
            </a:pPr>
            <a:r>
              <a:t>Repeat the same procedure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ell Has a Neighbor Count = 0 (Empty Cel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Has a Neighbor Count = 0 (Empty Cell)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342900" y="2984500"/>
          <a:ext cx="63246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08200"/>
                <a:gridCol w="2108200"/>
                <a:gridCol w="2108200"/>
              </a:tblGrid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lnB w="76200">
                      <a:solidFill>
                        <a:srgbClr val="7695B6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44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44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R w="76200">
                      <a:solidFill>
                        <a:srgbClr val="7695B6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44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7695B6"/>
                      </a:solidFill>
                      <a:miter lim="400000"/>
                    </a:lnL>
                    <a:lnR w="76200">
                      <a:solidFill>
                        <a:srgbClr val="7695B6"/>
                      </a:solidFill>
                      <a:miter lim="400000"/>
                    </a:lnR>
                    <a:lnT w="76200">
                      <a:solidFill>
                        <a:srgbClr val="7695B6"/>
                      </a:solidFill>
                      <a:miter lim="400000"/>
                    </a:lnT>
                    <a:lnB w="76200">
                      <a:solidFill>
                        <a:srgbClr val="7695B6"/>
                      </a:solidFill>
                      <a:miter lim="400000"/>
                    </a:lnB>
                    <a:solidFill>
                      <a:srgbClr val="E9E8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44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76200">
                      <a:solidFill>
                        <a:srgbClr val="7695B6"/>
                      </a:solidFill>
                      <a:miter lim="400000"/>
                    </a:lnT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</a:tr>
            </a:tbl>
          </a:graphicData>
        </a:graphic>
      </p:graphicFrame>
      <p:sp>
        <p:nvSpPr>
          <p:cNvPr id="204" name="Requirement…"/>
          <p:cNvSpPr txBox="1"/>
          <p:nvPr>
            <p:ph type="body" sz="half" idx="1"/>
          </p:nvPr>
        </p:nvSpPr>
        <p:spPr>
          <a:xfrm>
            <a:off x="7035800" y="2997200"/>
            <a:ext cx="5461000" cy="6299200"/>
          </a:xfrm>
          <a:prstGeom prst="rect">
            <a:avLst/>
          </a:prstGeom>
        </p:spPr>
        <p:txBody>
          <a:bodyPr/>
          <a:lstStyle/>
          <a:p>
            <a:pPr marL="338454" indent="-338454" defTabSz="379729">
              <a:spcBef>
                <a:spcPts val="2900"/>
              </a:spcBef>
              <a:defRPr sz="2990"/>
            </a:pPr>
            <a:r>
              <a:t>Requirement</a:t>
            </a:r>
          </a:p>
          <a:p>
            <a:pPr lvl="1" marL="676909" indent="-338454" defTabSz="379729">
              <a:spcBef>
                <a:spcPts val="2900"/>
              </a:spcBef>
              <a:defRPr sz="2990"/>
            </a:pPr>
            <a:r>
              <a:t>Uncover a cell which has no mine cells in its neighborhood</a:t>
            </a:r>
          </a:p>
          <a:p>
            <a:pPr marL="338454" indent="-338454" defTabSz="379729">
              <a:spcBef>
                <a:spcPts val="2900"/>
              </a:spcBef>
              <a:defRPr sz="2990"/>
            </a:pPr>
            <a:r>
              <a:t>Action?</a:t>
            </a:r>
          </a:p>
          <a:p>
            <a:pPr lvl="1" marL="676909" indent="-338454" defTabSz="379729">
              <a:spcBef>
                <a:spcPts val="2900"/>
              </a:spcBef>
              <a:defRPr sz="2990"/>
            </a:pPr>
            <a:r>
              <a:t>Uncover the cell</a:t>
            </a:r>
          </a:p>
          <a:p>
            <a:pPr lvl="1" marL="676909" indent="-338454" defTabSz="379729">
              <a:spcBef>
                <a:spcPts val="2900"/>
              </a:spcBef>
              <a:defRPr sz="2990"/>
            </a:pPr>
            <a:r>
              <a:t>For each neighbor cell</a:t>
            </a:r>
          </a:p>
          <a:p>
            <a:pPr lvl="2" marL="1015364" indent="-338454" defTabSz="379729">
              <a:spcBef>
                <a:spcPts val="2900"/>
              </a:spcBef>
              <a:defRPr sz="2990"/>
            </a:pPr>
            <a:r>
              <a:t>Repeat the same procedure</a:t>
            </a:r>
          </a:p>
        </p:txBody>
      </p:sp>
      <p:sp>
        <p:nvSpPr>
          <p:cNvPr id="205" name="1"/>
          <p:cNvSpPr/>
          <p:nvPr/>
        </p:nvSpPr>
        <p:spPr>
          <a:xfrm>
            <a:off x="355600" y="3009900"/>
            <a:ext cx="2082800" cy="2044700"/>
          </a:xfrm>
          <a:prstGeom prst="rect">
            <a:avLst/>
          </a:prstGeom>
          <a:solidFill>
            <a:srgbClr val="E9E7A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6" name="1"/>
          <p:cNvSpPr/>
          <p:nvPr/>
        </p:nvSpPr>
        <p:spPr>
          <a:xfrm>
            <a:off x="2463800" y="3009900"/>
            <a:ext cx="2082800" cy="2044700"/>
          </a:xfrm>
          <a:prstGeom prst="rect">
            <a:avLst/>
          </a:prstGeom>
          <a:solidFill>
            <a:srgbClr val="E9E7A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7" name="Rectangle"/>
          <p:cNvSpPr/>
          <p:nvPr/>
        </p:nvSpPr>
        <p:spPr>
          <a:xfrm>
            <a:off x="4572000" y="3009900"/>
            <a:ext cx="2082800" cy="2044700"/>
          </a:xfrm>
          <a:prstGeom prst="rect">
            <a:avLst/>
          </a:prstGeom>
          <a:solidFill>
            <a:srgbClr val="E9E7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2"/>
          <p:cNvSpPr/>
          <p:nvPr/>
        </p:nvSpPr>
        <p:spPr>
          <a:xfrm>
            <a:off x="355600" y="7226300"/>
            <a:ext cx="2082800" cy="2044700"/>
          </a:xfrm>
          <a:prstGeom prst="rect">
            <a:avLst/>
          </a:prstGeom>
          <a:solidFill>
            <a:srgbClr val="E9E7A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9" name="Rectangle"/>
          <p:cNvSpPr/>
          <p:nvPr/>
        </p:nvSpPr>
        <p:spPr>
          <a:xfrm>
            <a:off x="4572000" y="5118100"/>
            <a:ext cx="2082800" cy="2044700"/>
          </a:xfrm>
          <a:prstGeom prst="rect">
            <a:avLst/>
          </a:prstGeom>
          <a:solidFill>
            <a:srgbClr val="E9E7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400">
                <a:solidFill>
                  <a:srgbClr val="FFFFFF"/>
                </a:solidFill>
              </a:defRPr>
            </a:pPr>
          </a:p>
        </p:txBody>
      </p:sp>
      <p:sp>
        <p:nvSpPr>
          <p:cNvPr id="210" name="3"/>
          <p:cNvSpPr/>
          <p:nvPr/>
        </p:nvSpPr>
        <p:spPr>
          <a:xfrm>
            <a:off x="2463800" y="7226300"/>
            <a:ext cx="2082800" cy="2044700"/>
          </a:xfrm>
          <a:prstGeom prst="rect">
            <a:avLst/>
          </a:prstGeom>
          <a:solidFill>
            <a:srgbClr val="E9E7A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4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1" name="2"/>
          <p:cNvSpPr/>
          <p:nvPr/>
        </p:nvSpPr>
        <p:spPr>
          <a:xfrm>
            <a:off x="4572000" y="7226300"/>
            <a:ext cx="2082800" cy="2044700"/>
          </a:xfrm>
          <a:prstGeom prst="rect">
            <a:avLst/>
          </a:prstGeom>
          <a:solidFill>
            <a:srgbClr val="E9E7A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2" name="Rectangle"/>
          <p:cNvSpPr/>
          <p:nvPr/>
        </p:nvSpPr>
        <p:spPr>
          <a:xfrm>
            <a:off x="355600" y="5118100"/>
            <a:ext cx="2082800" cy="2044700"/>
          </a:xfrm>
          <a:prstGeom prst="rect">
            <a:avLst/>
          </a:prstGeom>
          <a:solidFill>
            <a:srgbClr val="E9E7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Circle"/>
          <p:cNvSpPr/>
          <p:nvPr/>
        </p:nvSpPr>
        <p:spPr>
          <a:xfrm>
            <a:off x="5499100" y="4051300"/>
            <a:ext cx="241300" cy="241300"/>
          </a:xfrm>
          <a:prstGeom prst="ellipse">
            <a:avLst/>
          </a:prstGeom>
          <a:solidFill>
            <a:srgbClr val="BB473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Circle"/>
          <p:cNvSpPr/>
          <p:nvPr/>
        </p:nvSpPr>
        <p:spPr>
          <a:xfrm>
            <a:off x="3378200" y="6019800"/>
            <a:ext cx="241300" cy="241300"/>
          </a:xfrm>
          <a:prstGeom prst="ellipse">
            <a:avLst/>
          </a:prstGeom>
          <a:solidFill>
            <a:srgbClr val="BB473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Circle"/>
          <p:cNvSpPr/>
          <p:nvPr/>
        </p:nvSpPr>
        <p:spPr>
          <a:xfrm>
            <a:off x="1270000" y="6019800"/>
            <a:ext cx="241300" cy="241300"/>
          </a:xfrm>
          <a:prstGeom prst="ellipse">
            <a:avLst/>
          </a:prstGeom>
          <a:solidFill>
            <a:srgbClr val="BB473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Circle"/>
          <p:cNvSpPr/>
          <p:nvPr/>
        </p:nvSpPr>
        <p:spPr>
          <a:xfrm>
            <a:off x="5486400" y="6019800"/>
            <a:ext cx="241300" cy="241300"/>
          </a:xfrm>
          <a:prstGeom prst="ellipse">
            <a:avLst/>
          </a:prstGeom>
          <a:solidFill>
            <a:srgbClr val="BB473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0"/>
                                      </p:to>
                                    </p:set>
                                    <p:animEffect filter="image" prLst="opacity: 0.30; ">
                                      <p:cBhvr>
                                        <p:cTn id="23" dur="indefinite" fill="hold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ID="9" grpId="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5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Class="entr" nodeType="afterEffect" presetSubtype="0" presetID="1" grpId="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afterEffect" presetID="9" grpId="13" fill="hold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54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mph" nodeType="afterEffect" presetID="9" grpId="15" fill="hold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62" dur="indefinite" fill="hold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clickEffect" presetID="9" grpId="1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1" dur="indefinite" fill="hold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Class="entr" nodeType="afterEffect" presetSubtype="0" presetID="1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afterEffect" presetID="9" grpId="21" fill="hold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86" dur="indefinite" fill="hold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5"/>
      <p:bldP build="whole" bldLvl="1" animBg="1" rev="0" advAuto="0" spid="214" grpId="17"/>
      <p:bldP build="whole" bldLvl="1" animBg="1" rev="0" advAuto="0" spid="214" grpId="21"/>
      <p:bldP build="whole" bldLvl="1" animBg="1" rev="0" advAuto="0" spid="210" grpId="10"/>
      <p:bldP build="whole" bldLvl="1" animBg="1" rev="0" advAuto="0" spid="214" grpId="22"/>
      <p:bldP build="whole" bldLvl="1" animBg="1" rev="0" advAuto="0" spid="216" grpId="9"/>
      <p:bldP build="whole" bldLvl="1" animBg="1" rev="0" advAuto="0" spid="215" grpId="18"/>
      <p:bldP build="whole" bldLvl="1" animBg="1" rev="0" advAuto="0" spid="213" grpId="6"/>
      <p:bldP build="whole" bldLvl="1" animBg="1" rev="0" advAuto="0" spid="216" grpId="12"/>
      <p:bldP build="whole" bldLvl="1" animBg="1" rev="0" advAuto="0" spid="205" grpId="2"/>
      <p:bldP build="whole" bldLvl="1" animBg="1" rev="0" advAuto="0" spid="213" grpId="8"/>
      <p:bldP build="whole" bldLvl="1" animBg="1" rev="0" advAuto="0" spid="215" grpId="20"/>
      <p:bldP build="whole" bldLvl="1" animBg="1" rev="0" advAuto="0" spid="213" grpId="13"/>
      <p:bldP build="whole" bldLvl="1" animBg="1" rev="0" advAuto="0" spid="213" grpId="14"/>
      <p:bldP build="whole" bldLvl="1" animBg="1" rev="0" advAuto="0" spid="209" grpId="7"/>
      <p:bldP build="whole" bldLvl="1" animBg="1" rev="0" advAuto="0" spid="214" grpId="1"/>
      <p:bldP build="whole" bldLvl="1" animBg="1" rev="0" advAuto="0" spid="214" grpId="5"/>
      <p:bldP build="whole" bldLvl="1" animBg="1" rev="0" advAuto="0" spid="212" grpId="16"/>
      <p:bldP build="whole" bldLvl="1" animBg="1" rev="0" advAuto="0" spid="208" grpId="19"/>
      <p:bldP build="whole" bldLvl="1" animBg="1" rev="0" advAuto="0" spid="206" grpId="3"/>
      <p:bldP build="whole" bldLvl="1" animBg="1" rev="0" advAuto="0" spid="207" grpId="4"/>
      <p:bldP build="whole" bldLvl="1" animBg="1" rev="0" advAuto="0" spid="211" grpId="1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uncover_cell(int i, int j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uncover_cell(int i, int j)</a:t>
            </a:r>
          </a:p>
        </p:txBody>
      </p:sp>
      <p:sp>
        <p:nvSpPr>
          <p:cNvPr id="219" name="if (play_field[i][j].status == UNCOVERED) return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if (play_field[i][j].status == UNCOVERED) return;</a:t>
            </a:r>
          </a:p>
          <a:p>
            <a:pPr marL="0" indent="0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if (play_field[i][j].status == MARKED_AS_MINE) return;</a:t>
            </a:r>
          </a:p>
          <a:p>
            <a:pPr marL="0" indent="0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if (play_field[i][j].status == MARKED_AS_UNKNOWN) return;</a:t>
            </a:r>
          </a:p>
          <a:p>
            <a:pPr marL="0" indent="0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if (play_field[i][j].neighbor_count &gt; 0) {</a:t>
            </a:r>
          </a:p>
          <a:p>
            <a:pPr lvl="1" marL="0" indent="134873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play_field[i][j].status = UNCOVERED;</a:t>
            </a:r>
          </a:p>
          <a:p>
            <a:pPr lvl="1" marL="0" indent="134873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return;</a:t>
            </a:r>
          </a:p>
          <a:p>
            <a:pPr marL="0" indent="0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play_field[i][j].status = UNCOVERED</a:t>
            </a:r>
          </a:p>
          <a:p>
            <a:pPr marL="0" indent="0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for (int l = i - 1; l &lt;= i + 1; i++) </a:t>
            </a:r>
          </a:p>
          <a:p>
            <a:pPr lvl="1" marL="0" indent="134873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for (int k = j - 1; k &lt;= j + 1; k++) </a:t>
            </a:r>
          </a:p>
          <a:p>
            <a:pPr lvl="2" marL="0" indent="269747" defTabSz="344677">
              <a:spcBef>
                <a:spcPts val="800"/>
              </a:spcBef>
              <a:buSzTx/>
              <a:buNone/>
              <a:defRPr sz="2714">
                <a:latin typeface="Menlo"/>
                <a:ea typeface="Menlo"/>
                <a:cs typeface="Menlo"/>
                <a:sym typeface="Menlo"/>
              </a:defRPr>
            </a:pPr>
            <a:r>
              <a:t>uncover_cell(l, k);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7307312" y="6654800"/>
            <a:ext cx="5645547" cy="1625997"/>
            <a:chOff x="-1637903" y="0"/>
            <a:chExt cx="5645546" cy="1625996"/>
          </a:xfrm>
        </p:grpSpPr>
        <p:sp>
          <p:nvSpPr>
            <p:cNvPr id="220" name="Checks of field borders are missing"/>
            <p:cNvSpPr/>
            <p:nvPr/>
          </p:nvSpPr>
          <p:spPr>
            <a:xfrm>
              <a:off x="-1637904" y="0"/>
              <a:ext cx="5645548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10" y="0"/>
                  </a:moveTo>
                  <a:cubicBezTo>
                    <a:pt x="6375" y="0"/>
                    <a:pt x="6267" y="484"/>
                    <a:pt x="6267" y="1080"/>
                  </a:cubicBezTo>
                  <a:lnTo>
                    <a:pt x="6267" y="17402"/>
                  </a:lnTo>
                  <a:lnTo>
                    <a:pt x="0" y="19352"/>
                  </a:lnTo>
                  <a:lnTo>
                    <a:pt x="6352" y="21323"/>
                  </a:lnTo>
                  <a:cubicBezTo>
                    <a:pt x="6394" y="21489"/>
                    <a:pt x="6448" y="21600"/>
                    <a:pt x="6510" y="21600"/>
                  </a:cubicBezTo>
                  <a:lnTo>
                    <a:pt x="21357" y="21600"/>
                  </a:lnTo>
                  <a:cubicBezTo>
                    <a:pt x="21491" y="21600"/>
                    <a:pt x="21600" y="21116"/>
                    <a:pt x="21600" y="20520"/>
                  </a:cubicBezTo>
                  <a:lnTo>
                    <a:pt x="21600" y="1080"/>
                  </a:lnTo>
                  <a:cubicBezTo>
                    <a:pt x="21600" y="484"/>
                    <a:pt x="21491" y="0"/>
                    <a:pt x="21357" y="0"/>
                  </a:cubicBezTo>
                  <a:lnTo>
                    <a:pt x="6510" y="0"/>
                  </a:lnTo>
                  <a:close/>
                </a:path>
              </a:pathLst>
            </a:cu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 of field borders are missing</a:t>
              </a:r>
            </a:p>
          </p:txBody>
        </p:sp>
        <p:sp>
          <p:nvSpPr>
            <p:cNvPr id="221" name="Checks of field borders are missing"/>
            <p:cNvSpPr/>
            <p:nvPr/>
          </p:nvSpPr>
          <p:spPr>
            <a:xfrm>
              <a:off x="-1222772" y="0"/>
              <a:ext cx="5230416" cy="162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12" y="0"/>
                  </a:moveTo>
                  <a:cubicBezTo>
                    <a:pt x="5167" y="0"/>
                    <a:pt x="5050" y="378"/>
                    <a:pt x="5050" y="844"/>
                  </a:cubicBezTo>
                  <a:lnTo>
                    <a:pt x="5050" y="14472"/>
                  </a:lnTo>
                  <a:lnTo>
                    <a:pt x="0" y="21600"/>
                  </a:lnTo>
                  <a:lnTo>
                    <a:pt x="6664" y="16871"/>
                  </a:lnTo>
                  <a:lnTo>
                    <a:pt x="21338" y="16871"/>
                  </a:lnTo>
                  <a:cubicBezTo>
                    <a:pt x="21483" y="16871"/>
                    <a:pt x="21600" y="16493"/>
                    <a:pt x="21600" y="16027"/>
                  </a:cubicBezTo>
                  <a:lnTo>
                    <a:pt x="21600" y="844"/>
                  </a:lnTo>
                  <a:cubicBezTo>
                    <a:pt x="21600" y="378"/>
                    <a:pt x="21483" y="0"/>
                    <a:pt x="21338" y="0"/>
                  </a:cubicBezTo>
                  <a:lnTo>
                    <a:pt x="5312" y="0"/>
                  </a:lnTo>
                  <a:close/>
                </a:path>
              </a:pathLst>
            </a:cu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 of field borders are missing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2"/>
      <p:bldP build="p" bldLvl="5" animBg="1" rev="0" advAuto="0" spid="2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567068" y="2682643"/>
            <a:ext cx="6495137" cy="4082651"/>
            <a:chOff x="0" y="0"/>
            <a:chExt cx="6495136" cy="4082649"/>
          </a:xfrm>
        </p:grpSpPr>
        <p:sp>
          <p:nvSpPr>
            <p:cNvPr id="124" name="while (       ) {…"/>
            <p:cNvSpPr txBox="1"/>
            <p:nvPr/>
          </p:nvSpPr>
          <p:spPr>
            <a:xfrm rot="19760482">
              <a:off x="69912" y="1176105"/>
              <a:ext cx="5068938" cy="166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while (       ) {</a:t>
              </a:r>
            </a:p>
            <a:p>
              <a:pPr algn="l">
                <a:defRPr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  <p:sp>
          <p:nvSpPr>
            <p:cNvPr id="125" name="for (       ) {…"/>
            <p:cNvSpPr txBox="1"/>
            <p:nvPr/>
          </p:nvSpPr>
          <p:spPr>
            <a:xfrm rot="1966187">
              <a:off x="1886012" y="1328505"/>
              <a:ext cx="4518422" cy="166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for (       ) {</a:t>
              </a:r>
            </a:p>
            <a:p>
              <a:pPr algn="l">
                <a:defRPr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  <p:sp>
          <p:nvSpPr>
            <p:cNvPr id="126" name="do {…"/>
            <p:cNvSpPr txBox="1"/>
            <p:nvPr/>
          </p:nvSpPr>
          <p:spPr>
            <a:xfrm>
              <a:off x="908112" y="1430105"/>
              <a:ext cx="4793680" cy="166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do {</a:t>
              </a:r>
            </a:p>
            <a:p>
              <a:pPr algn="l">
                <a:defRPr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} while (       )</a:t>
              </a:r>
            </a:p>
          </p:txBody>
        </p:sp>
      </p:grpSp>
      <p:sp>
        <p:nvSpPr>
          <p:cNvPr id="128" name="factorial(6)…"/>
          <p:cNvSpPr txBox="1"/>
          <p:nvPr/>
        </p:nvSpPr>
        <p:spPr>
          <a:xfrm>
            <a:off x="7355314" y="4236295"/>
            <a:ext cx="5252443" cy="47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factorial(6)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6 * factorial(5)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5 * factorial(4)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4 * factorial 3)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3 * factorial (2)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  2 * factorial (1)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      1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  2 * 1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3 * 2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4 * 6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5 * 24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6 * 120</a:t>
            </a:r>
          </a:p>
          <a:p>
            <a:pPr algn="l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720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07" t="5240" r="1007" b="5240"/>
          <a:stretch>
            <a:fillRect/>
          </a:stretch>
        </p:blipFill>
        <p:spPr>
          <a:xfrm>
            <a:off x="6870700" y="2781300"/>
            <a:ext cx="5283201" cy="6184901"/>
          </a:xfrm>
          <a:prstGeom prst="rect">
            <a:avLst/>
          </a:prstGeom>
        </p:spPr>
      </p:pic>
      <p:sp>
        <p:nvSpPr>
          <p:cNvPr id="133" name="Recursion Explained by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Recursion Explained by Example</a:t>
            </a:r>
          </a:p>
        </p:txBody>
      </p:sp>
      <p:sp>
        <p:nvSpPr>
          <p:cNvPr id="134" name="MineSweep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88619" indent="-388619" defTabSz="525779">
              <a:spcBef>
                <a:spcPts val="3400"/>
              </a:spcBef>
              <a:defRPr sz="3420"/>
            </a:pPr>
            <a:r>
              <a:t>MineSweeper</a:t>
            </a:r>
          </a:p>
          <a:p>
            <a:pPr marL="388619" indent="-388619" defTabSz="525779">
              <a:spcBef>
                <a:spcPts val="3400"/>
              </a:spcBef>
              <a:defRPr sz="3420"/>
            </a:pPr>
            <a:r>
              <a:t>Some cells have mines, some have numbers, some are empty</a:t>
            </a:r>
          </a:p>
          <a:p>
            <a:pPr marL="388619" indent="-388619" defTabSz="525779">
              <a:spcBef>
                <a:spcPts val="3400"/>
              </a:spcBef>
              <a:defRPr sz="3420"/>
            </a:pPr>
            <a:r>
              <a:t>When clicking into an empty cell the user triggers a process</a:t>
            </a:r>
          </a:p>
          <a:p>
            <a:pPr lvl="1" marL="777239" indent="-388619" defTabSz="525779">
              <a:spcBef>
                <a:spcPts val="3400"/>
              </a:spcBef>
              <a:defRPr sz="3420"/>
            </a:pPr>
            <a:r>
              <a:t>Uncover the clicked cell</a:t>
            </a:r>
          </a:p>
          <a:p>
            <a:pPr lvl="1" marL="777239" indent="-388619" defTabSz="525779">
              <a:spcBef>
                <a:spcPts val="3400"/>
              </a:spcBef>
              <a:defRPr sz="3420"/>
            </a:pPr>
            <a:r>
              <a:t>Uncover all neighbor cells until the first cells with numbers are reached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Uncover Empty Cells and Their Neighbors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Uncover Empty Cells and Their Neighbors (1)</a:t>
            </a:r>
          </a:p>
        </p:txBody>
      </p:sp>
      <p:graphicFrame>
        <p:nvGraphicFramePr>
          <p:cNvPr id="137" name="Table"/>
          <p:cNvGraphicFramePr/>
          <p:nvPr/>
        </p:nvGraphicFramePr>
        <p:xfrm>
          <a:off x="3352800" y="2959100"/>
          <a:ext cx="62992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A8A49D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A8A49D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A8A49D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A8A49D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A8A49D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A8A49D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8958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A8A49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98958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A8A49D"/>
                    </a:solidFill>
                  </a:tcPr>
                </a:tc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>
            <a:off x="8331200" y="6502400"/>
            <a:ext cx="254000" cy="203201"/>
          </a:xfrm>
          <a:prstGeom prst="line">
            <a:avLst/>
          </a:prstGeom>
          <a:ln w="50800">
            <a:solidFill>
              <a:srgbClr val="48556C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6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Uncover Empty Cells and Their Neighbors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Uncover Empty Cells and Their Neighbors (2)</a:t>
            </a:r>
          </a:p>
        </p:txBody>
      </p:sp>
      <p:graphicFrame>
        <p:nvGraphicFramePr>
          <p:cNvPr id="141" name="Table"/>
          <p:cNvGraphicFramePr/>
          <p:nvPr/>
        </p:nvGraphicFramePr>
        <p:xfrm>
          <a:off x="3352800" y="2959100"/>
          <a:ext cx="62992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494949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F7F197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F7F197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F7F197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F7F197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F7F197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F7F197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F7F19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F7F19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http://www.chezpoor.com/minesweeper/minesweeper.htm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http://www.chezpoor.com/minesweeper/minesweeper.html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Scenarios</a:t>
            </a:r>
          </a:p>
        </p:txBody>
      </p:sp>
      <p:sp>
        <p:nvSpPr>
          <p:cNvPr id="147" name="Cell is covered"/>
          <p:cNvSpPr/>
          <p:nvPr/>
        </p:nvSpPr>
        <p:spPr>
          <a:xfrm>
            <a:off x="6835790" y="2522976"/>
            <a:ext cx="3690646" cy="1460069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Cell is covered</a:t>
            </a:r>
          </a:p>
        </p:txBody>
      </p:sp>
      <p:sp>
        <p:nvSpPr>
          <p:cNvPr id="148" name="Cell is uncovered"/>
          <p:cNvSpPr/>
          <p:nvPr/>
        </p:nvSpPr>
        <p:spPr>
          <a:xfrm>
            <a:off x="578520" y="2522976"/>
            <a:ext cx="3690647" cy="1460069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Cell is uncovered</a:t>
            </a:r>
          </a:p>
        </p:txBody>
      </p:sp>
      <p:sp>
        <p:nvSpPr>
          <p:cNvPr id="149" name="Cell has a mine"/>
          <p:cNvSpPr/>
          <p:nvPr/>
        </p:nvSpPr>
        <p:spPr>
          <a:xfrm>
            <a:off x="4657077" y="6236978"/>
            <a:ext cx="3690646" cy="1460069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Cell has a mine</a:t>
            </a:r>
          </a:p>
        </p:txBody>
      </p:sp>
      <p:sp>
        <p:nvSpPr>
          <p:cNvPr id="150" name="Cell is marked as having a mine"/>
          <p:cNvSpPr/>
          <p:nvPr/>
        </p:nvSpPr>
        <p:spPr>
          <a:xfrm>
            <a:off x="4657077" y="4379977"/>
            <a:ext cx="3690646" cy="1460069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Cell is marked as having a mine</a:t>
            </a:r>
          </a:p>
        </p:txBody>
      </p:sp>
      <p:sp>
        <p:nvSpPr>
          <p:cNvPr id="151" name="Cell has a neighbor count = 0"/>
          <p:cNvSpPr/>
          <p:nvPr/>
        </p:nvSpPr>
        <p:spPr>
          <a:xfrm>
            <a:off x="9035886" y="4379977"/>
            <a:ext cx="3690646" cy="1460069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Cell has a neighbor count = 0</a:t>
            </a:r>
          </a:p>
        </p:txBody>
      </p:sp>
      <p:sp>
        <p:nvSpPr>
          <p:cNvPr id="152" name="Cell has a neighbor count &gt; 0"/>
          <p:cNvSpPr/>
          <p:nvPr/>
        </p:nvSpPr>
        <p:spPr>
          <a:xfrm>
            <a:off x="9035886" y="6236978"/>
            <a:ext cx="3690646" cy="1460069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Cell has a neighbor count &gt; 0</a:t>
            </a:r>
          </a:p>
        </p:txBody>
      </p:sp>
      <p:sp>
        <p:nvSpPr>
          <p:cNvPr id="153" name="Cell is marked as unclear"/>
          <p:cNvSpPr/>
          <p:nvPr/>
        </p:nvSpPr>
        <p:spPr>
          <a:xfrm>
            <a:off x="4657077" y="8093978"/>
            <a:ext cx="3690646" cy="1460070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Cell is marked as unclear</a:t>
            </a:r>
          </a:p>
        </p:txBody>
      </p:sp>
      <p:cxnSp>
        <p:nvCxnSpPr>
          <p:cNvPr id="154" name="Connection Line"/>
          <p:cNvCxnSpPr>
            <a:stCxn id="150" idx="0"/>
            <a:endCxn id="147" idx="0"/>
          </p:cNvCxnSpPr>
          <p:nvPr/>
        </p:nvCxnSpPr>
        <p:spPr>
          <a:xfrm flipV="1">
            <a:off x="6502400" y="3251200"/>
            <a:ext cx="2184400" cy="1854200"/>
          </a:xfrm>
          <a:prstGeom prst="bentConnector2">
            <a:avLst/>
          </a:prstGeom>
          <a:ln w="25400">
            <a:solidFill>
              <a:srgbClr val="5A5F5E"/>
            </a:solidFill>
            <a:miter lim="400000"/>
            <a:headEnd type="triangle"/>
          </a:ln>
        </p:spPr>
      </p:cxnSp>
      <p:sp>
        <p:nvSpPr>
          <p:cNvPr id="155" name="Line"/>
          <p:cNvSpPr/>
          <p:nvPr/>
        </p:nvSpPr>
        <p:spPr>
          <a:xfrm>
            <a:off x="8680394" y="5097311"/>
            <a:ext cx="34544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Connection Line"/>
          <p:cNvSpPr/>
          <p:nvPr/>
        </p:nvSpPr>
        <p:spPr>
          <a:xfrm>
            <a:off x="8347709" y="5060950"/>
            <a:ext cx="335281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8680394" y="6967011"/>
            <a:ext cx="34544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Connection Line"/>
          <p:cNvSpPr/>
          <p:nvPr/>
        </p:nvSpPr>
        <p:spPr>
          <a:xfrm>
            <a:off x="8347709" y="6974840"/>
            <a:ext cx="335281" cy="1849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5"/>
      <p:bldP build="whole" bldLvl="1" animBg="1" rev="0" advAuto="0" spid="153" grpId="8"/>
      <p:bldP build="whole" bldLvl="1" animBg="1" rev="0" advAuto="0" spid="151" grpId="10"/>
      <p:bldP build="whole" bldLvl="1" animBg="1" rev="0" advAuto="0" spid="149" grpId="6"/>
      <p:bldP build="whole" bldLvl="1" animBg="1" rev="0" advAuto="0" spid="148" grpId="1"/>
      <p:bldP build="whole" bldLvl="1" animBg="1" rev="0" advAuto="0" spid="160" grpId="7"/>
      <p:bldP build="whole" bldLvl="1" animBg="1" rev="0" advAuto="0" spid="150" grpId="4"/>
      <p:bldP build="whole" bldLvl="1" animBg="1" rev="0" advAuto="0" spid="147" grpId="2"/>
      <p:bldP build="whole" bldLvl="1" animBg="1" rev="0" advAuto="0" spid="155" grpId="9"/>
      <p:bldP build="whole" bldLvl="1" animBg="1" rev="0" advAuto="0" spid="157" grpId="11"/>
      <p:bldP build="whole" bldLvl="1" animBg="1" rev="0" advAuto="0" spid="152" grpId="12"/>
      <p:bldP build="whole" bldLvl="1" animBg="1" rev="0" advAuto="0" spid="15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ell Already Uncove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Already Uncovered</a:t>
            </a:r>
          </a:p>
        </p:txBody>
      </p:sp>
      <p:graphicFrame>
        <p:nvGraphicFramePr>
          <p:cNvPr id="165" name="Table"/>
          <p:cNvGraphicFramePr/>
          <p:nvPr/>
        </p:nvGraphicFramePr>
        <p:xfrm>
          <a:off x="342900" y="2984500"/>
          <a:ext cx="63246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08200"/>
                <a:gridCol w="2108200"/>
                <a:gridCol w="2108200"/>
              </a:tblGrid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31486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6" name="Requirement…"/>
          <p:cNvSpPr txBox="1"/>
          <p:nvPr>
            <p:ph type="body" sz="half" idx="1"/>
          </p:nvPr>
        </p:nvSpPr>
        <p:spPr>
          <a:xfrm>
            <a:off x="7035800" y="2997200"/>
            <a:ext cx="5461000" cy="6299200"/>
          </a:xfrm>
          <a:prstGeom prst="rect">
            <a:avLst/>
          </a:prstGeom>
        </p:spPr>
        <p:txBody>
          <a:bodyPr/>
          <a:lstStyle/>
          <a:p>
            <a:pPr marL="494665" indent="-494665" defTabSz="554990">
              <a:spcBef>
                <a:spcPts val="4300"/>
              </a:spcBef>
              <a:defRPr sz="4370"/>
            </a:pPr>
            <a:r>
              <a:t>Requirement</a:t>
            </a:r>
          </a:p>
          <a:p>
            <a:pPr lvl="1" marL="989330" indent="-494665" defTabSz="554990">
              <a:spcBef>
                <a:spcPts val="4300"/>
              </a:spcBef>
              <a:defRPr sz="4370"/>
            </a:pPr>
            <a:r>
              <a:t>Uncover a cell which is already uncovered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Action?</a:t>
            </a:r>
          </a:p>
          <a:p>
            <a:pPr lvl="1" marL="989330" indent="-494665" defTabSz="554990">
              <a:spcBef>
                <a:spcPts val="4300"/>
              </a:spcBef>
              <a:defRPr sz="4370"/>
            </a:pPr>
            <a:r>
              <a:t>Do Nothing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ell Has a M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Has a Mine</a:t>
            </a:r>
          </a:p>
        </p:txBody>
      </p:sp>
      <p:graphicFrame>
        <p:nvGraphicFramePr>
          <p:cNvPr id="169" name="Table"/>
          <p:cNvGraphicFramePr/>
          <p:nvPr/>
        </p:nvGraphicFramePr>
        <p:xfrm>
          <a:off x="342900" y="2984500"/>
          <a:ext cx="6324600" cy="6324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08200"/>
                <a:gridCol w="2108200"/>
                <a:gridCol w="2108200"/>
              </a:tblGrid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T w="12700">
                      <a:solidFill>
                        <a:srgbClr val="7695B2"/>
                      </a:solidFill>
                      <a:miter lim="400000"/>
                    </a:lnT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400">
                          <a:solidFill>
                            <a:srgbClr val="314864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solidFill>
                      <a:srgbClr val="575757"/>
                    </a:solidFill>
                  </a:tcPr>
                </a:tc>
              </a:tr>
              <a:tr h="21082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2"/>
                      </a:solidFill>
                      <a:miter lim="400000"/>
                    </a:lnL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solidFill>
                            <a:srgbClr val="314864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2"/>
                      </a:solidFill>
                      <a:miter lim="400000"/>
                    </a:lnR>
                    <a:lnB w="12700">
                      <a:solidFill>
                        <a:srgbClr val="7695B2"/>
                      </a:solidFill>
                      <a:miter lim="400000"/>
                    </a:lnB>
                    <a:solidFill>
                      <a:srgbClr val="575757"/>
                    </a:solidFill>
                  </a:tcPr>
                </a:tc>
              </a:tr>
            </a:tbl>
          </a:graphicData>
        </a:graphic>
      </p:graphicFrame>
      <p:sp>
        <p:nvSpPr>
          <p:cNvPr id="170" name="Requirement…"/>
          <p:cNvSpPr txBox="1"/>
          <p:nvPr>
            <p:ph type="body" sz="half" idx="1"/>
          </p:nvPr>
        </p:nvSpPr>
        <p:spPr>
          <a:xfrm>
            <a:off x="7035800" y="2997200"/>
            <a:ext cx="5461000" cy="6299200"/>
          </a:xfrm>
          <a:prstGeom prst="rect">
            <a:avLst/>
          </a:prstGeom>
        </p:spPr>
        <p:txBody>
          <a:bodyPr/>
          <a:lstStyle/>
          <a:p>
            <a:pPr marL="447802" indent="-447802" defTabSz="502412">
              <a:spcBef>
                <a:spcPts val="3900"/>
              </a:spcBef>
              <a:defRPr sz="3956"/>
            </a:pPr>
            <a:r>
              <a:t>Requirement</a:t>
            </a:r>
          </a:p>
          <a:p>
            <a:pPr lvl="1" marL="895604" indent="-447802" defTabSz="502412">
              <a:spcBef>
                <a:spcPts val="3900"/>
              </a:spcBef>
              <a:defRPr sz="3956"/>
            </a:pPr>
            <a:r>
              <a:t>Uncover a cell which has a mine</a:t>
            </a:r>
          </a:p>
          <a:p>
            <a:pPr marL="447802" indent="-447802" defTabSz="502412">
              <a:spcBef>
                <a:spcPts val="3900"/>
              </a:spcBef>
              <a:defRPr sz="3956"/>
            </a:pPr>
            <a:r>
              <a:t>Action?</a:t>
            </a:r>
          </a:p>
          <a:p>
            <a:pPr lvl="1" marL="895604" indent="-447802" defTabSz="502412">
              <a:spcBef>
                <a:spcPts val="3900"/>
              </a:spcBef>
              <a:defRPr sz="3956"/>
            </a:pPr>
            <a:r>
              <a:t>Uncover cell and mark complete game as lost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