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1pPr>
    <a:lvl2pPr indent="3429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2pPr>
    <a:lvl3pPr indent="6858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3pPr>
    <a:lvl4pPr indent="10287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4pPr>
    <a:lvl5pPr indent="13716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5pPr>
    <a:lvl6pPr indent="17145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6pPr>
    <a:lvl7pPr indent="20574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7pPr>
    <a:lvl8pPr indent="24003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8pPr>
    <a:lvl9pPr indent="2743200" algn="ctr" defTabSz="584200">
      <a:defRPr sz="3000">
        <a:solidFill>
          <a:srgbClr val="324863"/>
        </a:solidFill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314864"/>
        </a:fontRef>
        <a:srgbClr val="314864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7996B9"/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7996B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8" name="Shape 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" name="Shape 11"/>
          <p:cNvSpPr/>
          <p:nvPr>
            <p:ph type="title"/>
          </p:nvPr>
        </p:nvSpPr>
        <p:spPr>
          <a:xfrm>
            <a:off x="355600" y="3454400"/>
            <a:ext cx="12293600" cy="21082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/>
          <a:lstStyle>
            <a:lvl1pPr marL="622300" indent="-469900" algn="just">
              <a:spcBef>
                <a:spcPts val="0"/>
              </a:spcBef>
              <a:buClrTx/>
              <a:buSzPct val="66000"/>
              <a:defRPr sz="2400">
                <a:solidFill>
                  <a:srgbClr val="5C86B9"/>
                </a:solidFill>
              </a:defRPr>
            </a:lvl1pPr>
            <a:lvl2pPr marL="622300" indent="-469900" algn="just">
              <a:spcBef>
                <a:spcPts val="0"/>
              </a:spcBef>
              <a:buClrTx/>
              <a:buSzPct val="66000"/>
              <a:defRPr sz="2400">
                <a:solidFill>
                  <a:srgbClr val="5C86B9"/>
                </a:solidFill>
              </a:defRPr>
            </a:lvl2pPr>
            <a:lvl3pPr marL="622300" indent="-469900" algn="just">
              <a:spcBef>
                <a:spcPts val="0"/>
              </a:spcBef>
              <a:buClrTx/>
              <a:buSzPct val="66000"/>
              <a:defRPr sz="2400">
                <a:solidFill>
                  <a:srgbClr val="5C86B9"/>
                </a:solidFill>
              </a:defRPr>
            </a:lvl3pPr>
            <a:lvl4pPr marL="622300" indent="-469900" algn="just">
              <a:spcBef>
                <a:spcPts val="0"/>
              </a:spcBef>
              <a:buClrTx/>
              <a:buSzPct val="66000"/>
              <a:defRPr sz="2400">
                <a:solidFill>
                  <a:srgbClr val="5C86B9"/>
                </a:solidFill>
              </a:defRPr>
            </a:lvl4pPr>
            <a:lvl5pPr marL="622300" indent="-469900" algn="just">
              <a:spcBef>
                <a:spcPts val="0"/>
              </a:spcBef>
              <a:buClrTx/>
              <a:buSzPct val="66000"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9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37" name="Shape 37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40" name="Shape 40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5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43" name="Shape 43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46" name="Shape 46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614680" anchor="t"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2486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8" name="Shape 28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2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30" name="Shape 30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3" name="Shape 33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rgbClr val="7996B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spd="med" advClick="1"/>
  <p:txStyles>
    <p:titleStyle>
      <a:lvl1pPr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1pPr>
      <a:lvl2pPr indent="2286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2pPr>
      <a:lvl3pPr indent="4572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3pPr>
      <a:lvl4pPr indent="6858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4pPr>
      <a:lvl5pPr indent="9144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5pPr>
      <a:lvl6pPr indent="11430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6pPr>
      <a:lvl7pPr indent="13716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7pPr>
      <a:lvl8pPr indent="16002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8pPr>
      <a:lvl9pPr indent="1828800" defTabSz="584200">
        <a:lnSpc>
          <a:spcPct val="90000"/>
        </a:lnSpc>
        <a:defRPr spc="-128" sz="6400">
          <a:solidFill>
            <a:srgbClr val="314864"/>
          </a:solidFill>
          <a:latin typeface="+mj-lt"/>
          <a:ea typeface="+mj-ea"/>
          <a:cs typeface="+mj-cs"/>
          <a:sym typeface="Didot"/>
        </a:defRPr>
      </a:lvl9pPr>
    </p:titleStyle>
    <p:bodyStyle>
      <a:lvl1pPr marL="3683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1pPr>
      <a:lvl2pPr marL="8128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2pPr>
      <a:lvl3pPr marL="12573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3pPr>
      <a:lvl4pPr marL="17018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4pPr>
      <a:lvl5pPr marL="21463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5pPr>
      <a:lvl6pPr marL="25908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6pPr>
      <a:lvl7pPr marL="30353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7pPr>
      <a:lvl8pPr marL="34798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8pPr>
      <a:lvl9pPr marL="3924300" indent="-368300" defTabSz="584200">
        <a:lnSpc>
          <a:spcPct val="90000"/>
        </a:lnSpc>
        <a:spcBef>
          <a:spcPts val="3800"/>
        </a:spcBef>
        <a:buClr>
          <a:srgbClr val="5C86B9"/>
        </a:buClr>
        <a:buSzPct val="50000"/>
        <a:buFont typeface="Zapf Dingbats"/>
        <a:buChar char="✤"/>
        <a:defRPr sz="3000">
          <a:latin typeface="+mn-lt"/>
          <a:ea typeface="+mn-ea"/>
          <a:cs typeface="+mn-cs"/>
          <a:sym typeface="Palatino"/>
        </a:defRPr>
      </a:lvl9pPr>
    </p:bodyStyle>
    <p:otherStyle>
      <a:lvl1pPr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69422" y="8807450"/>
            <a:ext cx="12255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100"/>
              </a:spcBef>
              <a:defRPr i="1" sz="1800">
                <a:solidFill>
                  <a:srgbClr val="5C86B9"/>
                </a:solidFill>
              </a:defRPr>
            </a:lvl1pPr>
          </a:lstStyle>
          <a:p>
            <a:pPr lvl="0">
              <a:defRPr i="0">
                <a:solidFill>
                  <a:srgbClr val="000000"/>
                </a:solidFill>
              </a:defRPr>
            </a:pPr>
            <a:r>
              <a:rPr i="1">
                <a:solidFill>
                  <a:srgbClr val="5C86B9"/>
                </a:solidFill>
              </a:rPr>
              <a:t>Unit 1</a:t>
            </a:r>
          </a:p>
        </p:txBody>
      </p:sp>
      <p:pic>
        <p:nvPicPr>
          <p:cNvPr id="58" name="mountai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7900" y="1104900"/>
            <a:ext cx="6643324" cy="4982493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Project Development (SYP)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Peter Bauer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How Is The Course Organized?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Theoretical background</a:t>
            </a:r>
            <a:endParaRPr sz="3000"/>
          </a:p>
          <a:p>
            <a:pPr lvl="1">
              <a:defRPr sz="1800"/>
            </a:pPr>
            <a:r>
              <a:rPr sz="3000"/>
              <a:t>Selected parts of the book</a:t>
            </a:r>
            <a:endParaRPr sz="3000"/>
          </a:p>
          <a:p>
            <a:pPr lvl="0">
              <a:defRPr sz="1800"/>
            </a:pPr>
            <a:r>
              <a:rPr sz="3000"/>
              <a:t>Practical exercises</a:t>
            </a:r>
            <a:endParaRPr sz="3000"/>
          </a:p>
          <a:p>
            <a:pPr lvl="1">
              <a:defRPr sz="1800"/>
            </a:pPr>
            <a:r>
              <a:rPr sz="3000"/>
              <a:t>By means of smaller examples</a:t>
            </a:r>
            <a:endParaRPr sz="3000"/>
          </a:p>
          <a:p>
            <a:pPr lvl="1">
              <a:defRPr sz="1800"/>
            </a:pPr>
            <a:r>
              <a:rPr sz="3000"/>
              <a:t>By means of your project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How To Get A Grade –</a:t>
            </a:r>
            <a:endParaRPr spc="-128" sz="6400">
              <a:solidFill>
                <a:srgbClr val="314864"/>
              </a:solidFill>
            </a:endParaRPr>
          </a:p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Main Contributions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One test per semester</a:t>
            </a:r>
            <a:endParaRPr sz="3000"/>
          </a:p>
          <a:p>
            <a:pPr lvl="1">
              <a:defRPr sz="1800"/>
            </a:pPr>
            <a:r>
              <a:rPr sz="3000"/>
              <a:t>Date: ????</a:t>
            </a:r>
            <a:endParaRPr sz="3000"/>
          </a:p>
          <a:p>
            <a:pPr lvl="0">
              <a:defRPr sz="1800"/>
            </a:pPr>
            <a:r>
              <a:rPr sz="3000"/>
              <a:t>Review of project deliverables</a:t>
            </a:r>
            <a:endParaRPr sz="3000"/>
          </a:p>
          <a:p>
            <a:pPr lvl="1">
              <a:defRPr sz="1800"/>
            </a:pPr>
            <a:r>
              <a:rPr sz="3000"/>
              <a:t>Project proposal</a:t>
            </a:r>
            <a:endParaRPr sz="3000"/>
          </a:p>
          <a:p>
            <a:pPr lvl="1">
              <a:defRPr sz="1800"/>
            </a:pPr>
            <a:r>
              <a:rPr sz="3000"/>
              <a:t>Effort estimations</a:t>
            </a:r>
            <a:endParaRPr sz="3000"/>
          </a:p>
          <a:p>
            <a:pPr lvl="1">
              <a:defRPr sz="1800"/>
            </a:pPr>
            <a:r>
              <a:rPr sz="3000"/>
              <a:t>Prototype</a:t>
            </a:r>
            <a:endParaRPr sz="3000"/>
          </a:p>
          <a:p>
            <a:pPr lvl="1">
              <a:defRPr sz="1800"/>
            </a:pPr>
            <a:r>
              <a:rPr sz="3000"/>
              <a:t>Reports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Teams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2 to 3 persons max.</a:t>
            </a:r>
            <a:endParaRPr sz="3000"/>
          </a:p>
          <a:p>
            <a:pPr lvl="0">
              <a:defRPr sz="1800"/>
            </a:pPr>
            <a:r>
              <a:rPr sz="3000"/>
              <a:t>Find a topic</a:t>
            </a:r>
            <a:endParaRPr sz="3000"/>
          </a:p>
          <a:p>
            <a:pPr lvl="0">
              <a:defRPr sz="1800"/>
            </a:pPr>
            <a:r>
              <a:rPr sz="3000"/>
              <a:t>Assign roles</a:t>
            </a:r>
            <a:endParaRPr sz="3000"/>
          </a:p>
          <a:p>
            <a:pPr lvl="1">
              <a:defRPr sz="1800"/>
            </a:pPr>
            <a:r>
              <a:rPr sz="3000"/>
              <a:t>Dependent on your process model</a:t>
            </a:r>
            <a:endParaRPr sz="3000"/>
          </a:p>
          <a:p>
            <a:pPr lvl="1">
              <a:defRPr sz="1800"/>
            </a:pPr>
            <a:r>
              <a:rPr sz="3000"/>
              <a:t>Based on your primary skills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Communication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4104" indent="-324104" defTabSz="514095">
              <a:spcBef>
                <a:spcPts val="3300"/>
              </a:spcBef>
              <a:defRPr sz="1800"/>
            </a:pPr>
            <a:r>
              <a:rPr sz="2640"/>
              <a:t>Moodle</a:t>
            </a:r>
            <a:endParaRPr sz="2640"/>
          </a:p>
          <a:p>
            <a:pPr lvl="1" marL="715263" indent="-324104" defTabSz="514095">
              <a:spcBef>
                <a:spcPts val="3300"/>
              </a:spcBef>
              <a:defRPr sz="1800"/>
            </a:pPr>
            <a:r>
              <a:rPr sz="2640"/>
              <a:t>General announcements</a:t>
            </a:r>
            <a:endParaRPr sz="2640"/>
          </a:p>
          <a:p>
            <a:pPr lvl="1" marL="715263" indent="-324104" defTabSz="514095">
              <a:spcBef>
                <a:spcPts val="3300"/>
              </a:spcBef>
              <a:defRPr sz="1800"/>
            </a:pPr>
            <a:r>
              <a:rPr sz="2640"/>
              <a:t>Communication about tasks and assignments</a:t>
            </a:r>
            <a:endParaRPr sz="2640"/>
          </a:p>
          <a:p>
            <a:pPr lvl="1" marL="715263" indent="-324104" defTabSz="514095">
              <a:spcBef>
                <a:spcPts val="3300"/>
              </a:spcBef>
              <a:defRPr sz="1800"/>
            </a:pPr>
            <a:r>
              <a:rPr sz="2640"/>
              <a:t>Enroll</a:t>
            </a:r>
            <a:endParaRPr sz="2640"/>
          </a:p>
          <a:p>
            <a:pPr lvl="2" marL="1106424" indent="-324104" defTabSz="514095">
              <a:spcBef>
                <a:spcPts val="3300"/>
              </a:spcBef>
              <a:defRPr sz="1800"/>
            </a:pPr>
            <a:r>
              <a:rPr sz="2640"/>
              <a:t>Course name: III_SYP 3AHIF Bauer 1516</a:t>
            </a:r>
            <a:endParaRPr sz="2640"/>
          </a:p>
          <a:p>
            <a:pPr lvl="2" marL="1106424" indent="-324104" defTabSz="514095">
              <a:spcBef>
                <a:spcPts val="3300"/>
              </a:spcBef>
              <a:defRPr sz="1800"/>
            </a:pPr>
            <a:r>
              <a:rPr sz="2640"/>
              <a:t>Enrolment Key: DasIstSYPER</a:t>
            </a:r>
            <a:endParaRPr sz="2640"/>
          </a:p>
          <a:p>
            <a:pPr lvl="0" marL="324104" indent="-324104" defTabSz="514095">
              <a:spcBef>
                <a:spcPts val="3300"/>
              </a:spcBef>
              <a:defRPr sz="1800"/>
            </a:pPr>
            <a:r>
              <a:rPr sz="2640"/>
              <a:t>Skype / e-mail (Bauepete / p.bauer@htl-leonding.ac.at)</a:t>
            </a:r>
            <a:endParaRPr sz="2640"/>
          </a:p>
          <a:p>
            <a:pPr lvl="1" marL="715263" indent="-324104" defTabSz="514095">
              <a:spcBef>
                <a:spcPts val="3300"/>
              </a:spcBef>
              <a:defRPr sz="1800"/>
            </a:pPr>
            <a:r>
              <a:rPr sz="2640"/>
              <a:t>Short hand communication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Let’s Talk Content – 2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System Specification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Analysis of the application domain</a:t>
            </a:r>
            <a:endParaRPr sz="3000"/>
          </a:p>
          <a:p>
            <a:pPr lvl="1">
              <a:defRPr sz="1800"/>
            </a:pPr>
            <a:r>
              <a:rPr sz="3000"/>
              <a:t>UML</a:t>
            </a:r>
            <a:endParaRPr sz="3000"/>
          </a:p>
          <a:p>
            <a:pPr lvl="0">
              <a:defRPr sz="1800"/>
            </a:pPr>
            <a:r>
              <a:rPr sz="3000"/>
              <a:t>Documentation of functional and non-functional requirements</a:t>
            </a:r>
            <a:endParaRPr sz="3000"/>
          </a:p>
          <a:p>
            <a:pPr lvl="0">
              <a:defRPr sz="1800"/>
            </a:pPr>
            <a:r>
              <a:rPr sz="3000"/>
              <a:t>Software architecture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Implementation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Documentation of software design</a:t>
            </a:r>
            <a:endParaRPr sz="3000"/>
          </a:p>
          <a:p>
            <a:pPr lvl="1">
              <a:defRPr sz="1800"/>
            </a:pPr>
            <a:r>
              <a:rPr sz="3000"/>
              <a:t>UML</a:t>
            </a:r>
            <a:endParaRPr sz="3000"/>
          </a:p>
          <a:p>
            <a:pPr lvl="0">
              <a:defRPr sz="1800"/>
            </a:pPr>
            <a:r>
              <a:rPr sz="3000"/>
              <a:t>Coding in a team</a:t>
            </a:r>
            <a:endParaRPr sz="3000"/>
          </a:p>
          <a:p>
            <a:pPr lvl="1">
              <a:defRPr sz="1800"/>
            </a:pPr>
            <a:r>
              <a:rPr sz="3000"/>
              <a:t>Syncing the code base between the team members</a:t>
            </a:r>
            <a:endParaRPr sz="3000"/>
          </a:p>
          <a:p>
            <a:pPr lvl="1">
              <a:defRPr sz="1800"/>
            </a:pPr>
            <a:r>
              <a:rPr sz="3000"/>
              <a:t>Collaborative coding models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Testing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Kinds of tests</a:t>
            </a:r>
            <a:endParaRPr sz="3000"/>
          </a:p>
          <a:p>
            <a:pPr lvl="0">
              <a:defRPr sz="1800"/>
            </a:pPr>
            <a:r>
              <a:rPr sz="3000"/>
              <a:t>Test plan</a:t>
            </a:r>
            <a:endParaRPr sz="3000"/>
          </a:p>
          <a:p>
            <a:pPr lvl="0">
              <a:defRPr sz="1800"/>
            </a:pPr>
            <a:r>
              <a:rPr sz="3000"/>
              <a:t>Test specification</a:t>
            </a:r>
            <a:endParaRPr sz="3000"/>
          </a:p>
          <a:p>
            <a:pPr lvl="0">
              <a:defRPr sz="1800"/>
            </a:pPr>
            <a:r>
              <a:rPr sz="3000"/>
              <a:t>Test report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Releasing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Release plan</a:t>
            </a:r>
            <a:endParaRPr sz="3000"/>
          </a:p>
          <a:p>
            <a:pPr lvl="0">
              <a:defRPr sz="1800"/>
            </a:pPr>
            <a:r>
              <a:rPr sz="3000"/>
              <a:t>Roadmaps to releases</a:t>
            </a:r>
            <a:endParaRPr sz="3000"/>
          </a:p>
          <a:p>
            <a:pPr lvl="0">
              <a:defRPr sz="1800"/>
            </a:pPr>
            <a:r>
              <a:rPr sz="3000"/>
              <a:t>Project and software versions</a:t>
            </a:r>
            <a:endParaRPr sz="3000"/>
          </a:p>
          <a:p>
            <a:pPr lvl="0">
              <a:defRPr sz="1800"/>
            </a:pPr>
            <a:r>
              <a:rPr sz="3000"/>
              <a:t>Release notes</a:t>
            </a:r>
            <a:endParaRPr sz="3000"/>
          </a:p>
          <a:p>
            <a:pPr lvl="0">
              <a:defRPr sz="1800"/>
            </a:pPr>
            <a:r>
              <a:rPr sz="3000"/>
              <a:t>Change logs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Let’s Talk Content – 1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Content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4104" indent="-324104" defTabSz="514095">
              <a:spcBef>
                <a:spcPts val="3300"/>
              </a:spcBef>
              <a:defRPr sz="1800"/>
            </a:pPr>
            <a:r>
              <a:rPr sz="2640"/>
              <a:t>What are projects?</a:t>
            </a:r>
            <a:endParaRPr sz="2640"/>
          </a:p>
          <a:p>
            <a:pPr lvl="0" marL="324104" indent="-324104" defTabSz="514095">
              <a:spcBef>
                <a:spcPts val="3300"/>
              </a:spcBef>
              <a:defRPr sz="1800"/>
            </a:pPr>
            <a:r>
              <a:rPr sz="2640"/>
              <a:t>Project start</a:t>
            </a:r>
            <a:endParaRPr sz="2640"/>
          </a:p>
          <a:p>
            <a:pPr lvl="0" marL="324104" indent="-324104" defTabSz="514095">
              <a:spcBef>
                <a:spcPts val="3300"/>
              </a:spcBef>
              <a:defRPr sz="1800"/>
            </a:pPr>
            <a:r>
              <a:rPr sz="2640"/>
              <a:t>Project Communication</a:t>
            </a:r>
            <a:endParaRPr sz="2640"/>
          </a:p>
          <a:p>
            <a:pPr lvl="0" marL="324104" indent="-324104" defTabSz="514095">
              <a:spcBef>
                <a:spcPts val="3300"/>
              </a:spcBef>
              <a:defRPr sz="1800"/>
            </a:pPr>
            <a:r>
              <a:rPr sz="2640"/>
              <a:t>Software Development Process Models</a:t>
            </a:r>
            <a:endParaRPr sz="2640"/>
          </a:p>
          <a:p>
            <a:pPr lvl="0" marL="324104" indent="-324104" defTabSz="514095">
              <a:spcBef>
                <a:spcPts val="3300"/>
              </a:spcBef>
              <a:defRPr sz="1800"/>
            </a:pPr>
            <a:r>
              <a:rPr sz="2640"/>
              <a:t>System Specification</a:t>
            </a:r>
            <a:endParaRPr sz="2640"/>
          </a:p>
          <a:p>
            <a:pPr lvl="0" marL="324104" indent="-324104" defTabSz="514095">
              <a:spcBef>
                <a:spcPts val="3300"/>
              </a:spcBef>
              <a:defRPr sz="1800"/>
            </a:pPr>
            <a:r>
              <a:rPr sz="2640"/>
              <a:t>Implementation</a:t>
            </a:r>
            <a:endParaRPr sz="2640"/>
          </a:p>
          <a:p>
            <a:pPr lvl="0" marL="324104" indent="-324104" defTabSz="514095">
              <a:spcBef>
                <a:spcPts val="3300"/>
              </a:spcBef>
              <a:defRPr sz="1800"/>
            </a:pPr>
            <a:r>
              <a:rPr sz="2640"/>
              <a:t>Testing</a:t>
            </a:r>
            <a:endParaRPr sz="2640"/>
          </a:p>
          <a:p>
            <a:pPr lvl="0" marL="324104" indent="-324104" defTabSz="514095">
              <a:spcBef>
                <a:spcPts val="3300"/>
              </a:spcBef>
              <a:defRPr sz="1800"/>
            </a:pPr>
            <a:r>
              <a:rPr sz="2640"/>
              <a:t>Releasing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What Are Projects?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Collaborative enterprise</a:t>
            </a:r>
            <a:endParaRPr sz="3000"/>
          </a:p>
          <a:p>
            <a:pPr lvl="0">
              <a:defRPr sz="1800"/>
            </a:pPr>
            <a:r>
              <a:rPr sz="3000"/>
              <a:t>Carefully planned</a:t>
            </a:r>
            <a:endParaRPr sz="3000"/>
          </a:p>
          <a:p>
            <a:pPr lvl="0">
              <a:defRPr sz="1800"/>
            </a:pPr>
            <a:r>
              <a:rPr sz="3000"/>
              <a:t>Temporary rather than permanent</a:t>
            </a:r>
            <a:endParaRPr sz="3000"/>
          </a:p>
          <a:p>
            <a:pPr lvl="0">
              <a:defRPr sz="1800"/>
            </a:pPr>
            <a:r>
              <a:rPr sz="3000"/>
              <a:t>Accomplish particular tasks</a:t>
            </a:r>
            <a:endParaRPr sz="3000"/>
          </a:p>
          <a:p>
            <a:pPr lvl="0">
              <a:defRPr sz="1800"/>
            </a:pPr>
            <a:r>
              <a:rPr sz="3000"/>
              <a:t>Time constraints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Project Start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Give basis for the management decision of project approval</a:t>
            </a:r>
            <a:endParaRPr sz="3000"/>
          </a:p>
          <a:p>
            <a:pPr lvl="0">
              <a:defRPr sz="1800"/>
            </a:pPr>
            <a:r>
              <a:rPr sz="3000"/>
              <a:t>Describes</a:t>
            </a:r>
            <a:endParaRPr sz="3000"/>
          </a:p>
          <a:p>
            <a:pPr lvl="1">
              <a:defRPr sz="1800"/>
            </a:pPr>
            <a:r>
              <a:rPr sz="3000"/>
              <a:t>Necessity of project</a:t>
            </a:r>
            <a:endParaRPr sz="3000"/>
          </a:p>
          <a:p>
            <a:pPr lvl="1">
              <a:defRPr sz="1800"/>
            </a:pPr>
            <a:r>
              <a:rPr sz="3000"/>
              <a:t>Feasibility of project</a:t>
            </a:r>
            <a:endParaRPr sz="3000"/>
          </a:p>
          <a:p>
            <a:pPr lvl="1">
              <a:defRPr sz="1800"/>
            </a:pPr>
            <a:r>
              <a:rPr sz="3000"/>
              <a:t>Affordability of project</a:t>
            </a:r>
            <a:endParaRPr sz="3000"/>
          </a:p>
          <a:p>
            <a:pPr lvl="1">
              <a:defRPr sz="1800"/>
            </a:pPr>
            <a:r>
              <a:rPr sz="3000"/>
              <a:t>Market and economic effect of project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Project Communication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Project Organization</a:t>
            </a:r>
            <a:endParaRPr sz="3000"/>
          </a:p>
          <a:p>
            <a:pPr lvl="0">
              <a:defRPr sz="1800"/>
            </a:pPr>
            <a:r>
              <a:rPr sz="3000"/>
              <a:t>Requirements Management</a:t>
            </a:r>
            <a:endParaRPr sz="3000"/>
          </a:p>
          <a:p>
            <a:pPr lvl="0">
              <a:defRPr sz="1800"/>
            </a:pPr>
            <a:r>
              <a:rPr sz="3000"/>
              <a:t>Project Planning</a:t>
            </a:r>
            <a:endParaRPr sz="3000"/>
          </a:p>
          <a:p>
            <a:pPr lvl="0">
              <a:defRPr sz="1800"/>
            </a:pPr>
            <a:r>
              <a:rPr sz="3000"/>
              <a:t>Configuration Management</a:t>
            </a:r>
            <a:endParaRPr sz="3000"/>
          </a:p>
          <a:p>
            <a:pPr lvl="0">
              <a:defRPr sz="1800"/>
            </a:pPr>
            <a:r>
              <a:rPr sz="3000"/>
              <a:t>Quality Assurance</a:t>
            </a:r>
            <a:endParaRPr sz="3000"/>
          </a:p>
          <a:p>
            <a:pPr lvl="0">
              <a:defRPr sz="1800"/>
            </a:pPr>
            <a:r>
              <a:rPr sz="3000"/>
              <a:t>Methods and Tools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Software Development Process Models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Waterfall model</a:t>
            </a:r>
            <a:endParaRPr sz="3000"/>
          </a:p>
          <a:p>
            <a:pPr lvl="0">
              <a:defRPr sz="1800"/>
            </a:pPr>
            <a:r>
              <a:rPr sz="3000"/>
              <a:t>V-Model</a:t>
            </a:r>
            <a:endParaRPr sz="3000"/>
          </a:p>
          <a:p>
            <a:pPr lvl="0">
              <a:defRPr sz="1800"/>
            </a:pPr>
            <a:r>
              <a:rPr sz="3000"/>
              <a:t>RUP</a:t>
            </a:r>
            <a:endParaRPr sz="3000"/>
          </a:p>
          <a:p>
            <a:pPr lvl="0">
              <a:defRPr sz="1800"/>
            </a:pPr>
            <a:r>
              <a:rPr sz="3000"/>
              <a:t>Scrum</a:t>
            </a:r>
            <a:endParaRPr sz="3000"/>
          </a:p>
          <a:p>
            <a:pPr lvl="0">
              <a:defRPr sz="1800"/>
            </a:pPr>
            <a:r>
              <a:rPr sz="3000"/>
              <a:t>Development Process Assessments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Administrivia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What Will We Do?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Start developing a serious background in project development</a:t>
            </a:r>
            <a:endParaRPr sz="3000"/>
          </a:p>
          <a:p>
            <a:pPr lvl="0">
              <a:defRPr sz="1800"/>
            </a:pPr>
            <a:r>
              <a:rPr sz="3000"/>
              <a:t>Develop a complete project</a:t>
            </a:r>
            <a:endParaRPr sz="3000"/>
          </a:p>
          <a:p>
            <a:pPr lvl="1">
              <a:defRPr sz="1800"/>
            </a:pPr>
            <a:r>
              <a:rPr sz="3000"/>
              <a:t>Plan (content, time line, effort, …)</a:t>
            </a:r>
            <a:endParaRPr sz="3000"/>
          </a:p>
          <a:p>
            <a:pPr lvl="1">
              <a:defRPr sz="1800"/>
            </a:pPr>
            <a:r>
              <a:rPr sz="3000"/>
              <a:t>Implement (from requirements to tests)</a:t>
            </a:r>
            <a:endParaRPr sz="3000"/>
          </a:p>
          <a:p>
            <a:pPr lvl="1">
              <a:defRPr sz="1800"/>
            </a:pPr>
            <a:r>
              <a:rPr sz="3000"/>
              <a:t>Monitor the project’s progress</a:t>
            </a:r>
            <a:endParaRPr sz="3000"/>
          </a:p>
          <a:p>
            <a:pPr lvl="0">
              <a:defRPr sz="1800"/>
            </a:pPr>
            <a:r>
              <a:rPr sz="3000"/>
              <a:t>Have fun while doing serious work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2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