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1pPr>
    <a:lvl2pPr indent="3429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2pPr>
    <a:lvl3pPr indent="6858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3pPr>
    <a:lvl4pPr indent="10287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4pPr>
    <a:lvl5pPr indent="13716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5pPr>
    <a:lvl6pPr indent="17145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6pPr>
    <a:lvl7pPr indent="20574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7pPr>
    <a:lvl8pPr indent="24003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8pPr>
    <a:lvl9pPr indent="27432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314864"/>
        </a:fontRef>
        <a:srgbClr val="314864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7996B9"/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7996B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8" name="Shape 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" name="Shape 11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9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0" name="Shape 40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5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43" name="Shape 43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6" name="Shape 46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614680" anchor="t"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2486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8" name="Shape 28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3" name="Shape 33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med" advClick="1"/>
  <p:txStyles>
    <p:titleStyle>
      <a:lvl1pPr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1pPr>
      <a:lvl2pPr indent="2286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2pPr>
      <a:lvl3pPr indent="4572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3pPr>
      <a:lvl4pPr indent="6858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4pPr>
      <a:lvl5pPr indent="9144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5pPr>
      <a:lvl6pPr indent="11430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6pPr>
      <a:lvl7pPr indent="13716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7pPr>
      <a:lvl8pPr indent="16002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8pPr>
      <a:lvl9pPr indent="18288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9pPr>
    </p:titleStyle>
    <p:bodyStyle>
      <a:lvl1pPr marL="368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1pPr>
      <a:lvl2pPr marL="812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2pPr>
      <a:lvl3pPr marL="1257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3pPr>
      <a:lvl4pPr marL="1701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4pPr>
      <a:lvl5pPr marL="2146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5pPr>
      <a:lvl6pPr marL="2590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6pPr>
      <a:lvl7pPr marL="3035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7pPr>
      <a:lvl8pPr marL="3479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8pPr>
      <a:lvl9pPr marL="3924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9pPr>
    </p:bodyStyle>
    <p:otherStyle>
      <a:lvl1pPr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69422" y="8807450"/>
            <a:ext cx="12255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100"/>
              </a:spcBef>
              <a:defRPr i="1" sz="1800">
                <a:solidFill>
                  <a:srgbClr val="5C86B9"/>
                </a:solidFill>
              </a:defRPr>
            </a:lvl1pPr>
          </a:lstStyle>
          <a:p>
            <a:pPr lvl="0">
              <a:defRPr i="0">
                <a:solidFill>
                  <a:srgbClr val="000000"/>
                </a:solidFill>
              </a:defRPr>
            </a:pPr>
            <a:r>
              <a:rPr i="1">
                <a:solidFill>
                  <a:srgbClr val="5C86B9"/>
                </a:solidFill>
              </a:rPr>
              <a:t>Unit 2</a:t>
            </a:r>
          </a:p>
        </p:txBody>
      </p:sp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19" sz="6000">
                <a:solidFill>
                  <a:srgbClr val="314864"/>
                </a:solidFill>
              </a:rPr>
              <a:t>Project Development (SYP_PRE)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Project Proposal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General Conditions and Constraints – Driving Questions(2)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Technical conditions</a:t>
            </a:r>
            <a:endParaRPr sz="3000"/>
          </a:p>
          <a:p>
            <a:pPr lvl="1">
              <a:defRPr sz="1800"/>
            </a:pPr>
            <a:r>
              <a:rPr sz="3000"/>
              <a:t>Which development environment and platform is available?</a:t>
            </a:r>
            <a:endParaRPr sz="3000"/>
          </a:p>
          <a:p>
            <a:pPr lvl="1">
              <a:defRPr sz="1800"/>
            </a:pPr>
            <a:r>
              <a:rPr sz="3000"/>
              <a:t>Which IT infrastructure is available?</a:t>
            </a:r>
            <a:endParaRPr sz="3000"/>
          </a:p>
          <a:p>
            <a:pPr lvl="1">
              <a:defRPr sz="1800"/>
            </a:pPr>
            <a:r>
              <a:rPr sz="3000"/>
              <a:t>Which standards and regulations have to be considered?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General Conditions and Constraints – Example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The information about the medical condition of the students is strictly confidential</a:t>
            </a:r>
            <a:endParaRPr sz="3000"/>
          </a:p>
          <a:p>
            <a:pPr lvl="0">
              <a:defRPr sz="1800"/>
            </a:pPr>
            <a:r>
              <a:rPr sz="3000"/>
              <a:t>The GUI of the information system must be intuitive</a:t>
            </a:r>
            <a:endParaRPr sz="3000"/>
          </a:p>
          <a:p>
            <a:pPr lvl="0">
              <a:defRPr sz="1800"/>
            </a:pPr>
            <a:r>
              <a:rPr sz="3000"/>
              <a:t>The application must have a small footprint and a local database</a:t>
            </a:r>
            <a:endParaRPr sz="3000"/>
          </a:p>
          <a:p>
            <a:pPr lvl="0">
              <a:defRPr sz="1800"/>
            </a:pPr>
            <a:r>
              <a:rPr sz="3000"/>
              <a:t>A backup concept is mandatory</a:t>
            </a:r>
            <a:endParaRPr sz="3000"/>
          </a:p>
          <a:p>
            <a:pPr lvl="0">
              <a:defRPr sz="1800"/>
            </a:pPr>
            <a:r>
              <a:rPr sz="3000"/>
              <a:t>The application is multi-language capable (english and german)</a:t>
            </a:r>
            <a:endParaRPr sz="300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Project Objectives and</a:t>
            </a:r>
            <a:endParaRPr spc="-128" sz="6400">
              <a:solidFill>
                <a:srgbClr val="314864"/>
              </a:solidFill>
            </a:endParaRPr>
          </a:p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System Concepts – Outline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Describe your concept or vision of a new system</a:t>
            </a:r>
            <a:endParaRPr sz="3000"/>
          </a:p>
          <a:p>
            <a:pPr lvl="0">
              <a:defRPr sz="1800"/>
            </a:pPr>
            <a:r>
              <a:rPr sz="3000"/>
              <a:t>Describe it without technical details</a:t>
            </a:r>
            <a:endParaRPr sz="3000"/>
          </a:p>
          <a:p>
            <a:pPr lvl="0">
              <a:defRPr sz="1800"/>
            </a:pPr>
            <a:r>
              <a:rPr sz="3000"/>
              <a:t>Convey your basic idea and how it brings us to the desired state as described in “Initial Situation”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Project Objectives and</a:t>
            </a:r>
            <a:endParaRPr spc="-128" sz="6400">
              <a:solidFill>
                <a:srgbClr val="314864"/>
              </a:solidFill>
            </a:endParaRPr>
          </a:p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System Concepts – Example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The doctor is documenting the examination results while examining the students</a:t>
            </a:r>
            <a:endParaRPr sz="3000"/>
          </a:p>
          <a:p>
            <a:pPr lvl="0">
              <a:defRPr sz="1800"/>
            </a:pPr>
            <a:r>
              <a:rPr sz="3000"/>
              <a:t>Input form assists her/him to input information in a structured and easy way</a:t>
            </a:r>
            <a:endParaRPr sz="3000"/>
          </a:p>
          <a:p>
            <a:pPr lvl="0">
              <a:defRPr sz="1800"/>
            </a:pPr>
            <a:r>
              <a:rPr sz="3000"/>
              <a:t>Common situations (need for vaccinations, check for need of dental brace, etc.) are a one-click-job for the doctor</a:t>
            </a:r>
            <a:endParaRPr sz="3000"/>
          </a:p>
          <a:p>
            <a:pPr lvl="0">
              <a:defRPr sz="1800"/>
            </a:pPr>
            <a:r>
              <a:rPr sz="3000"/>
              <a:t>Info sheet for parents can be printed right after examination</a:t>
            </a:r>
            <a:endParaRPr sz="3000"/>
          </a:p>
          <a:p>
            <a:pPr lvl="0">
              <a:defRPr sz="1800"/>
            </a:pPr>
            <a:r>
              <a:rPr sz="3000"/>
              <a:t>Report is a one-click-job at the end of the day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Opportunities and Risks – Outline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Make a market analysis</a:t>
            </a:r>
            <a:endParaRPr sz="3000"/>
          </a:p>
          <a:p>
            <a:pPr lvl="1">
              <a:defRPr sz="1800"/>
            </a:pPr>
            <a:r>
              <a:rPr sz="3000"/>
              <a:t>List potential customers</a:t>
            </a:r>
            <a:endParaRPr sz="3000"/>
          </a:p>
          <a:p>
            <a:pPr lvl="1">
              <a:defRPr sz="1800"/>
            </a:pPr>
            <a:r>
              <a:rPr sz="3000"/>
              <a:t>Estimate your chances to make profit</a:t>
            </a:r>
            <a:endParaRPr sz="3000"/>
          </a:p>
          <a:p>
            <a:pPr lvl="1">
              <a:defRPr sz="1800"/>
            </a:pPr>
            <a:r>
              <a:rPr sz="3000"/>
              <a:t>Estimate your risk to fail and make loss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Opportunities and Risks – Example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We could save 80 % out of the wasted 80 % bureaucracy work</a:t>
            </a:r>
            <a:endParaRPr sz="3000"/>
          </a:p>
          <a:p>
            <a:pPr lvl="1">
              <a:defRPr sz="1800"/>
            </a:pPr>
            <a:r>
              <a:rPr sz="3000"/>
              <a:t>Besides increasing the time for child care more schools can be serviced by one doctor (-&gt; cost reduction of public health care)</a:t>
            </a:r>
            <a:endParaRPr sz="3000"/>
          </a:p>
          <a:p>
            <a:pPr lvl="0">
              <a:defRPr sz="1800"/>
            </a:pPr>
            <a:r>
              <a:rPr sz="3000"/>
              <a:t>Doctors do not use the system because of technology scepticism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Planning – Content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List the rough project milestones</a:t>
            </a:r>
            <a:endParaRPr sz="3000"/>
          </a:p>
          <a:p>
            <a:pPr lvl="0">
              <a:defRPr sz="1800"/>
            </a:pPr>
            <a:r>
              <a:rPr sz="3000"/>
              <a:t>Assign project lead and other outstanding roles to team members</a:t>
            </a:r>
            <a:endParaRPr sz="3000"/>
          </a:p>
          <a:p>
            <a:pPr lvl="0">
              <a:defRPr sz="1800"/>
            </a:pPr>
            <a:r>
              <a:rPr sz="3000"/>
              <a:t>Give a rough estimate how many resources you need</a:t>
            </a:r>
            <a:endParaRPr sz="3000"/>
          </a:p>
          <a:p>
            <a:pPr lvl="1">
              <a:defRPr sz="1800"/>
            </a:pPr>
            <a:r>
              <a:rPr sz="3000"/>
              <a:t>Human resources</a:t>
            </a:r>
            <a:endParaRPr sz="3000"/>
          </a:p>
          <a:p>
            <a:pPr lvl="1">
              <a:defRPr sz="1800"/>
            </a:pPr>
            <a:r>
              <a:rPr sz="3000"/>
              <a:t>Licenses</a:t>
            </a:r>
            <a:endParaRPr sz="3000"/>
          </a:p>
          <a:p>
            <a:pPr lvl="1">
              <a:defRPr sz="1800"/>
            </a:pPr>
            <a:r>
              <a:rPr sz="3000"/>
              <a:t>etc.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Planning – Driving Questions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When will the project end?</a:t>
            </a:r>
            <a:endParaRPr sz="3000"/>
          </a:p>
          <a:p>
            <a:pPr lvl="0">
              <a:defRPr sz="1800"/>
            </a:pPr>
            <a:r>
              <a:rPr sz="3000"/>
              <a:t>When will be a first prototype available</a:t>
            </a:r>
            <a:endParaRPr sz="3000"/>
          </a:p>
          <a:p>
            <a:pPr lvl="0">
              <a:defRPr sz="1800"/>
            </a:pPr>
            <a:r>
              <a:rPr sz="3000"/>
              <a:t>When will the project start?</a:t>
            </a:r>
            <a:endParaRPr sz="3000"/>
          </a:p>
          <a:p>
            <a:pPr lvl="0">
              <a:defRPr sz="1800"/>
            </a:pPr>
            <a:r>
              <a:rPr sz="3000"/>
              <a:t>When does implementation work start?</a:t>
            </a:r>
            <a:endParaRPr sz="3000"/>
          </a:p>
          <a:p>
            <a:pPr lvl="0">
              <a:defRPr sz="1800"/>
            </a:pPr>
            <a:r>
              <a:rPr sz="3000"/>
              <a:t>What are the big blocks of work to be done?</a:t>
            </a:r>
            <a:endParaRPr sz="3000"/>
          </a:p>
          <a:p>
            <a:pPr lvl="0">
              <a:defRPr sz="1800"/>
            </a:pPr>
            <a:r>
              <a:rPr sz="3000"/>
              <a:t>Is this work doable in the given period of time?</a:t>
            </a:r>
            <a:endParaRPr sz="3000"/>
          </a:p>
          <a:p>
            <a:pPr lvl="0">
              <a:defRPr sz="1800"/>
            </a:pPr>
            <a:r>
              <a:rPr sz="3000"/>
              <a:t>Do we need any other stuff to make our work (licenses, servers, …)?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Purpose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Give basis for the management decision of project approval</a:t>
            </a:r>
            <a:endParaRPr sz="3000"/>
          </a:p>
          <a:p>
            <a:pPr lvl="0">
              <a:defRPr sz="1800"/>
            </a:pPr>
            <a:r>
              <a:rPr sz="3000"/>
              <a:t>Describes</a:t>
            </a:r>
            <a:endParaRPr sz="3000"/>
          </a:p>
          <a:p>
            <a:pPr lvl="1">
              <a:defRPr sz="1800"/>
            </a:pPr>
            <a:r>
              <a:rPr sz="3000"/>
              <a:t>Necessity of project</a:t>
            </a:r>
            <a:endParaRPr sz="3000"/>
          </a:p>
          <a:p>
            <a:pPr lvl="1">
              <a:defRPr sz="1800"/>
            </a:pPr>
            <a:r>
              <a:rPr sz="3000"/>
              <a:t>Feasibility of project</a:t>
            </a:r>
            <a:endParaRPr sz="3000"/>
          </a:p>
          <a:p>
            <a:pPr lvl="1">
              <a:defRPr sz="1800"/>
            </a:pPr>
            <a:r>
              <a:rPr sz="3000"/>
              <a:t>Affordability of project</a:t>
            </a:r>
            <a:endParaRPr sz="3000"/>
          </a:p>
          <a:p>
            <a:pPr lvl="1">
              <a:defRPr sz="1800"/>
            </a:pPr>
            <a:r>
              <a:rPr sz="3000"/>
              <a:t>Market and economic effect of project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Outline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Initial situation</a:t>
            </a:r>
            <a:endParaRPr sz="3000"/>
          </a:p>
          <a:p>
            <a:pPr lvl="0">
              <a:defRPr sz="1800"/>
            </a:pPr>
            <a:r>
              <a:rPr sz="3000"/>
              <a:t>General conditions and constraints</a:t>
            </a:r>
            <a:endParaRPr sz="3000"/>
          </a:p>
          <a:p>
            <a:pPr lvl="0">
              <a:defRPr sz="1800"/>
            </a:pPr>
            <a:r>
              <a:rPr sz="3000"/>
              <a:t>Project objectives and system concepts</a:t>
            </a:r>
            <a:endParaRPr sz="3000"/>
          </a:p>
          <a:p>
            <a:pPr lvl="0">
              <a:defRPr sz="1800"/>
            </a:pPr>
            <a:r>
              <a:rPr sz="3000"/>
              <a:t>Opportunities and risks</a:t>
            </a:r>
            <a:endParaRPr sz="3000"/>
          </a:p>
          <a:p>
            <a:pPr lvl="0">
              <a:defRPr sz="1800"/>
            </a:pPr>
            <a:r>
              <a:rPr sz="3000"/>
              <a:t>Planning</a:t>
            </a:r>
            <a:endParaRPr sz="3000"/>
          </a:p>
          <a:p>
            <a:pPr lvl="0">
              <a:defRPr sz="1800"/>
            </a:pPr>
            <a:r>
              <a:rPr sz="3000"/>
              <a:t>Economic efficiency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Initial Situation – Content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Describe current situation</a:t>
            </a:r>
            <a:endParaRPr sz="3000"/>
          </a:p>
          <a:p>
            <a:pPr lvl="0">
              <a:defRPr sz="1800"/>
            </a:pPr>
            <a:r>
              <a:rPr sz="3000"/>
              <a:t>Need for action is clearly visible</a:t>
            </a:r>
            <a:endParaRPr sz="3000"/>
          </a:p>
          <a:p>
            <a:pPr lvl="1">
              <a:defRPr sz="1800"/>
            </a:pPr>
            <a:r>
              <a:rPr sz="3000"/>
              <a:t>This may lead into a new system / product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Initial Situation –</a:t>
            </a:r>
            <a:endParaRPr spc="-128" sz="6400">
              <a:solidFill>
                <a:srgbClr val="314864"/>
              </a:solidFill>
            </a:endParaRPr>
          </a:p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Driving Questions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What are our abilities? What can we do now?</a:t>
            </a:r>
            <a:endParaRPr sz="3000"/>
          </a:p>
          <a:p>
            <a:pPr lvl="0">
              <a:defRPr sz="1800"/>
            </a:pPr>
            <a:r>
              <a:rPr sz="3000"/>
              <a:t>What shall be our abilities? What do we want to do in the future?</a:t>
            </a:r>
            <a:endParaRPr sz="3000"/>
          </a:p>
          <a:p>
            <a:pPr lvl="0">
              <a:defRPr sz="1800"/>
            </a:pPr>
            <a:r>
              <a:rPr sz="3000"/>
              <a:t>What is the gap? </a:t>
            </a:r>
            <a:endParaRPr sz="3000"/>
          </a:p>
          <a:p>
            <a:pPr lvl="1">
              <a:defRPr sz="1800"/>
            </a:pPr>
            <a:r>
              <a:rPr sz="3000"/>
              <a:t>What are we currently missing to get the desirable abilities?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Initial Situation – Example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000"/>
              <a:t>Doctor in a primary school periodically examines primary school students</a:t>
            </a:r>
            <a:endParaRPr sz="3000"/>
          </a:p>
          <a:p>
            <a:pPr lvl="0">
              <a:defRPr sz="1800"/>
            </a:pPr>
            <a:r>
              <a:rPr sz="3000"/>
              <a:t>(S)he has to report the results of his examinations</a:t>
            </a:r>
            <a:endParaRPr sz="3000"/>
          </a:p>
          <a:p>
            <a:pPr lvl="0">
              <a:defRPr sz="1800"/>
            </a:pPr>
            <a:r>
              <a:rPr sz="3000"/>
              <a:t>(S)he has to inform parents about the health situation of their kids</a:t>
            </a:r>
            <a:endParaRPr sz="3000"/>
          </a:p>
          <a:p>
            <a:pPr lvl="0">
              <a:defRPr sz="1800"/>
            </a:pPr>
            <a:r>
              <a:rPr sz="3000"/>
              <a:t>(S)he has to refer students in more severe health conditions to a specialist</a:t>
            </a:r>
            <a:endParaRPr sz="3000"/>
          </a:p>
          <a:p>
            <a:pPr lvl="0">
              <a:defRPr sz="1800"/>
            </a:pPr>
            <a:r>
              <a:rPr sz="3000"/>
              <a:t>Paper work takes around 60 % of his/her time</a:t>
            </a:r>
            <a:endParaRPr sz="3000"/>
          </a:p>
          <a:p>
            <a:pPr lvl="0">
              <a:defRPr sz="1800"/>
            </a:pPr>
            <a:r>
              <a:rPr sz="3000"/>
              <a:t>Data retrieval takes another 20 %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Initial Situation – Example cont.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000"/>
              <a:t>Documentation of examinations can be done computer assisted</a:t>
            </a:r>
            <a:endParaRPr sz="3000"/>
          </a:p>
          <a:p>
            <a:pPr lvl="0">
              <a:defRPr sz="1800"/>
            </a:pPr>
            <a:r>
              <a:rPr sz="3000"/>
              <a:t>Reporting and parents information is then generated</a:t>
            </a:r>
            <a:endParaRPr sz="3000"/>
          </a:p>
          <a:p>
            <a:pPr lvl="0">
              <a:defRPr sz="1800"/>
            </a:pPr>
            <a:r>
              <a:rPr sz="3000"/>
              <a:t>Medical history of students is persisted automatically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General Conditions and Constraints – Content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Describe the frame work conditions</a:t>
            </a:r>
            <a:endParaRPr sz="3000"/>
          </a:p>
          <a:p>
            <a:pPr lvl="1">
              <a:defRPr sz="1800"/>
            </a:pPr>
            <a:r>
              <a:rPr sz="3000"/>
              <a:t>budget situation, organizational or technical constraints, …</a:t>
            </a:r>
            <a:endParaRPr sz="300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General Conditions and Constraints – Driving Questions(1)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Framework conditions</a:t>
            </a:r>
            <a:endParaRPr sz="3000"/>
          </a:p>
          <a:p>
            <a:pPr lvl="1">
              <a:defRPr sz="1800"/>
            </a:pPr>
            <a:r>
              <a:rPr sz="3000"/>
              <a:t>What is our budget situation?</a:t>
            </a:r>
            <a:endParaRPr sz="3000"/>
          </a:p>
          <a:p>
            <a:pPr lvl="1">
              <a:defRPr sz="1800"/>
            </a:pPr>
            <a:r>
              <a:rPr sz="3000"/>
              <a:t>What is our know-how?</a:t>
            </a:r>
            <a:endParaRPr sz="3000"/>
          </a:p>
          <a:p>
            <a:pPr lvl="1">
              <a:defRPr sz="1800"/>
            </a:pPr>
            <a:r>
              <a:rPr sz="3000"/>
              <a:t>With whom can we cooperate?</a:t>
            </a:r>
            <a:endParaRPr sz="3000"/>
          </a:p>
          <a:p>
            <a:pPr lvl="1">
              <a:defRPr sz="1800"/>
            </a:pPr>
            <a:r>
              <a:rPr sz="3000"/>
              <a:t>Which commitments do we have to our partners?</a:t>
            </a:r>
            <a:endParaRPr sz="3000"/>
          </a:p>
          <a:p>
            <a:pPr lvl="1">
              <a:defRPr sz="1800"/>
            </a:pPr>
            <a:r>
              <a:rPr sz="3000"/>
              <a:t>Which commitments do we have in terms of deadlines?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