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chemeClr val="accent1">
            <a:hueOff val="54751"/>
            <a:satOff val="-1697"/>
            <a:lumOff val="-18038"/>
          </a:schemeClr>
        </a:fontRef>
        <a:schemeClr val="accent1">
          <a:hueOff val="54751"/>
          <a:satOff val="-1697"/>
          <a:lumOff val="-18038"/>
        </a:schemeClr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rgbClr val="9ABDE9"/>
          </a:solidFill>
        </a:fill>
      </a:tcStyle>
    </a:firstCol>
    <a:lastRow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109194"/>
              <a:satOff val="-4874"/>
              <a:lumOff val="12971"/>
            </a:schemeClr>
          </a:solidFill>
        </a:fill>
      </a:tcStyle>
    </a:lastRow>
    <a:firstRow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109194"/>
              <a:satOff val="-4874"/>
              <a:lumOff val="12971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6"/>
          <p:cNvGrpSpPr/>
          <p:nvPr/>
        </p:nvGrpSpPr>
        <p:grpSpPr>
          <a:xfrm>
            <a:off x="406400" y="8623300"/>
            <a:ext cx="12192001" cy="50927"/>
            <a:chOff x="0" y="0"/>
            <a:chExt cx="12192000" cy="50926"/>
          </a:xfrm>
        </p:grpSpPr>
        <p:sp>
          <p:nvSpPr>
            <p:cNvPr id="14" name="Shape 14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7" name="Shape 17"/>
          <p:cNvSpPr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00000"/>
              </a:lnSpc>
              <a:spcBef>
                <a:spcPts val="110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18" name="Shape 18"/>
          <p:cNvSpPr/>
          <p:nvPr>
            <p:ph type="title"/>
          </p:nvPr>
        </p:nvSpPr>
        <p:spPr>
          <a:xfrm>
            <a:off x="355600" y="5905500"/>
            <a:ext cx="12293600" cy="2108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9" name="Shape 19"/>
          <p:cNvSpPr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4"/>
          <p:cNvGrpSpPr/>
          <p:nvPr/>
        </p:nvGrpSpPr>
        <p:grpSpPr>
          <a:xfrm>
            <a:off x="406400" y="5270500"/>
            <a:ext cx="5689600" cy="50927"/>
            <a:chOff x="0" y="0"/>
            <a:chExt cx="5689600" cy="50926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" name="Shape 103"/>
            <p:cNvSpPr/>
            <p:nvPr/>
          </p:nvSpPr>
          <p:spPr>
            <a:xfrm>
              <a:off x="0" y="5080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05" name="Shape 105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06" name="Shape 106"/>
          <p:cNvSpPr/>
          <p:nvPr>
            <p:ph type="title"/>
          </p:nvPr>
        </p:nvSpPr>
        <p:spPr>
          <a:xfrm>
            <a:off x="355600" y="1930400"/>
            <a:ext cx="5816600" cy="32385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355600" y="5410200"/>
            <a:ext cx="5816600" cy="1663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  <a:effectLst>
            <a:outerShdw sx="100000" sy="100000" kx="0" ky="0" algn="b" rotWithShape="0" blurRad="38100" dist="12700" dir="5400000">
              <a:srgbClr val="000000"/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7"/>
          <p:cNvGrpSpPr/>
          <p:nvPr/>
        </p:nvGrpSpPr>
        <p:grpSpPr>
          <a:xfrm>
            <a:off x="406400" y="2565400"/>
            <a:ext cx="5689600" cy="50927"/>
            <a:chOff x="0" y="0"/>
            <a:chExt cx="5689600" cy="50926"/>
          </a:xfrm>
        </p:grpSpPr>
        <p:sp>
          <p:nvSpPr>
            <p:cNvPr id="115" name="Shape 115"/>
            <p:cNvSpPr/>
            <p:nvPr/>
          </p:nvSpPr>
          <p:spPr>
            <a:xfrm>
              <a:off x="0" y="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" name="Shape 116"/>
            <p:cNvSpPr/>
            <p:nvPr/>
          </p:nvSpPr>
          <p:spPr>
            <a:xfrm>
              <a:off x="0" y="5080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18" name="Shape 118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19" name="Shape 119"/>
          <p:cNvSpPr/>
          <p:nvPr>
            <p:ph type="title"/>
          </p:nvPr>
        </p:nvSpPr>
        <p:spPr>
          <a:xfrm>
            <a:off x="355600" y="444500"/>
            <a:ext cx="5816600" cy="2044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0" name="Shape 120"/>
          <p:cNvSpPr/>
          <p:nvPr>
            <p:ph type="body" sz="half" idx="1"/>
          </p:nvPr>
        </p:nvSpPr>
        <p:spPr>
          <a:xfrm>
            <a:off x="355600" y="2984500"/>
            <a:ext cx="5816600" cy="632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  <a:effectLst>
            <a:outerShdw sx="100000" sy="100000" kx="0" ky="0" algn="b" rotWithShape="0" blurRad="38100" dist="12700" dir="5400000">
              <a:srgbClr val="000000"/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9" name="Shape 129"/>
          <p:cNvSpPr/>
          <p:nvPr>
            <p:ph type="body" sz="half" idx="1"/>
          </p:nvPr>
        </p:nvSpPr>
        <p:spPr>
          <a:xfrm>
            <a:off x="355600" y="2984500"/>
            <a:ext cx="5892800" cy="632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8" name="Shape 138"/>
          <p:cNvSpPr/>
          <p:nvPr>
            <p:ph type="body" sz="half" idx="1"/>
          </p:nvPr>
        </p:nvSpPr>
        <p:spPr>
          <a:xfrm>
            <a:off x="6756400" y="2984500"/>
            <a:ext cx="5892800" cy="632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8"/>
          <p:cNvGrpSpPr/>
          <p:nvPr/>
        </p:nvGrpSpPr>
        <p:grpSpPr>
          <a:xfrm>
            <a:off x="406399" y="2565398"/>
            <a:ext cx="12192003" cy="50932"/>
            <a:chOff x="0" y="-1"/>
            <a:chExt cx="12192002" cy="50930"/>
          </a:xfrm>
        </p:grpSpPr>
        <p:sp>
          <p:nvSpPr>
            <p:cNvPr id="146" name="Shape 146"/>
            <p:cNvSpPr/>
            <p:nvPr/>
          </p:nvSpPr>
          <p:spPr>
            <a:xfrm>
              <a:off x="-1" y="-2"/>
              <a:ext cx="12192003" cy="131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-1" y="50799"/>
              <a:ext cx="12192003" cy="131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hape 1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614680"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body" idx="1"/>
          </p:nvPr>
        </p:nvSpPr>
        <p:spPr>
          <a:xfrm>
            <a:off x="355600" y="444500"/>
            <a:ext cx="12293600" cy="88646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800"/>
            </a:lvl1pPr>
            <a:lvl2pPr>
              <a:lnSpc>
                <a:spcPct val="120000"/>
              </a:lnSpc>
              <a:defRPr sz="3800"/>
            </a:lvl2pPr>
            <a:lvl3pPr>
              <a:lnSpc>
                <a:spcPct val="120000"/>
              </a:lnSpc>
              <a:defRPr sz="3800"/>
            </a:lvl3pPr>
            <a:lvl4pPr>
              <a:lnSpc>
                <a:spcPct val="120000"/>
              </a:lnSpc>
              <a:defRPr sz="3800"/>
            </a:lvl4pPr>
            <a:lvl5pPr>
              <a:lnSpc>
                <a:spcPct val="120000"/>
              </a:lnSpc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70"/>
          <p:cNvGrpSpPr/>
          <p:nvPr/>
        </p:nvGrpSpPr>
        <p:grpSpPr>
          <a:xfrm>
            <a:off x="406400" y="4864100"/>
            <a:ext cx="12192001" cy="50927"/>
            <a:chOff x="0" y="0"/>
            <a:chExt cx="12192000" cy="50926"/>
          </a:xfrm>
        </p:grpSpPr>
        <p:sp>
          <p:nvSpPr>
            <p:cNvPr id="68" name="Shape 68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" name="Shape 69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71" name="Shape 71"/>
          <p:cNvSpPr/>
          <p:nvPr>
            <p:ph type="title"/>
          </p:nvPr>
        </p:nvSpPr>
        <p:spPr>
          <a:xfrm>
            <a:off x="355600" y="2628900"/>
            <a:ext cx="12293600" cy="2108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1"/>
          <p:cNvGrpSpPr/>
          <p:nvPr/>
        </p:nvGrpSpPr>
        <p:grpSpPr>
          <a:xfrm>
            <a:off x="406400" y="8623300"/>
            <a:ext cx="12192001" cy="50927"/>
            <a:chOff x="0" y="0"/>
            <a:chExt cx="12192000" cy="50926"/>
          </a:xfrm>
        </p:grpSpPr>
        <p:sp>
          <p:nvSpPr>
            <p:cNvPr id="79" name="Shape 79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" name="Shape 80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82" name="Shape 82"/>
          <p:cNvSpPr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00000"/>
              </a:lnSpc>
              <a:spcBef>
                <a:spcPts val="110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83" name="Shape 83"/>
          <p:cNvSpPr/>
          <p:nvPr>
            <p:ph type="pic" idx="14"/>
          </p:nvPr>
        </p:nvSpPr>
        <p:spPr>
          <a:xfrm>
            <a:off x="368300" y="444500"/>
            <a:ext cx="12268200" cy="63246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355600" y="6908800"/>
            <a:ext cx="12293600" cy="11049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pic" idx="13"/>
          </p:nvPr>
        </p:nvSpPr>
        <p:spPr>
          <a:xfrm>
            <a:off x="65151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94" name="Shape 94"/>
          <p:cNvSpPr/>
          <p:nvPr>
            <p:ph type="pic" idx="14"/>
          </p:nvPr>
        </p:nvSpPr>
        <p:spPr>
          <a:xfrm>
            <a:off x="3683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406400" y="2565400"/>
            <a:ext cx="12192001" cy="50927"/>
            <a:chOff x="0" y="0"/>
            <a:chExt cx="12192000" cy="50926"/>
          </a:xfrm>
        </p:grpSpPr>
        <p:sp>
          <p:nvSpPr>
            <p:cNvPr id="2" name="Shape 2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" name="Shape 3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5" name="Shape 5"/>
          <p:cNvSpPr/>
          <p:nvPr>
            <p:ph type="title"/>
          </p:nvPr>
        </p:nvSpPr>
        <p:spPr>
          <a:xfrm>
            <a:off x="355600" y="444500"/>
            <a:ext cx="122936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355600" y="2984500"/>
            <a:ext cx="12293600" cy="632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12331700" y="9220200"/>
            <a:ext cx="317500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600">
                <a:solidFill>
                  <a:schemeClr val="accent1">
                    <a:hueOff val="54751"/>
                    <a:satOff val="-1697"/>
                    <a:lumOff val="-1803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1pPr>
      <a:lvl2pPr marL="0" marR="0" indent="228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2pPr>
      <a:lvl3pPr marL="0" marR="0" indent="457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3pPr>
      <a:lvl4pPr marL="0" marR="0" indent="685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4pPr>
      <a:lvl5pPr marL="0" marR="0" indent="9144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5pPr>
      <a:lvl6pPr marL="0" marR="0" indent="11430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6pPr>
      <a:lvl7pPr marL="0" marR="0" indent="1371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7pPr>
      <a:lvl8pPr marL="0" marR="0" indent="1600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8pPr>
      <a:lvl9pPr marL="0" marR="0" indent="1828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9pPr>
    </p:titleStyle>
    <p:bodyStyle>
      <a:lvl1pPr marL="368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1pPr>
      <a:lvl2pPr marL="812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2pPr>
      <a:lvl3pPr marL="1257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3pPr>
      <a:lvl4pPr marL="1701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4pPr>
      <a:lvl5pPr marL="2146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5pPr>
      <a:lvl6pPr marL="2590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6pPr>
      <a:lvl7pPr marL="3035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7pPr>
      <a:lvl8pPr marL="3479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8pPr>
      <a:lvl9pPr marL="3924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bversionneu.htl-leonding.ac.at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lab.htl-leonding.ac.at" TargetMode="External"/><Relationship Id="rId3" Type="http://schemas.openxmlformats.org/officeDocument/2006/relationships/hyperlink" Target="https://github.com" TargetMode="External"/><Relationship Id="rId4" Type="http://schemas.openxmlformats.org/officeDocument/2006/relationships/hyperlink" Target="https://bitbucket.org/account/signin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itignore.io" TargetMode="Externa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blog.sourcetreeapp.com/2012/08/01/smart-branching-with-sourcetree-and-git-flow/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3</a:t>
            </a:r>
          </a:p>
        </p:txBody>
      </p:sp>
      <p:sp>
        <p:nvSpPr>
          <p:cNvPr id="161" name="Shape 16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Development (SYP)</a:t>
            </a:r>
          </a:p>
        </p:txBody>
      </p:sp>
      <p:sp>
        <p:nvSpPr>
          <p:cNvPr id="162" name="Shape 16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Configuration Management (CM)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Subversion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Possible Server</a:t>
            </a:r>
          </a:p>
        </p:txBody>
      </p:sp>
      <p:sp>
        <p:nvSpPr>
          <p:cNvPr id="225" name="Shape 2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subversionneu.htl-leonding.ac.at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Organization of Tags and Branches</a:t>
            </a:r>
          </a:p>
        </p:txBody>
      </p:sp>
      <p:sp>
        <p:nvSpPr>
          <p:cNvPr id="228" name="Shape 2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/trunk</a:t>
            </a:r>
          </a:p>
          <a:p>
            <a:pPr/>
            <a:r>
              <a:t>/tags</a:t>
            </a:r>
          </a:p>
          <a:p>
            <a:pPr/>
            <a:r>
              <a:t>/branches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Version Control with SVN – trunk, tags, and branches</a:t>
            </a:r>
          </a:p>
        </p:txBody>
      </p:sp>
      <p:sp>
        <p:nvSpPr>
          <p:cNvPr id="231" name="Shape 2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Three directories which are created by convention</a:t>
            </a:r>
          </a:p>
          <a:p>
            <a:pPr/>
            <a:r>
              <a:t>trunk</a:t>
            </a:r>
          </a:p>
          <a:p>
            <a:pPr lvl="1"/>
            <a:r>
              <a:t>Means the main development line</a:t>
            </a:r>
          </a:p>
          <a:p>
            <a:pPr/>
            <a:r>
              <a:t>tags</a:t>
            </a:r>
          </a:p>
          <a:p>
            <a:pPr lvl="1"/>
            <a:r>
              <a:t>Holds all frozen states of the project’s artifacts</a:t>
            </a:r>
          </a:p>
          <a:p>
            <a:pPr/>
            <a:r>
              <a:t>branches</a:t>
            </a:r>
          </a:p>
          <a:p>
            <a:pPr lvl="1"/>
            <a:r>
              <a:t>Holds development lines of project variants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Tag Names</a:t>
            </a:r>
          </a:p>
        </p:txBody>
      </p:sp>
      <p:sp>
        <p:nvSpPr>
          <p:cNvPr id="234" name="Shape 2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Tags are basically aligned with project milestones</a:t>
            </a:r>
          </a:p>
          <a:p>
            <a:pPr/>
            <a:r>
              <a:t>&lt;PROJECT_ALIAS&gt;_xx.yy.zz</a:t>
            </a:r>
          </a:p>
          <a:p>
            <a:pPr lvl="1"/>
            <a:r>
              <a:t>Example: SIRIUS_01.00.00</a:t>
            </a:r>
          </a:p>
          <a:p>
            <a:pPr/>
            <a:r>
              <a:t>In svn this is a smart copy from /trunk into</a:t>
            </a:r>
          </a:p>
          <a:p>
            <a:pPr lvl="1"/>
            <a:r>
              <a:t>/tags/&lt;PROJECT_ALIAS&gt;xx.yy.zz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Version Control with SVN – Terminology</a:t>
            </a:r>
          </a:p>
        </p:txBody>
      </p:sp>
      <p:sp>
        <p:nvSpPr>
          <p:cNvPr id="237" name="Shape 2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Repository</a:t>
            </a:r>
          </a:p>
          <a:p>
            <a:pPr lvl="1"/>
            <a:r>
              <a:t>Central store on server holding all artifacts of your project</a:t>
            </a:r>
          </a:p>
          <a:p>
            <a:pPr/>
            <a:r>
              <a:t>Working Copy</a:t>
            </a:r>
          </a:p>
          <a:p>
            <a:pPr lvl="1"/>
            <a:r>
              <a:t>Local “sand-box” on individual computer</a:t>
            </a:r>
          </a:p>
          <a:p>
            <a:pPr/>
            <a:r>
              <a:t>Revision</a:t>
            </a:r>
          </a:p>
          <a:p>
            <a:pPr lvl="1"/>
            <a:r>
              <a:t>State of a project’s artifacts in the repository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Version Control with SVN –</a:t>
            </a:r>
          </a:p>
          <a:p>
            <a:pPr/>
            <a:r>
              <a:t>Basic Operations</a:t>
            </a:r>
          </a:p>
        </p:txBody>
      </p:sp>
      <p:sp>
        <p:nvSpPr>
          <p:cNvPr id="240" name="Shape 2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Check-out</a:t>
            </a:r>
          </a:p>
          <a:p>
            <a:pPr lvl="1"/>
            <a:r>
              <a:t>Initial transfer of project artifacts from repository to working copy</a:t>
            </a:r>
          </a:p>
          <a:p>
            <a:pPr/>
            <a:r>
              <a:t>Commit</a:t>
            </a:r>
          </a:p>
          <a:p>
            <a:pPr lvl="1"/>
            <a:r>
              <a:t>Storing back changed artifacts from working copy to repository</a:t>
            </a:r>
          </a:p>
          <a:p>
            <a:pPr/>
            <a:r>
              <a:t>Update</a:t>
            </a:r>
          </a:p>
          <a:p>
            <a:pPr lvl="1"/>
            <a:r>
              <a:t>Synchronize working copy with latest revision of repository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Version Control with SVN – Characteristics</a:t>
            </a:r>
          </a:p>
        </p:txBody>
      </p:sp>
      <p:sp>
        <p:nvSpPr>
          <p:cNvPr id="243" name="Shape 243"/>
          <p:cNvSpPr/>
          <p:nvPr>
            <p:ph type="body" sz="half" idx="1"/>
          </p:nvPr>
        </p:nvSpPr>
        <p:spPr>
          <a:xfrm>
            <a:off x="355600" y="2984500"/>
            <a:ext cx="5956300" cy="6324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49884" indent="-349884" defTabSz="554990">
              <a:spcBef>
                <a:spcPts val="3600"/>
              </a:spcBef>
              <a:defRPr sz="2850"/>
            </a:pPr>
            <a:r>
              <a:t>Never rename a file without svn in a working copy</a:t>
            </a:r>
          </a:p>
          <a:p>
            <a:pPr lvl="1" marL="772159" indent="-349884" defTabSz="554990">
              <a:spcBef>
                <a:spcPts val="3600"/>
              </a:spcBef>
              <a:defRPr sz="2850">
                <a:latin typeface="Monaco"/>
                <a:ea typeface="Monaco"/>
                <a:cs typeface="Monaco"/>
                <a:sym typeface="Monaco"/>
              </a:defRPr>
            </a:pPr>
            <a:r>
              <a:t>svn rename &lt;file&gt;</a:t>
            </a:r>
          </a:p>
          <a:p>
            <a:pPr marL="349884" indent="-349884" defTabSz="554990">
              <a:spcBef>
                <a:spcPts val="3600"/>
              </a:spcBef>
              <a:defRPr sz="2850"/>
            </a:pPr>
            <a:r>
              <a:t>Never delete a file without svn in a working copy</a:t>
            </a:r>
          </a:p>
          <a:p>
            <a:pPr lvl="1" marL="772159" indent="-349884" defTabSz="554990">
              <a:spcBef>
                <a:spcPts val="3600"/>
              </a:spcBef>
              <a:defRPr sz="2850">
                <a:latin typeface="Monaco"/>
                <a:ea typeface="Monaco"/>
                <a:cs typeface="Monaco"/>
                <a:sym typeface="Monaco"/>
              </a:defRPr>
            </a:pPr>
            <a:r>
              <a:t>svn rm &lt;file&gt;</a:t>
            </a:r>
          </a:p>
          <a:p>
            <a:pPr marL="349884" indent="-349884" defTabSz="554990">
              <a:spcBef>
                <a:spcPts val="3600"/>
              </a:spcBef>
              <a:defRPr sz="2850"/>
            </a:pPr>
            <a:r>
              <a:t>Never move a file without svn in a working copy</a:t>
            </a:r>
          </a:p>
          <a:p>
            <a:pPr lvl="1" marL="772159" indent="-349884" defTabSz="554990">
              <a:spcBef>
                <a:spcPts val="3600"/>
              </a:spcBef>
              <a:defRPr sz="2850">
                <a:latin typeface="Monaco"/>
                <a:ea typeface="Monaco"/>
                <a:cs typeface="Monaco"/>
                <a:sym typeface="Monaco"/>
              </a:defRPr>
            </a:pPr>
            <a:r>
              <a:t>svn mv &lt;file&gt;</a:t>
            </a:r>
          </a:p>
        </p:txBody>
      </p:sp>
      <p:pic>
        <p:nvPicPr>
          <p:cNvPr id="244" name="ContextMenuSvnFileContro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26200" y="2959100"/>
            <a:ext cx="6214061" cy="4927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63100" y="4432300"/>
            <a:ext cx="1778000" cy="292101"/>
          </a:xfrm>
          <a:prstGeom prst="rect">
            <a:avLst/>
          </a:prstGeom>
        </p:spPr>
      </p:pic>
      <p:pic>
        <p:nvPicPr>
          <p:cNvPr id="247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63100" y="4686300"/>
            <a:ext cx="1778000" cy="292101"/>
          </a:xfrm>
          <a:prstGeom prst="rect">
            <a:avLst/>
          </a:prstGeom>
        </p:spPr>
      </p:pic>
      <p:sp>
        <p:nvSpPr>
          <p:cNvPr id="249" name="Shape 249"/>
          <p:cNvSpPr/>
          <p:nvPr/>
        </p:nvSpPr>
        <p:spPr>
          <a:xfrm>
            <a:off x="6421170" y="8610600"/>
            <a:ext cx="621030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>
                <a:solidFill>
                  <a:srgbClr val="BE5A2E"/>
                </a:solidFill>
              </a:defRPr>
            </a:lvl1pPr>
          </a:lstStyle>
          <a:p>
            <a:pPr/>
            <a:r>
              <a:t>Right drag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2" presetID="18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15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12" presetID="18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26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9" grpId="4"/>
      <p:bldP build="p" bldLvl="1" animBg="1" rev="0" advAuto="0" spid="243" grpId="1"/>
      <p:bldP build="whole" bldLvl="1" animBg="1" rev="0" advAuto="0" spid="247" grpId="3"/>
      <p:bldP build="whole" bldLvl="1" animBg="1" rev="0" advAuto="0" spid="245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Possible Servers</a:t>
            </a:r>
          </a:p>
        </p:txBody>
      </p:sp>
      <p:sp>
        <p:nvSpPr>
          <p:cNvPr id="254" name="Shape 2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GitLab: </a:t>
            </a:r>
            <a:r>
              <a:rPr u="sng">
                <a:hlinkClick r:id="rId2" invalidUrl="" action="" tgtFrame="" tooltip="" history="1" highlightClick="0" endSnd="0"/>
              </a:rPr>
              <a:t>https://gitlab.htl-leonding.ac.at</a:t>
            </a:r>
            <a:r>
              <a:t> </a:t>
            </a:r>
          </a:p>
          <a:p>
            <a:pPr lvl="1"/>
            <a:r>
              <a:t>preferred – check out if working and sign-up if available</a:t>
            </a:r>
          </a:p>
          <a:p>
            <a:pPr/>
            <a:r>
              <a:t>GitHub: </a:t>
            </a:r>
            <a:r>
              <a:rPr u="sng">
                <a:hlinkClick r:id="rId3" invalidUrl="" action="" tgtFrame="" tooltip="" history="1" highlightClick="0" endSnd="0"/>
              </a:rPr>
              <a:t>https://github.com</a:t>
            </a:r>
          </a:p>
          <a:p>
            <a:pPr/>
            <a:r>
              <a:t>BitBucket: </a:t>
            </a:r>
            <a:r>
              <a:rPr u="sng">
                <a:hlinkClick r:id="rId4" invalidUrl="" action="" tgtFrame="" tooltip="" history="1" highlightClick="0" endSnd="0"/>
              </a:rPr>
              <a:t>https://bitbucket.org/account/signin/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Non-linear Process</a:t>
            </a:r>
          </a:p>
        </p:txBody>
      </p:sp>
      <p:sp>
        <p:nvSpPr>
          <p:cNvPr id="165" name="Shape 165"/>
          <p:cNvSpPr/>
          <p:nvPr/>
        </p:nvSpPr>
        <p:spPr>
          <a:xfrm>
            <a:off x="393700" y="4292600"/>
            <a:ext cx="5562600" cy="322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12082" y="2705"/>
                </a:lnTo>
                <a:lnTo>
                  <a:pt x="14137" y="529"/>
                </a:lnTo>
                <a:lnTo>
                  <a:pt x="14521" y="3497"/>
                </a:lnTo>
                <a:lnTo>
                  <a:pt x="17148" y="2063"/>
                </a:lnTo>
                <a:lnTo>
                  <a:pt x="16596" y="5004"/>
                </a:lnTo>
                <a:lnTo>
                  <a:pt x="19537" y="4452"/>
                </a:lnTo>
                <a:lnTo>
                  <a:pt x="18103" y="7079"/>
                </a:lnTo>
                <a:lnTo>
                  <a:pt x="21071" y="7463"/>
                </a:lnTo>
                <a:lnTo>
                  <a:pt x="18895" y="9518"/>
                </a:lnTo>
                <a:lnTo>
                  <a:pt x="21600" y="10800"/>
                </a:lnTo>
                <a:lnTo>
                  <a:pt x="18895" y="12082"/>
                </a:lnTo>
                <a:lnTo>
                  <a:pt x="21071" y="14137"/>
                </a:lnTo>
                <a:lnTo>
                  <a:pt x="18103" y="14521"/>
                </a:lnTo>
                <a:lnTo>
                  <a:pt x="19537" y="17148"/>
                </a:lnTo>
                <a:lnTo>
                  <a:pt x="16596" y="16596"/>
                </a:lnTo>
                <a:lnTo>
                  <a:pt x="17148" y="19537"/>
                </a:lnTo>
                <a:lnTo>
                  <a:pt x="14521" y="18103"/>
                </a:lnTo>
                <a:lnTo>
                  <a:pt x="14137" y="21071"/>
                </a:lnTo>
                <a:lnTo>
                  <a:pt x="12082" y="18895"/>
                </a:lnTo>
                <a:lnTo>
                  <a:pt x="10800" y="21600"/>
                </a:lnTo>
                <a:lnTo>
                  <a:pt x="9518" y="18895"/>
                </a:lnTo>
                <a:lnTo>
                  <a:pt x="7463" y="21071"/>
                </a:lnTo>
                <a:lnTo>
                  <a:pt x="7079" y="18103"/>
                </a:lnTo>
                <a:lnTo>
                  <a:pt x="4452" y="19537"/>
                </a:lnTo>
                <a:lnTo>
                  <a:pt x="5004" y="16596"/>
                </a:lnTo>
                <a:lnTo>
                  <a:pt x="2063" y="17148"/>
                </a:lnTo>
                <a:lnTo>
                  <a:pt x="3497" y="14521"/>
                </a:lnTo>
                <a:lnTo>
                  <a:pt x="529" y="14137"/>
                </a:lnTo>
                <a:lnTo>
                  <a:pt x="2705" y="12082"/>
                </a:lnTo>
                <a:lnTo>
                  <a:pt x="0" y="10800"/>
                </a:lnTo>
                <a:lnTo>
                  <a:pt x="2705" y="9518"/>
                </a:lnTo>
                <a:lnTo>
                  <a:pt x="529" y="7463"/>
                </a:lnTo>
                <a:lnTo>
                  <a:pt x="3497" y="7079"/>
                </a:lnTo>
                <a:lnTo>
                  <a:pt x="2063" y="4452"/>
                </a:lnTo>
                <a:lnTo>
                  <a:pt x="5004" y="5004"/>
                </a:lnTo>
                <a:lnTo>
                  <a:pt x="4452" y="2063"/>
                </a:lnTo>
                <a:lnTo>
                  <a:pt x="7079" y="3497"/>
                </a:lnTo>
                <a:lnTo>
                  <a:pt x="7463" y="529"/>
                </a:lnTo>
                <a:lnTo>
                  <a:pt x="9518" y="2705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Project development is a NON-linear process</a:t>
            </a:r>
          </a:p>
        </p:txBody>
      </p:sp>
      <p:sp>
        <p:nvSpPr>
          <p:cNvPr id="166" name="Shape 166"/>
          <p:cNvSpPr/>
          <p:nvPr/>
        </p:nvSpPr>
        <p:spPr>
          <a:xfrm>
            <a:off x="6121400" y="5003800"/>
            <a:ext cx="2895600" cy="762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Wrong decisions</a:t>
            </a:r>
          </a:p>
        </p:txBody>
      </p:sp>
      <p:sp>
        <p:nvSpPr>
          <p:cNvPr id="167" name="Shape 167"/>
          <p:cNvSpPr/>
          <p:nvPr/>
        </p:nvSpPr>
        <p:spPr>
          <a:xfrm>
            <a:off x="6121400" y="6045200"/>
            <a:ext cx="2895600" cy="762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Bugs</a:t>
            </a:r>
          </a:p>
        </p:txBody>
      </p:sp>
      <p:sp>
        <p:nvSpPr>
          <p:cNvPr id="168" name="Shape 168"/>
          <p:cNvSpPr/>
          <p:nvPr/>
        </p:nvSpPr>
        <p:spPr>
          <a:xfrm>
            <a:off x="9042400" y="4343400"/>
            <a:ext cx="3568700" cy="1866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764" y="0"/>
                </a:moveTo>
                <a:cubicBezTo>
                  <a:pt x="5174" y="0"/>
                  <a:pt x="3075" y="4013"/>
                  <a:pt x="3075" y="8963"/>
                </a:cubicBezTo>
                <a:lnTo>
                  <a:pt x="3075" y="12637"/>
                </a:lnTo>
                <a:cubicBezTo>
                  <a:pt x="3075" y="13223"/>
                  <a:pt x="3107" y="13794"/>
                  <a:pt x="3164" y="14349"/>
                </a:cubicBezTo>
                <a:lnTo>
                  <a:pt x="0" y="17633"/>
                </a:lnTo>
                <a:lnTo>
                  <a:pt x="3721" y="17160"/>
                </a:lnTo>
                <a:cubicBezTo>
                  <a:pt x="4535" y="19812"/>
                  <a:pt x="6039" y="21600"/>
                  <a:pt x="7764" y="21600"/>
                </a:cubicBezTo>
                <a:lnTo>
                  <a:pt x="16911" y="21600"/>
                </a:lnTo>
                <a:cubicBezTo>
                  <a:pt x="19501" y="21600"/>
                  <a:pt x="21600" y="17587"/>
                  <a:pt x="21600" y="12637"/>
                </a:cubicBezTo>
                <a:lnTo>
                  <a:pt x="21600" y="8963"/>
                </a:lnTo>
                <a:cubicBezTo>
                  <a:pt x="21600" y="4013"/>
                  <a:pt x="19501" y="0"/>
                  <a:pt x="16911" y="0"/>
                </a:cubicBezTo>
                <a:lnTo>
                  <a:pt x="7764" y="0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Document changes (when, who, why)</a:t>
            </a:r>
          </a:p>
        </p:txBody>
      </p:sp>
      <p:sp>
        <p:nvSpPr>
          <p:cNvPr id="169" name="Shape 169"/>
          <p:cNvSpPr/>
          <p:nvPr/>
        </p:nvSpPr>
        <p:spPr>
          <a:xfrm>
            <a:off x="9080500" y="5969000"/>
            <a:ext cx="3517900" cy="2273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4296" y="5883"/>
                </a:lnTo>
                <a:cubicBezTo>
                  <a:pt x="3381" y="7224"/>
                  <a:pt x="2807" y="9118"/>
                  <a:pt x="2807" y="11222"/>
                </a:cubicBezTo>
                <a:lnTo>
                  <a:pt x="2807" y="14239"/>
                </a:lnTo>
                <a:cubicBezTo>
                  <a:pt x="2807" y="18304"/>
                  <a:pt x="4937" y="21600"/>
                  <a:pt x="7564" y="21600"/>
                </a:cubicBezTo>
                <a:lnTo>
                  <a:pt x="16843" y="21600"/>
                </a:lnTo>
                <a:cubicBezTo>
                  <a:pt x="19470" y="21600"/>
                  <a:pt x="21600" y="18304"/>
                  <a:pt x="21600" y="14239"/>
                </a:cubicBezTo>
                <a:lnTo>
                  <a:pt x="21600" y="11222"/>
                </a:lnTo>
                <a:cubicBezTo>
                  <a:pt x="21600" y="7157"/>
                  <a:pt x="19470" y="3861"/>
                  <a:pt x="16843" y="3861"/>
                </a:cubicBezTo>
                <a:lnTo>
                  <a:pt x="7564" y="3861"/>
                </a:lnTo>
                <a:cubicBezTo>
                  <a:pt x="6918" y="3861"/>
                  <a:pt x="6303" y="4062"/>
                  <a:pt x="5741" y="44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Switch back to old versions</a:t>
            </a:r>
          </a:p>
        </p:txBody>
      </p:sp>
      <p:sp>
        <p:nvSpPr>
          <p:cNvPr id="170" name="Shape 170"/>
          <p:cNvSpPr/>
          <p:nvPr/>
        </p:nvSpPr>
        <p:spPr>
          <a:xfrm>
            <a:off x="2395642" y="3086100"/>
            <a:ext cx="1536726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Problem</a:t>
            </a:r>
          </a:p>
        </p:txBody>
      </p:sp>
      <p:sp>
        <p:nvSpPr>
          <p:cNvPr id="171" name="Shape 171"/>
          <p:cNvSpPr/>
          <p:nvPr/>
        </p:nvSpPr>
        <p:spPr>
          <a:xfrm>
            <a:off x="6508098" y="3086100"/>
            <a:ext cx="2109528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Phenomena</a:t>
            </a:r>
          </a:p>
        </p:txBody>
      </p:sp>
      <p:sp>
        <p:nvSpPr>
          <p:cNvPr id="172" name="Shape 172"/>
          <p:cNvSpPr/>
          <p:nvPr/>
        </p:nvSpPr>
        <p:spPr>
          <a:xfrm>
            <a:off x="9242059" y="3086100"/>
            <a:ext cx="3208809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Counter Measures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5"/>
      <p:bldP build="whole" bldLvl="1" animBg="1" rev="0" advAuto="0" spid="166" grpId="2"/>
      <p:bldP build="whole" bldLvl="1" animBg="1" rev="0" advAuto="0" spid="168" grpId="4"/>
      <p:bldP build="whole" bldLvl="1" animBg="1" rev="0" advAuto="0" spid="165" grpId="1"/>
      <p:bldP build="whole" bldLvl="1" animBg="1" rev="0" advAuto="0" spid="167" grpId="3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Optional Exercise: Play Around With 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pc="-200"/>
            </a:pPr>
            <a:r>
              <a:t>Create a New Repository</a:t>
            </a:r>
          </a:p>
        </p:txBody>
      </p:sp>
      <p:sp>
        <p:nvSpPr>
          <p:cNvPr id="259" name="Shape 2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New repository, Name == 3BHIF_Test_Rep</a:t>
            </a:r>
          </a:p>
          <a:p>
            <a:pPr lvl="1"/>
            <a:r>
              <a:t>Initialize with README.md</a:t>
            </a:r>
          </a:p>
          <a:p>
            <a:pPr/>
            <a:r>
              <a:t>No .gitignore: will come later</a:t>
            </a:r>
          </a:p>
          <a:p>
            <a:pPr/>
            <a:r>
              <a:t>License file: None</a:t>
            </a:r>
            <a:r>
              <a:t> – or GNU</a:t>
            </a:r>
            <a:r>
              <a:t>?</a:t>
            </a:r>
          </a:p>
          <a:p>
            <a:pPr/>
            <a:r>
              <a:t>Project Lead shall add collaborators („+“ Menu)</a:t>
            </a:r>
          </a:p>
          <a:p>
            <a:pPr/>
            <a:r>
              <a:t>e-mail: follow link and accept invitation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pc="-200"/>
            </a:pPr>
            <a:r>
              <a:t>A Short Tour through GIT</a:t>
            </a:r>
          </a:p>
        </p:txBody>
      </p:sp>
      <p:sp>
        <p:nvSpPr>
          <p:cNvPr id="262" name="Shape 2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 SourceTree (https://www.sourcetreeapp.com/)</a:t>
            </a:r>
          </a:p>
          <a:p>
            <a:pPr/>
            <a:r>
              <a:t>Collaborator: SourceTree-&gt;Neu/Klonen have to clone the repository (SourceTree Remote)</a:t>
            </a:r>
          </a:p>
          <a:p>
            <a:pPr lvl="1"/>
            <a:r>
              <a:t>Klick on Globe on the right side of „Source Pfad/URL“</a:t>
            </a:r>
          </a:p>
          <a:p>
            <a:pPr lvl="1"/>
            <a:r>
              <a:t>Klick on „Clone“ and the repository will be copied to your local drive.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pc="-200"/>
            </a:pPr>
            <a:r>
              <a:t>Round Trip I</a:t>
            </a:r>
          </a:p>
        </p:txBody>
      </p:sp>
      <p:sp>
        <p:nvSpPr>
          <p:cNvPr id="265" name="Shape 2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 creates in local Repository a simple Text File</a:t>
            </a:r>
          </a:p>
          <a:p>
            <a:pPr/>
            <a:r>
              <a:t>Stage, Commit and Push on Repository</a:t>
            </a:r>
          </a:p>
          <a:p>
            <a:pPr lvl="1"/>
            <a:r>
              <a:t>Stage: Collect Files for Commit</a:t>
            </a:r>
          </a:p>
          <a:p>
            <a:pPr lvl="1"/>
            <a:r>
              <a:t>Commit: Commit Files to local Repository</a:t>
            </a:r>
          </a:p>
          <a:p>
            <a:pPr lvl="1"/>
            <a:r>
              <a:t>Push: Upload File to Repository at e.g. www.github.com</a:t>
            </a:r>
          </a:p>
          <a:p>
            <a:pPr/>
            <a:r>
              <a:t>Collaborator pull this file from Repository</a:t>
            </a:r>
          </a:p>
          <a:p>
            <a:pPr lvl="1"/>
            <a:r>
              <a:t>Pull: Copy File from Web Repository to local Repository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pc="-200"/>
            </a:pPr>
            <a:r>
              <a:t>Round Trip II</a:t>
            </a:r>
          </a:p>
        </p:txBody>
      </p:sp>
      <p:sp>
        <p:nvSpPr>
          <p:cNvPr id="268" name="Shape 2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Collaborator shall create a new Text File:</a:t>
            </a:r>
          </a:p>
          <a:p>
            <a:pPr lvl="1"/>
            <a:r>
              <a:t>Stage, Commit, Push</a:t>
            </a:r>
          </a:p>
          <a:p>
            <a:pPr lvl="1"/>
            <a:r>
              <a:t>PL shall pull new File from Web Repository</a:t>
            </a:r>
          </a:p>
          <a:p>
            <a:pPr/>
            <a:r>
              <a:t>PL and Collaborator edit same File:</a:t>
            </a:r>
          </a:p>
          <a:p>
            <a:pPr lvl="1"/>
            <a:r>
              <a:t>Collaborator pushes File first</a:t>
            </a:r>
          </a:p>
          <a:p>
            <a:pPr lvl="1"/>
            <a:r>
              <a:t>PL tries to push the File afterwards</a:t>
            </a:r>
          </a:p>
          <a:p>
            <a:pPr lvl="2"/>
            <a:r>
              <a:t>GitHub refuses push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pc="-200"/>
            </a:pPr>
            <a:r>
              <a:t>Round Trip III</a:t>
            </a:r>
          </a:p>
        </p:txBody>
      </p:sp>
      <p:sp>
        <p:nvSpPr>
          <p:cNvPr id="271" name="Shape 2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 has to solve Merge Conflict</a:t>
            </a:r>
          </a:p>
          <a:p>
            <a:pPr lvl="1"/>
            <a:r>
              <a:t>Use Mine/Theirs or Merge manually </a:t>
            </a:r>
          </a:p>
          <a:p>
            <a:pPr lvl="1"/>
            <a:r>
              <a:t>After Merge Commit and Push is allowed</a:t>
            </a:r>
          </a:p>
          <a:p>
            <a:pPr/>
            <a:r>
              <a:t>Collaborator to pull merged version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pc="-200"/>
            </a:pPr>
            <a:r>
              <a:t>Exercise I</a:t>
            </a:r>
          </a:p>
        </p:txBody>
      </p:sp>
      <p:sp>
        <p:nvSpPr>
          <p:cNvPr id="274" name="Shape 2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test Repository on GitHub.com</a:t>
            </a:r>
          </a:p>
          <a:p>
            <a:pPr lvl="1"/>
            <a:r>
              <a:t>Create accounts for PL and collaborator</a:t>
            </a:r>
          </a:p>
          <a:p>
            <a:pPr/>
            <a:r>
              <a:t>Do the Round Trip</a:t>
            </a:r>
          </a:p>
          <a:p>
            <a:pPr lvl="1"/>
            <a:r>
              <a:t>PL: Create, stage, commit, push of simple text file</a:t>
            </a:r>
          </a:p>
          <a:p>
            <a:pPr lvl="1"/>
            <a:r>
              <a:t>Collaborator: Create, stage, commit, push of simple text file</a:t>
            </a:r>
          </a:p>
          <a:p>
            <a:pPr lvl="1"/>
            <a:r>
              <a:t>PL &amp; Collaborator: Pull Files of your counterpart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pc="-200"/>
            </a:pPr>
            <a:r>
              <a:t>Exercise II</a:t>
            </a:r>
          </a:p>
        </p:txBody>
      </p:sp>
      <p:sp>
        <p:nvSpPr>
          <p:cNvPr id="277" name="Shape 2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 and Collaborator edit same file</a:t>
            </a:r>
          </a:p>
          <a:p>
            <a:pPr lvl="1"/>
            <a:r>
              <a:t>Collaborator pushes first</a:t>
            </a:r>
          </a:p>
          <a:p>
            <a:pPr lvl="1"/>
            <a:r>
              <a:t>PL has to solve merge Conflict</a:t>
            </a:r>
          </a:p>
          <a:p>
            <a:pPr lvl="1"/>
            <a:r>
              <a:t>Collaborator has to pull merged version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.gitignore</a:t>
            </a:r>
          </a:p>
        </p:txBody>
      </p:sp>
      <p:sp>
        <p:nvSpPr>
          <p:cNvPr id="280" name="Shape 2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 artifacts which should be ignored</a:t>
            </a:r>
          </a:p>
          <a:p>
            <a:pPr lvl="1"/>
            <a:r>
              <a:t>.o, .war, .jar, .exe, .mdb, etc.</a:t>
            </a:r>
          </a:p>
          <a:p>
            <a:pPr/>
            <a:r>
              <a:t>.gitignore is in the root directory of your project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https://www.gitignore.io</a:t>
            </a:r>
            <a:r>
              <a:t> helps to set up</a:t>
            </a:r>
          </a:p>
          <a:p>
            <a:pPr lvl="1"/>
            <a:r>
              <a:t>Input: Used OS, used IDEs, Tools,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Branching in git</a:t>
            </a:r>
          </a:p>
        </p:txBody>
      </p:sp>
      <p:sp>
        <p:nvSpPr>
          <p:cNvPr id="283" name="Shape 283"/>
          <p:cNvSpPr/>
          <p:nvPr/>
        </p:nvSpPr>
        <p:spPr>
          <a:xfrm>
            <a:off x="3927744" y="3301581"/>
            <a:ext cx="459384" cy="45938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6746053" y="5511927"/>
            <a:ext cx="459384" cy="45938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5" name="Shape 285"/>
          <p:cNvSpPr/>
          <p:nvPr/>
        </p:nvSpPr>
        <p:spPr>
          <a:xfrm>
            <a:off x="7469953" y="5511927"/>
            <a:ext cx="459384" cy="45938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6" name="Shape 286"/>
          <p:cNvSpPr/>
          <p:nvPr/>
        </p:nvSpPr>
        <p:spPr>
          <a:xfrm>
            <a:off x="4156344" y="5511927"/>
            <a:ext cx="459384" cy="45938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7" name="Shape 287"/>
          <p:cNvSpPr/>
          <p:nvPr/>
        </p:nvSpPr>
        <p:spPr>
          <a:xfrm>
            <a:off x="2519917" y="3226472"/>
            <a:ext cx="125990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master</a:t>
            </a:r>
          </a:p>
        </p:txBody>
      </p:sp>
      <p:sp>
        <p:nvSpPr>
          <p:cNvPr id="288" name="Shape 288"/>
          <p:cNvSpPr/>
          <p:nvPr/>
        </p:nvSpPr>
        <p:spPr>
          <a:xfrm>
            <a:off x="2304674" y="5436818"/>
            <a:ext cx="147514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develop</a:t>
            </a:r>
          </a:p>
        </p:txBody>
      </p:sp>
      <p:sp>
        <p:nvSpPr>
          <p:cNvPr id="289" name="Shape 289"/>
          <p:cNvSpPr/>
          <p:nvPr/>
        </p:nvSpPr>
        <p:spPr>
          <a:xfrm>
            <a:off x="2063945" y="6706818"/>
            <a:ext cx="171587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feature/a</a:t>
            </a:r>
          </a:p>
        </p:txBody>
      </p:sp>
      <p:sp>
        <p:nvSpPr>
          <p:cNvPr id="290" name="Shape 290"/>
          <p:cNvSpPr/>
          <p:nvPr/>
        </p:nvSpPr>
        <p:spPr>
          <a:xfrm>
            <a:off x="2043667" y="7176718"/>
            <a:ext cx="173615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feature/b</a:t>
            </a:r>
          </a:p>
        </p:txBody>
      </p:sp>
      <p:sp>
        <p:nvSpPr>
          <p:cNvPr id="291" name="Shape 291"/>
          <p:cNvSpPr/>
          <p:nvPr/>
        </p:nvSpPr>
        <p:spPr>
          <a:xfrm>
            <a:off x="4359544" y="6794627"/>
            <a:ext cx="459384" cy="45938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2" name="Shape 292"/>
          <p:cNvSpPr/>
          <p:nvPr/>
        </p:nvSpPr>
        <p:spPr>
          <a:xfrm>
            <a:off x="4359544" y="7264527"/>
            <a:ext cx="459384" cy="45938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293" name="Connector 293"/>
          <p:cNvCxnSpPr>
            <a:stCxn id="286" idx="0"/>
            <a:endCxn id="283" idx="0"/>
          </p:cNvCxnSpPr>
          <p:nvPr/>
        </p:nvCxnSpPr>
        <p:spPr>
          <a:xfrm flipH="1" flipV="1">
            <a:off x="4157436" y="3531272"/>
            <a:ext cx="228601" cy="2210347"/>
          </a:xfrm>
          <a:prstGeom prst="straightConnector1">
            <a:avLst/>
          </a:pr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  <a:headEnd type="triangle"/>
          </a:ln>
        </p:spPr>
      </p:cxnSp>
      <p:cxnSp>
        <p:nvCxnSpPr>
          <p:cNvPr id="294" name="Connector 294"/>
          <p:cNvCxnSpPr>
            <a:stCxn id="291" idx="0"/>
            <a:endCxn id="286" idx="0"/>
          </p:cNvCxnSpPr>
          <p:nvPr/>
        </p:nvCxnSpPr>
        <p:spPr>
          <a:xfrm flipH="1" flipV="1">
            <a:off x="4386036" y="5741618"/>
            <a:ext cx="203201" cy="1282701"/>
          </a:xfrm>
          <a:prstGeom prst="straightConnector1">
            <a:avLst/>
          </a:pr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  <a:headEnd type="triangle"/>
          </a:ln>
        </p:spPr>
      </p:cxnSp>
      <p:cxnSp>
        <p:nvCxnSpPr>
          <p:cNvPr id="295" name="Connector 295"/>
          <p:cNvCxnSpPr>
            <a:stCxn id="292" idx="0"/>
            <a:endCxn id="286" idx="0"/>
          </p:cNvCxnSpPr>
          <p:nvPr/>
        </p:nvCxnSpPr>
        <p:spPr>
          <a:xfrm flipH="1" flipV="1">
            <a:off x="4386036" y="5741618"/>
            <a:ext cx="203201" cy="1752601"/>
          </a:xfrm>
          <a:prstGeom prst="straightConnector1">
            <a:avLst/>
          </a:pr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  <a:headEnd type="triangle"/>
          </a:ln>
        </p:spPr>
      </p:cxnSp>
      <p:sp>
        <p:nvSpPr>
          <p:cNvPr id="296" name="Shape 296"/>
          <p:cNvSpPr/>
          <p:nvPr/>
        </p:nvSpPr>
        <p:spPr>
          <a:xfrm>
            <a:off x="5045344" y="6794627"/>
            <a:ext cx="459384" cy="45938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7" name="Shape 297"/>
          <p:cNvSpPr/>
          <p:nvPr/>
        </p:nvSpPr>
        <p:spPr>
          <a:xfrm>
            <a:off x="5731144" y="6794627"/>
            <a:ext cx="459384" cy="45938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8" name="Shape 298"/>
          <p:cNvSpPr/>
          <p:nvPr/>
        </p:nvSpPr>
        <p:spPr>
          <a:xfrm>
            <a:off x="6416944" y="7251827"/>
            <a:ext cx="459384" cy="45938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9" name="Shape 299"/>
          <p:cNvSpPr/>
          <p:nvPr/>
        </p:nvSpPr>
        <p:spPr>
          <a:xfrm>
            <a:off x="5045344" y="7264527"/>
            <a:ext cx="459384" cy="45938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0" name="Shape 300"/>
          <p:cNvSpPr/>
          <p:nvPr/>
        </p:nvSpPr>
        <p:spPr>
          <a:xfrm>
            <a:off x="5731144" y="7264527"/>
            <a:ext cx="459384" cy="45938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301" name="Connector 301"/>
          <p:cNvCxnSpPr>
            <a:stCxn id="297" idx="0"/>
            <a:endCxn id="284" idx="0"/>
          </p:cNvCxnSpPr>
          <p:nvPr/>
        </p:nvCxnSpPr>
        <p:spPr>
          <a:xfrm flipV="1">
            <a:off x="5960836" y="5741618"/>
            <a:ext cx="1014909" cy="1282701"/>
          </a:xfrm>
          <a:prstGeom prst="straightConnector1">
            <a:avLst/>
          </a:pr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  <a:tailEnd type="triangle"/>
          </a:ln>
        </p:spPr>
      </p:cxnSp>
      <p:cxnSp>
        <p:nvCxnSpPr>
          <p:cNvPr id="302" name="Connector 302"/>
          <p:cNvCxnSpPr>
            <a:stCxn id="298" idx="0"/>
            <a:endCxn id="285" idx="0"/>
          </p:cNvCxnSpPr>
          <p:nvPr/>
        </p:nvCxnSpPr>
        <p:spPr>
          <a:xfrm flipV="1">
            <a:off x="6646636" y="5741618"/>
            <a:ext cx="1053009" cy="1739901"/>
          </a:xfrm>
          <a:prstGeom prst="straightConnector1">
            <a:avLst/>
          </a:pr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  <a:tailEnd type="triangle"/>
          </a:ln>
        </p:spPr>
      </p:cxnSp>
      <p:sp>
        <p:nvSpPr>
          <p:cNvPr id="303" name="Shape 303"/>
          <p:cNvSpPr/>
          <p:nvPr/>
        </p:nvSpPr>
        <p:spPr>
          <a:xfrm>
            <a:off x="4563066" y="5741618"/>
            <a:ext cx="2174444" cy="1"/>
          </a:xfrm>
          <a:prstGeom prst="line">
            <a:avLst/>
          </a:pr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4" name="Shape 304"/>
          <p:cNvSpPr/>
          <p:nvPr/>
        </p:nvSpPr>
        <p:spPr>
          <a:xfrm>
            <a:off x="4762968" y="7024318"/>
            <a:ext cx="317049" cy="1"/>
          </a:xfrm>
          <a:prstGeom prst="line">
            <a:avLst/>
          </a:pr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5" name="Shape 305"/>
          <p:cNvSpPr/>
          <p:nvPr/>
        </p:nvSpPr>
        <p:spPr>
          <a:xfrm>
            <a:off x="4762968" y="7494218"/>
            <a:ext cx="317049" cy="1"/>
          </a:xfrm>
          <a:prstGeom prst="line">
            <a:avLst/>
          </a:pr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6" name="Shape 306"/>
          <p:cNvSpPr/>
          <p:nvPr/>
        </p:nvSpPr>
        <p:spPr>
          <a:xfrm>
            <a:off x="5405580" y="7011618"/>
            <a:ext cx="317049" cy="1"/>
          </a:xfrm>
          <a:prstGeom prst="line">
            <a:avLst/>
          </a:pr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7" name="Shape 307"/>
          <p:cNvSpPr/>
          <p:nvPr/>
        </p:nvSpPr>
        <p:spPr>
          <a:xfrm>
            <a:off x="5428263" y="7494218"/>
            <a:ext cx="317049" cy="1"/>
          </a:xfrm>
          <a:prstGeom prst="line">
            <a:avLst/>
          </a:pr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8" name="Shape 308"/>
          <p:cNvSpPr/>
          <p:nvPr/>
        </p:nvSpPr>
        <p:spPr>
          <a:xfrm>
            <a:off x="6101262" y="7494218"/>
            <a:ext cx="317049" cy="1"/>
          </a:xfrm>
          <a:prstGeom prst="line">
            <a:avLst/>
          </a:pr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9" name="Shape 309"/>
          <p:cNvSpPr/>
          <p:nvPr/>
        </p:nvSpPr>
        <p:spPr>
          <a:xfrm>
            <a:off x="7144360" y="5741618"/>
            <a:ext cx="317049" cy="1"/>
          </a:xfrm>
          <a:prstGeom prst="line">
            <a:avLst/>
          </a:pr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0" name="Shape 310"/>
          <p:cNvSpPr/>
          <p:nvPr/>
        </p:nvSpPr>
        <p:spPr>
          <a:xfrm>
            <a:off x="7953644" y="4457281"/>
            <a:ext cx="459384" cy="45938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311" name="Connector 311"/>
          <p:cNvCxnSpPr>
            <a:stCxn id="285" idx="0"/>
            <a:endCxn id="310" idx="0"/>
          </p:cNvCxnSpPr>
          <p:nvPr/>
        </p:nvCxnSpPr>
        <p:spPr>
          <a:xfrm flipV="1">
            <a:off x="7699644" y="4686972"/>
            <a:ext cx="483693" cy="1054647"/>
          </a:xfrm>
          <a:prstGeom prst="straightConnector1">
            <a:avLst/>
          </a:pr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  <a:tailEnd type="triangle"/>
          </a:ln>
        </p:spPr>
      </p:cxnSp>
      <p:sp>
        <p:nvSpPr>
          <p:cNvPr id="312" name="Shape 312"/>
          <p:cNvSpPr/>
          <p:nvPr/>
        </p:nvSpPr>
        <p:spPr>
          <a:xfrm>
            <a:off x="5794278" y="4382172"/>
            <a:ext cx="197558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release/1.0</a:t>
            </a:r>
          </a:p>
        </p:txBody>
      </p:sp>
      <p:sp>
        <p:nvSpPr>
          <p:cNvPr id="313" name="Shape 313"/>
          <p:cNvSpPr/>
          <p:nvPr/>
        </p:nvSpPr>
        <p:spPr>
          <a:xfrm>
            <a:off x="8690244" y="4457281"/>
            <a:ext cx="459384" cy="45938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4" name="Shape 314"/>
          <p:cNvSpPr/>
          <p:nvPr/>
        </p:nvSpPr>
        <p:spPr>
          <a:xfrm>
            <a:off x="9426844" y="4457281"/>
            <a:ext cx="459384" cy="45938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5" name="Shape 315"/>
          <p:cNvSpPr/>
          <p:nvPr/>
        </p:nvSpPr>
        <p:spPr>
          <a:xfrm>
            <a:off x="8369768" y="4686972"/>
            <a:ext cx="317049" cy="1"/>
          </a:xfrm>
          <a:prstGeom prst="line">
            <a:avLst/>
          </a:pr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6" name="Shape 316"/>
          <p:cNvSpPr/>
          <p:nvPr/>
        </p:nvSpPr>
        <p:spPr>
          <a:xfrm>
            <a:off x="9119068" y="4686972"/>
            <a:ext cx="317049" cy="1"/>
          </a:xfrm>
          <a:prstGeom prst="line">
            <a:avLst/>
          </a:pr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7" name="Shape 317"/>
          <p:cNvSpPr/>
          <p:nvPr/>
        </p:nvSpPr>
        <p:spPr>
          <a:xfrm>
            <a:off x="10328544" y="3301581"/>
            <a:ext cx="459384" cy="45938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318" name="Connector 318"/>
          <p:cNvCxnSpPr>
            <a:stCxn id="314" idx="0"/>
            <a:endCxn id="317" idx="0"/>
          </p:cNvCxnSpPr>
          <p:nvPr/>
        </p:nvCxnSpPr>
        <p:spPr>
          <a:xfrm flipV="1">
            <a:off x="9656536" y="3531272"/>
            <a:ext cx="901701" cy="1155701"/>
          </a:xfrm>
          <a:prstGeom prst="straightConnector1">
            <a:avLst/>
          </a:pr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  <a:tailEnd type="triangle"/>
          </a:ln>
        </p:spPr>
      </p:cxnSp>
      <p:sp>
        <p:nvSpPr>
          <p:cNvPr id="319" name="Shape 319"/>
          <p:cNvSpPr/>
          <p:nvPr/>
        </p:nvSpPr>
        <p:spPr>
          <a:xfrm>
            <a:off x="4413382" y="3531272"/>
            <a:ext cx="5906006" cy="1"/>
          </a:xfrm>
          <a:prstGeom prst="line">
            <a:avLst/>
          </a:pr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0" name="Shape 320"/>
          <p:cNvSpPr/>
          <p:nvPr/>
        </p:nvSpPr>
        <p:spPr>
          <a:xfrm>
            <a:off x="10155339" y="2692526"/>
            <a:ext cx="805794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v1.0</a:t>
            </a:r>
          </a:p>
        </p:txBody>
      </p:sp>
      <p:sp>
        <p:nvSpPr>
          <p:cNvPr id="321" name="Shape 321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588118" y="8268918"/>
            <a:ext cx="11828563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https://blog.sourcetreeapp.com/2012/08/01/smart-branching-with-sourcetree-and-git-flow/</a:t>
            </a:r>
          </a:p>
        </p:txBody>
      </p:sp>
      <p:sp>
        <p:nvSpPr>
          <p:cNvPr id="322" name="Shape 322"/>
          <p:cNvSpPr/>
          <p:nvPr/>
        </p:nvSpPr>
        <p:spPr>
          <a:xfrm>
            <a:off x="9146353" y="5511927"/>
            <a:ext cx="459384" cy="45938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3" name="Shape 323"/>
          <p:cNvSpPr/>
          <p:nvPr/>
        </p:nvSpPr>
        <p:spPr>
          <a:xfrm>
            <a:off x="9990042" y="5511927"/>
            <a:ext cx="459384" cy="45938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8" name="Shape 328"/>
          <p:cNvSpPr/>
          <p:nvPr/>
        </p:nvSpPr>
        <p:spPr>
          <a:xfrm>
            <a:off x="9057538" y="4707300"/>
            <a:ext cx="91754" cy="998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16200" y="0"/>
                </a:moveTo>
                <a:cubicBezTo>
                  <a:pt x="-5389" y="11813"/>
                  <a:pt x="-5400" y="19013"/>
                  <a:pt x="16168" y="21600"/>
                </a:cubicBezTo>
              </a:path>
            </a:pathLst>
          </a:cu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cxnSp>
        <p:nvCxnSpPr>
          <p:cNvPr id="325" name="Connector 325"/>
          <p:cNvCxnSpPr>
            <a:stCxn id="323" idx="0"/>
            <a:endCxn id="314" idx="0"/>
          </p:cNvCxnSpPr>
          <p:nvPr/>
        </p:nvCxnSpPr>
        <p:spPr>
          <a:xfrm flipH="1" flipV="1">
            <a:off x="9656536" y="4686972"/>
            <a:ext cx="563199" cy="1054647"/>
          </a:xfrm>
          <a:prstGeom prst="straightConnector1">
            <a:avLst/>
          </a:pr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  <a:headEnd type="triangle"/>
          </a:ln>
        </p:spPr>
      </p:cxnSp>
      <p:sp>
        <p:nvSpPr>
          <p:cNvPr id="326" name="Shape 326"/>
          <p:cNvSpPr/>
          <p:nvPr/>
        </p:nvSpPr>
        <p:spPr>
          <a:xfrm>
            <a:off x="7906360" y="5741618"/>
            <a:ext cx="1243864" cy="1"/>
          </a:xfrm>
          <a:prstGeom prst="line">
            <a:avLst/>
          </a:pr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7" name="Shape 327"/>
          <p:cNvSpPr/>
          <p:nvPr/>
        </p:nvSpPr>
        <p:spPr>
          <a:xfrm>
            <a:off x="9639365" y="5741618"/>
            <a:ext cx="317049" cy="1"/>
          </a:xfrm>
          <a:prstGeom prst="line">
            <a:avLst/>
          </a:pr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0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1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3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6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6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6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6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click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6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Class="entr" nodeType="afterEffect" presetSubtype="8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0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Class="entr" nodeType="afterEffect" presetSubtype="16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clickEffect" presetSubtype="8" presetID="2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0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Class="entr" nodeType="afterEffect" presetSubtype="16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ntr" nodeType="clickEffect" presetSubtype="8" presetID="2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0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Class="entr" nodeType="afterEffect" presetSubtype="8" presetID="2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4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Class="entr" nodeType="afterEffect" presetSubtype="16" presetID="23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entr" nodeType="clickEffect" presetSubtype="8" presetID="2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4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Class="entr" nodeType="afterEffect" presetSubtype="16" presetID="23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750"/>
                            </p:stCondLst>
                            <p:childTnLst>
                              <p:par>
                                <p:cTn id="131" presetClass="entr" nodeType="after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entr" nodeType="clickEffect" presetSubtype="8" presetID="22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7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Class="entr" nodeType="afterEffect" presetSubtype="16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ntr" nodeType="clickEffect" presetSubtype="1" presetID="22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47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Class="entr" nodeType="afterEffect" presetSubtype="8" presetID="22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1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000"/>
                            </p:stCondLst>
                            <p:childTnLst>
                              <p:par>
                                <p:cTn id="153" presetClass="entr" nodeType="afterEffect" presetSubtype="16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75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entr" nodeType="clickEffect" presetSubtype="8" presetID="22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1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Class="entr" nodeType="afterEffect" presetSubtype="16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75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Class="entr" nodeType="clickEffect" presetSubtype="1" presetID="22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71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Class="entr" nodeType="afterEffect" presetSubtype="8" presetID="22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5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" presetClass="entr" nodeType="afterEffect" presetSubtype="16" presetID="23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75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Class="entr" nodeType="clickEffect" presetSubtype="8" presetID="22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5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Class="entr" nodeType="afterEffect" presetSubtype="8" presetID="22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9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000"/>
                            </p:stCondLst>
                            <p:childTnLst>
                              <p:par>
                                <p:cTn id="191" presetClass="entr" nodeType="afterEffect" presetSubtype="16" presetID="23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75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75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750"/>
                            </p:stCondLst>
                            <p:childTnLst>
                              <p:par>
                                <p:cTn id="196" presetClass="entr" nodeType="after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7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Class="entr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7" grpId="41"/>
      <p:bldP build="whole" bldLvl="1" animBg="1" rev="0" advAuto="0" spid="320" grpId="42"/>
      <p:bldP build="whole" bldLvl="1" animBg="1" rev="0" advAuto="0" spid="297" grpId="17"/>
      <p:bldP build="whole" bldLvl="1" animBg="1" rev="0" advAuto="0" spid="285" grpId="25"/>
      <p:bldP build="whole" bldLvl="1" animBg="1" rev="0" advAuto="0" spid="291" grpId="5"/>
      <p:bldP build="whole" bldLvl="1" animBg="1" rev="0" advAuto="0" spid="290" grpId="9"/>
      <p:bldP build="whole" bldLvl="1" animBg="1" rev="0" advAuto="0" spid="288" grpId="3"/>
      <p:bldP build="whole" bldLvl="1" animBg="1" rev="0" advAuto="0" spid="289" grpId="6"/>
      <p:bldP build="whole" bldLvl="1" animBg="1" rev="0" advAuto="0" spid="328" grpId="31"/>
      <p:bldP build="whole" bldLvl="1" animBg="1" rev="0" advAuto="0" spid="293" grpId="1"/>
      <p:bldP build="whole" bldLvl="1" animBg="1" rev="0" advAuto="0" spid="312" grpId="28"/>
      <p:bldP build="whole" bldLvl="1" animBg="1" rev="0" advAuto="0" spid="321" grpId="43"/>
      <p:bldP build="whole" bldLvl="1" animBg="1" rev="0" advAuto="0" spid="326" grpId="32"/>
      <p:bldP build="whole" bldLvl="1" animBg="1" rev="0" advAuto="0" spid="292" grpId="8"/>
      <p:bldP build="whole" bldLvl="1" animBg="1" rev="0" advAuto="0" spid="308" grpId="21"/>
      <p:bldP build="whole" bldLvl="1" animBg="1" rev="0" advAuto="0" spid="286" grpId="2"/>
      <p:bldP build="whole" bldLvl="1" animBg="1" rev="0" advAuto="0" spid="295" grpId="7"/>
      <p:bldP build="whole" bldLvl="1" animBg="1" rev="0" advAuto="0" spid="303" grpId="19"/>
      <p:bldP build="whole" bldLvl="1" animBg="1" rev="0" advAuto="0" spid="301" grpId="18"/>
      <p:bldP build="whole" bldLvl="1" animBg="1" rev="0" advAuto="0" spid="304" grpId="10"/>
      <p:bldP build="whole" bldLvl="1" animBg="1" rev="0" advAuto="0" spid="307" grpId="14"/>
      <p:bldP build="whole" bldLvl="1" animBg="1" rev="0" advAuto="0" spid="309" grpId="24"/>
      <p:bldP build="whole" bldLvl="1" animBg="1" rev="0" advAuto="0" spid="305" grpId="12"/>
      <p:bldP build="whole" bldLvl="1" animBg="1" rev="0" advAuto="0" spid="296" grpId="11"/>
      <p:bldP build="whole" bldLvl="1" animBg="1" rev="0" advAuto="0" spid="316" grpId="34"/>
      <p:bldP build="whole" bldLvl="1" animBg="1" rev="0" advAuto="0" spid="314" grpId="35"/>
      <p:bldP build="whole" bldLvl="1" animBg="1" rev="0" advAuto="0" spid="325" grpId="36"/>
      <p:bldP build="whole" bldLvl="1" animBg="1" rev="0" advAuto="0" spid="300" grpId="15"/>
      <p:bldP build="whole" bldLvl="1" animBg="1" rev="0" advAuto="0" spid="315" grpId="29"/>
      <p:bldP build="whole" bldLvl="1" animBg="1" rev="0" advAuto="0" spid="306" grpId="16"/>
      <p:bldP build="whole" bldLvl="1" animBg="1" rev="0" advAuto="0" spid="311" grpId="26"/>
      <p:bldP build="whole" bldLvl="1" animBg="1" rev="0" advAuto="0" spid="318" grpId="39"/>
      <p:bldP build="whole" bldLvl="1" animBg="1" rev="0" advAuto="0" spid="319" grpId="40"/>
      <p:bldP build="whole" bldLvl="1" animBg="1" rev="0" advAuto="0" spid="322" grpId="33"/>
      <p:bldP build="whole" bldLvl="1" animBg="1" rev="0" advAuto="0" spid="302" grpId="23"/>
      <p:bldP build="whole" bldLvl="1" animBg="1" rev="0" advAuto="0" spid="310" grpId="27"/>
      <p:bldP build="whole" bldLvl="1" animBg="1" rev="0" advAuto="0" spid="284" grpId="20"/>
      <p:bldP build="whole" bldLvl="1" animBg="1" rev="0" advAuto="0" spid="313" grpId="30"/>
      <p:bldP build="whole" bldLvl="1" animBg="1" rev="0" advAuto="0" spid="327" grpId="37"/>
      <p:bldP build="whole" bldLvl="1" animBg="1" rev="0" advAuto="0" spid="323" grpId="38"/>
      <p:bldP build="whole" bldLvl="1" animBg="1" rev="0" advAuto="0" spid="298" grpId="22"/>
      <p:bldP build="whole" bldLvl="1" animBg="1" rev="0" advAuto="0" spid="294" grpId="4"/>
      <p:bldP build="whole" bldLvl="1" animBg="1" rev="0" advAuto="0" spid="299" grpId="1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Work</a:t>
            </a:r>
          </a:p>
        </p:txBody>
      </p:sp>
      <p:sp>
        <p:nvSpPr>
          <p:cNvPr id="175" name="Shape 175"/>
          <p:cNvSpPr/>
          <p:nvPr/>
        </p:nvSpPr>
        <p:spPr>
          <a:xfrm>
            <a:off x="393700" y="4292600"/>
            <a:ext cx="5562600" cy="322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12082" y="2705"/>
                </a:lnTo>
                <a:lnTo>
                  <a:pt x="14137" y="529"/>
                </a:lnTo>
                <a:lnTo>
                  <a:pt x="14521" y="3497"/>
                </a:lnTo>
                <a:lnTo>
                  <a:pt x="17148" y="2063"/>
                </a:lnTo>
                <a:lnTo>
                  <a:pt x="16596" y="5004"/>
                </a:lnTo>
                <a:lnTo>
                  <a:pt x="19537" y="4452"/>
                </a:lnTo>
                <a:lnTo>
                  <a:pt x="18103" y="7079"/>
                </a:lnTo>
                <a:lnTo>
                  <a:pt x="21071" y="7463"/>
                </a:lnTo>
                <a:lnTo>
                  <a:pt x="18895" y="9518"/>
                </a:lnTo>
                <a:lnTo>
                  <a:pt x="21600" y="10800"/>
                </a:lnTo>
                <a:lnTo>
                  <a:pt x="18895" y="12082"/>
                </a:lnTo>
                <a:lnTo>
                  <a:pt x="21071" y="14137"/>
                </a:lnTo>
                <a:lnTo>
                  <a:pt x="18103" y="14521"/>
                </a:lnTo>
                <a:lnTo>
                  <a:pt x="19537" y="17148"/>
                </a:lnTo>
                <a:lnTo>
                  <a:pt x="16596" y="16596"/>
                </a:lnTo>
                <a:lnTo>
                  <a:pt x="17148" y="19537"/>
                </a:lnTo>
                <a:lnTo>
                  <a:pt x="14521" y="18103"/>
                </a:lnTo>
                <a:lnTo>
                  <a:pt x="14137" y="21071"/>
                </a:lnTo>
                <a:lnTo>
                  <a:pt x="12082" y="18895"/>
                </a:lnTo>
                <a:lnTo>
                  <a:pt x="10800" y="21600"/>
                </a:lnTo>
                <a:lnTo>
                  <a:pt x="9518" y="18895"/>
                </a:lnTo>
                <a:lnTo>
                  <a:pt x="7463" y="21071"/>
                </a:lnTo>
                <a:lnTo>
                  <a:pt x="7079" y="18103"/>
                </a:lnTo>
                <a:lnTo>
                  <a:pt x="4452" y="19537"/>
                </a:lnTo>
                <a:lnTo>
                  <a:pt x="5004" y="16596"/>
                </a:lnTo>
                <a:lnTo>
                  <a:pt x="2063" y="17148"/>
                </a:lnTo>
                <a:lnTo>
                  <a:pt x="3497" y="14521"/>
                </a:lnTo>
                <a:lnTo>
                  <a:pt x="529" y="14137"/>
                </a:lnTo>
                <a:lnTo>
                  <a:pt x="2705" y="12082"/>
                </a:lnTo>
                <a:lnTo>
                  <a:pt x="0" y="10800"/>
                </a:lnTo>
                <a:lnTo>
                  <a:pt x="2705" y="9518"/>
                </a:lnTo>
                <a:lnTo>
                  <a:pt x="529" y="7463"/>
                </a:lnTo>
                <a:lnTo>
                  <a:pt x="3497" y="7079"/>
                </a:lnTo>
                <a:lnTo>
                  <a:pt x="2063" y="4452"/>
                </a:lnTo>
                <a:lnTo>
                  <a:pt x="5004" y="5004"/>
                </a:lnTo>
                <a:lnTo>
                  <a:pt x="4452" y="2063"/>
                </a:lnTo>
                <a:lnTo>
                  <a:pt x="7079" y="3497"/>
                </a:lnTo>
                <a:lnTo>
                  <a:pt x="7463" y="529"/>
                </a:lnTo>
                <a:lnTo>
                  <a:pt x="9518" y="2705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Project development is team work</a:t>
            </a:r>
          </a:p>
        </p:txBody>
      </p:sp>
      <p:sp>
        <p:nvSpPr>
          <p:cNvPr id="176" name="Shape 176"/>
          <p:cNvSpPr/>
          <p:nvPr/>
        </p:nvSpPr>
        <p:spPr>
          <a:xfrm>
            <a:off x="6121400" y="5003800"/>
            <a:ext cx="2895600" cy="762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Parallel work</a:t>
            </a:r>
          </a:p>
        </p:txBody>
      </p:sp>
      <p:sp>
        <p:nvSpPr>
          <p:cNvPr id="177" name="Shape 177"/>
          <p:cNvSpPr/>
          <p:nvPr/>
        </p:nvSpPr>
        <p:spPr>
          <a:xfrm>
            <a:off x="6121400" y="6045200"/>
            <a:ext cx="2895600" cy="1143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… on different files</a:t>
            </a:r>
          </a:p>
        </p:txBody>
      </p:sp>
      <p:sp>
        <p:nvSpPr>
          <p:cNvPr id="178" name="Shape 178"/>
          <p:cNvSpPr/>
          <p:nvPr/>
        </p:nvSpPr>
        <p:spPr>
          <a:xfrm>
            <a:off x="9042400" y="4343400"/>
            <a:ext cx="3568700" cy="1866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764" y="0"/>
                </a:moveTo>
                <a:cubicBezTo>
                  <a:pt x="5174" y="0"/>
                  <a:pt x="3075" y="4013"/>
                  <a:pt x="3075" y="8963"/>
                </a:cubicBezTo>
                <a:lnTo>
                  <a:pt x="3075" y="12637"/>
                </a:lnTo>
                <a:cubicBezTo>
                  <a:pt x="3075" y="13223"/>
                  <a:pt x="3107" y="13794"/>
                  <a:pt x="3164" y="14349"/>
                </a:cubicBezTo>
                <a:lnTo>
                  <a:pt x="0" y="17633"/>
                </a:lnTo>
                <a:lnTo>
                  <a:pt x="3721" y="17160"/>
                </a:lnTo>
                <a:cubicBezTo>
                  <a:pt x="4535" y="19812"/>
                  <a:pt x="6039" y="21600"/>
                  <a:pt x="7764" y="21600"/>
                </a:cubicBezTo>
                <a:lnTo>
                  <a:pt x="16911" y="21600"/>
                </a:lnTo>
                <a:cubicBezTo>
                  <a:pt x="19501" y="21600"/>
                  <a:pt x="21600" y="17587"/>
                  <a:pt x="21600" y="12637"/>
                </a:cubicBezTo>
                <a:lnTo>
                  <a:pt x="21600" y="8963"/>
                </a:lnTo>
                <a:cubicBezTo>
                  <a:pt x="21600" y="4013"/>
                  <a:pt x="19501" y="0"/>
                  <a:pt x="16911" y="0"/>
                </a:cubicBezTo>
                <a:lnTo>
                  <a:pt x="7764" y="0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Document changes (when, who, why)</a:t>
            </a:r>
          </a:p>
        </p:txBody>
      </p:sp>
      <p:sp>
        <p:nvSpPr>
          <p:cNvPr id="179" name="Shape 179"/>
          <p:cNvSpPr/>
          <p:nvPr/>
        </p:nvSpPr>
        <p:spPr>
          <a:xfrm>
            <a:off x="9080500" y="5969000"/>
            <a:ext cx="3517900" cy="2273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4296" y="5883"/>
                </a:lnTo>
                <a:cubicBezTo>
                  <a:pt x="3381" y="7224"/>
                  <a:pt x="2807" y="9118"/>
                  <a:pt x="2807" y="11222"/>
                </a:cubicBezTo>
                <a:lnTo>
                  <a:pt x="2807" y="14239"/>
                </a:lnTo>
                <a:cubicBezTo>
                  <a:pt x="2807" y="18304"/>
                  <a:pt x="4937" y="21600"/>
                  <a:pt x="7564" y="21600"/>
                </a:cubicBezTo>
                <a:lnTo>
                  <a:pt x="16843" y="21600"/>
                </a:lnTo>
                <a:cubicBezTo>
                  <a:pt x="19470" y="21600"/>
                  <a:pt x="21600" y="18304"/>
                  <a:pt x="21600" y="14239"/>
                </a:cubicBezTo>
                <a:lnTo>
                  <a:pt x="21600" y="11222"/>
                </a:lnTo>
                <a:cubicBezTo>
                  <a:pt x="21600" y="7157"/>
                  <a:pt x="19470" y="3861"/>
                  <a:pt x="16843" y="3861"/>
                </a:cubicBezTo>
                <a:lnTo>
                  <a:pt x="7564" y="3861"/>
                </a:lnTo>
                <a:cubicBezTo>
                  <a:pt x="6918" y="3861"/>
                  <a:pt x="6303" y="4062"/>
                  <a:pt x="5741" y="44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Share changes easily</a:t>
            </a:r>
          </a:p>
        </p:txBody>
      </p:sp>
      <p:sp>
        <p:nvSpPr>
          <p:cNvPr id="180" name="Shape 180"/>
          <p:cNvSpPr/>
          <p:nvPr/>
        </p:nvSpPr>
        <p:spPr>
          <a:xfrm>
            <a:off x="2395642" y="3086100"/>
            <a:ext cx="1536726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Problem</a:t>
            </a:r>
          </a:p>
        </p:txBody>
      </p:sp>
      <p:sp>
        <p:nvSpPr>
          <p:cNvPr id="181" name="Shape 181"/>
          <p:cNvSpPr/>
          <p:nvPr/>
        </p:nvSpPr>
        <p:spPr>
          <a:xfrm>
            <a:off x="6508098" y="3086100"/>
            <a:ext cx="2109528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Phenomena</a:t>
            </a:r>
          </a:p>
        </p:txBody>
      </p:sp>
      <p:sp>
        <p:nvSpPr>
          <p:cNvPr id="182" name="Shape 182"/>
          <p:cNvSpPr/>
          <p:nvPr/>
        </p:nvSpPr>
        <p:spPr>
          <a:xfrm>
            <a:off x="9242059" y="3086100"/>
            <a:ext cx="3208809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Counter Measures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3"/>
      <p:bldP build="whole" bldLvl="1" animBg="1" rev="0" advAuto="0" spid="179" grpId="5"/>
      <p:bldP build="whole" bldLvl="1" animBg="1" rev="0" advAuto="0" spid="178" grpId="4"/>
      <p:bldP build="whole" bldLvl="1" animBg="1" rev="0" advAuto="0" spid="175" grpId="1"/>
      <p:bldP build="whole" bldLvl="1" animBg="1" rev="0" advAuto="0" spid="176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</a:t>
            </a:r>
          </a:p>
        </p:txBody>
      </p:sp>
      <p:sp>
        <p:nvSpPr>
          <p:cNvPr id="331" name="Shape 3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614680"/>
          <a:lstStyle/>
          <a:p>
            <a:pPr/>
            <a:r>
              <a:t>Create a configuration management plan for your project</a:t>
            </a:r>
          </a:p>
          <a:p>
            <a:pPr/>
            <a:r>
              <a:t>It should contain at least</a:t>
            </a:r>
          </a:p>
          <a:p>
            <a:pPr lvl="1"/>
            <a:r>
              <a:t>Versioning methods &amp; tools</a:t>
            </a:r>
          </a:p>
          <a:p>
            <a:pPr lvl="2"/>
            <a:r>
              <a:t>Which tools do you use? svn, git</a:t>
            </a:r>
          </a:p>
          <a:p>
            <a:pPr lvl="2"/>
            <a:r>
              <a:t>Do you have all documents under version control?</a:t>
            </a:r>
          </a:p>
          <a:p>
            <a:pPr lvl="2"/>
            <a:r>
              <a:t>If not, why not and how do you monitor changes?</a:t>
            </a:r>
          </a:p>
          <a:p>
            <a:pPr lvl="1"/>
            <a:r>
              <a:t>Organization of artifacts</a:t>
            </a:r>
          </a:p>
          <a:p>
            <a:pPr lvl="1"/>
            <a:r>
              <a:t>Variant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Manage Different Versions</a:t>
            </a:r>
          </a:p>
        </p:txBody>
      </p:sp>
      <p:sp>
        <p:nvSpPr>
          <p:cNvPr id="185" name="Shape 185"/>
          <p:cNvSpPr/>
          <p:nvPr/>
        </p:nvSpPr>
        <p:spPr>
          <a:xfrm>
            <a:off x="393700" y="4292600"/>
            <a:ext cx="5562600" cy="322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12082" y="2705"/>
                </a:lnTo>
                <a:lnTo>
                  <a:pt x="14137" y="529"/>
                </a:lnTo>
                <a:lnTo>
                  <a:pt x="14521" y="3497"/>
                </a:lnTo>
                <a:lnTo>
                  <a:pt x="17148" y="2063"/>
                </a:lnTo>
                <a:lnTo>
                  <a:pt x="16596" y="5004"/>
                </a:lnTo>
                <a:lnTo>
                  <a:pt x="19537" y="4452"/>
                </a:lnTo>
                <a:lnTo>
                  <a:pt x="18103" y="7079"/>
                </a:lnTo>
                <a:lnTo>
                  <a:pt x="21071" y="7463"/>
                </a:lnTo>
                <a:lnTo>
                  <a:pt x="18895" y="9518"/>
                </a:lnTo>
                <a:lnTo>
                  <a:pt x="21600" y="10800"/>
                </a:lnTo>
                <a:lnTo>
                  <a:pt x="18895" y="12082"/>
                </a:lnTo>
                <a:lnTo>
                  <a:pt x="21071" y="14137"/>
                </a:lnTo>
                <a:lnTo>
                  <a:pt x="18103" y="14521"/>
                </a:lnTo>
                <a:lnTo>
                  <a:pt x="19537" y="17148"/>
                </a:lnTo>
                <a:lnTo>
                  <a:pt x="16596" y="16596"/>
                </a:lnTo>
                <a:lnTo>
                  <a:pt x="17148" y="19537"/>
                </a:lnTo>
                <a:lnTo>
                  <a:pt x="14521" y="18103"/>
                </a:lnTo>
                <a:lnTo>
                  <a:pt x="14137" y="21071"/>
                </a:lnTo>
                <a:lnTo>
                  <a:pt x="12082" y="18895"/>
                </a:lnTo>
                <a:lnTo>
                  <a:pt x="10800" y="21600"/>
                </a:lnTo>
                <a:lnTo>
                  <a:pt x="9518" y="18895"/>
                </a:lnTo>
                <a:lnTo>
                  <a:pt x="7463" y="21071"/>
                </a:lnTo>
                <a:lnTo>
                  <a:pt x="7079" y="18103"/>
                </a:lnTo>
                <a:lnTo>
                  <a:pt x="4452" y="19537"/>
                </a:lnTo>
                <a:lnTo>
                  <a:pt x="5004" y="16596"/>
                </a:lnTo>
                <a:lnTo>
                  <a:pt x="2063" y="17148"/>
                </a:lnTo>
                <a:lnTo>
                  <a:pt x="3497" y="14521"/>
                </a:lnTo>
                <a:lnTo>
                  <a:pt x="529" y="14137"/>
                </a:lnTo>
                <a:lnTo>
                  <a:pt x="2705" y="12082"/>
                </a:lnTo>
                <a:lnTo>
                  <a:pt x="0" y="10800"/>
                </a:lnTo>
                <a:lnTo>
                  <a:pt x="2705" y="9518"/>
                </a:lnTo>
                <a:lnTo>
                  <a:pt x="529" y="7463"/>
                </a:lnTo>
                <a:lnTo>
                  <a:pt x="3497" y="7079"/>
                </a:lnTo>
                <a:lnTo>
                  <a:pt x="2063" y="4452"/>
                </a:lnTo>
                <a:lnTo>
                  <a:pt x="5004" y="5004"/>
                </a:lnTo>
                <a:lnTo>
                  <a:pt x="4452" y="2063"/>
                </a:lnTo>
                <a:lnTo>
                  <a:pt x="7079" y="3497"/>
                </a:lnTo>
                <a:lnTo>
                  <a:pt x="7463" y="529"/>
                </a:lnTo>
                <a:lnTo>
                  <a:pt x="9518" y="2705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Proj. dev. is management of different versions</a:t>
            </a:r>
          </a:p>
        </p:txBody>
      </p:sp>
      <p:sp>
        <p:nvSpPr>
          <p:cNvPr id="186" name="Shape 186"/>
          <p:cNvSpPr/>
          <p:nvPr/>
        </p:nvSpPr>
        <p:spPr>
          <a:xfrm>
            <a:off x="6121400" y="4292600"/>
            <a:ext cx="2895600" cy="762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Stable releases</a:t>
            </a:r>
          </a:p>
        </p:txBody>
      </p:sp>
      <p:sp>
        <p:nvSpPr>
          <p:cNvPr id="187" name="Shape 187"/>
          <p:cNvSpPr/>
          <p:nvPr/>
        </p:nvSpPr>
        <p:spPr>
          <a:xfrm>
            <a:off x="6121400" y="5334000"/>
            <a:ext cx="2895600" cy="16256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… while development continues</a:t>
            </a:r>
          </a:p>
        </p:txBody>
      </p:sp>
      <p:sp>
        <p:nvSpPr>
          <p:cNvPr id="188" name="Shape 188"/>
          <p:cNvSpPr/>
          <p:nvPr/>
        </p:nvSpPr>
        <p:spPr>
          <a:xfrm>
            <a:off x="9042400" y="4292600"/>
            <a:ext cx="3568700" cy="1917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764" y="0"/>
                </a:moveTo>
                <a:cubicBezTo>
                  <a:pt x="5174" y="0"/>
                  <a:pt x="3075" y="3907"/>
                  <a:pt x="3075" y="8726"/>
                </a:cubicBezTo>
                <a:lnTo>
                  <a:pt x="3075" y="12874"/>
                </a:lnTo>
                <a:cubicBezTo>
                  <a:pt x="3075" y="13274"/>
                  <a:pt x="3095" y="13665"/>
                  <a:pt x="3123" y="14050"/>
                </a:cubicBezTo>
                <a:lnTo>
                  <a:pt x="0" y="17166"/>
                </a:lnTo>
                <a:lnTo>
                  <a:pt x="3591" y="16839"/>
                </a:lnTo>
                <a:cubicBezTo>
                  <a:pt x="4368" y="19662"/>
                  <a:pt x="5942" y="21600"/>
                  <a:pt x="7764" y="21600"/>
                </a:cubicBezTo>
                <a:lnTo>
                  <a:pt x="16911" y="21600"/>
                </a:lnTo>
                <a:cubicBezTo>
                  <a:pt x="19501" y="21600"/>
                  <a:pt x="21600" y="17693"/>
                  <a:pt x="21600" y="12874"/>
                </a:cubicBezTo>
                <a:lnTo>
                  <a:pt x="21600" y="8726"/>
                </a:lnTo>
                <a:cubicBezTo>
                  <a:pt x="21600" y="3907"/>
                  <a:pt x="19501" y="0"/>
                  <a:pt x="16911" y="0"/>
                </a:cubicBezTo>
                <a:lnTo>
                  <a:pt x="7764" y="0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Control development and integration</a:t>
            </a:r>
          </a:p>
        </p:txBody>
      </p:sp>
      <p:sp>
        <p:nvSpPr>
          <p:cNvPr id="189" name="Shape 189"/>
          <p:cNvSpPr/>
          <p:nvPr/>
        </p:nvSpPr>
        <p:spPr>
          <a:xfrm>
            <a:off x="9080500" y="5969000"/>
            <a:ext cx="3517900" cy="2273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4296" y="5883"/>
                </a:lnTo>
                <a:cubicBezTo>
                  <a:pt x="3381" y="7224"/>
                  <a:pt x="2807" y="9118"/>
                  <a:pt x="2807" y="11222"/>
                </a:cubicBezTo>
                <a:lnTo>
                  <a:pt x="2807" y="14239"/>
                </a:lnTo>
                <a:cubicBezTo>
                  <a:pt x="2807" y="18304"/>
                  <a:pt x="4937" y="21600"/>
                  <a:pt x="7564" y="21600"/>
                </a:cubicBezTo>
                <a:lnTo>
                  <a:pt x="16843" y="21600"/>
                </a:lnTo>
                <a:cubicBezTo>
                  <a:pt x="19470" y="21600"/>
                  <a:pt x="21600" y="18304"/>
                  <a:pt x="21600" y="14239"/>
                </a:cubicBezTo>
                <a:lnTo>
                  <a:pt x="21600" y="11222"/>
                </a:lnTo>
                <a:cubicBezTo>
                  <a:pt x="21600" y="7157"/>
                  <a:pt x="19470" y="3861"/>
                  <a:pt x="16843" y="3861"/>
                </a:cubicBezTo>
                <a:lnTo>
                  <a:pt x="7564" y="3861"/>
                </a:lnTo>
                <a:cubicBezTo>
                  <a:pt x="6918" y="3861"/>
                  <a:pt x="6303" y="4062"/>
                  <a:pt x="5741" y="44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Control variants</a:t>
            </a:r>
          </a:p>
        </p:txBody>
      </p:sp>
      <p:sp>
        <p:nvSpPr>
          <p:cNvPr id="190" name="Shape 190"/>
          <p:cNvSpPr/>
          <p:nvPr/>
        </p:nvSpPr>
        <p:spPr>
          <a:xfrm>
            <a:off x="2395642" y="3086100"/>
            <a:ext cx="1536726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Problem</a:t>
            </a:r>
          </a:p>
        </p:txBody>
      </p:sp>
      <p:sp>
        <p:nvSpPr>
          <p:cNvPr id="191" name="Shape 191"/>
          <p:cNvSpPr/>
          <p:nvPr/>
        </p:nvSpPr>
        <p:spPr>
          <a:xfrm>
            <a:off x="6508098" y="3086100"/>
            <a:ext cx="2109528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Phenomena</a:t>
            </a:r>
          </a:p>
        </p:txBody>
      </p:sp>
      <p:sp>
        <p:nvSpPr>
          <p:cNvPr id="192" name="Shape 192"/>
          <p:cNvSpPr/>
          <p:nvPr/>
        </p:nvSpPr>
        <p:spPr>
          <a:xfrm>
            <a:off x="9242059" y="3086100"/>
            <a:ext cx="3208809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Counter Measures</a:t>
            </a:r>
          </a:p>
        </p:txBody>
      </p:sp>
      <p:sp>
        <p:nvSpPr>
          <p:cNvPr id="193" name="Shape 193"/>
          <p:cNvSpPr/>
          <p:nvPr/>
        </p:nvSpPr>
        <p:spPr>
          <a:xfrm>
            <a:off x="6121400" y="7239000"/>
            <a:ext cx="2895600" cy="762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Variants needed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5" grpId="1"/>
      <p:bldP build="whole" bldLvl="1" animBg="1" rev="0" advAuto="0" spid="193" grpId="4"/>
      <p:bldP build="whole" bldLvl="1" animBg="1" rev="0" advAuto="0" spid="187" grpId="3"/>
      <p:bldP build="whole" bldLvl="1" animBg="1" rev="0" advAuto="0" spid="189" grpId="6"/>
      <p:bldP build="whole" bldLvl="1" animBg="1" rev="0" advAuto="0" spid="186" grpId="2"/>
      <p:bldP build="whole" bldLvl="1" animBg="1" rev="0" advAuto="0" spid="188" grpId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Aim of Configuration Management</a:t>
            </a:r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xfrm>
            <a:off x="355600" y="6781800"/>
            <a:ext cx="6197600" cy="2527300"/>
          </a:xfrm>
          <a:prstGeom prst="rect">
            <a:avLst/>
          </a:prstGeom>
        </p:spPr>
        <p:txBody>
          <a:bodyPr spcCol="309879"/>
          <a:lstStyle/>
          <a:p>
            <a:pPr/>
            <a:r>
              <a:t>Source code</a:t>
            </a:r>
          </a:p>
          <a:p>
            <a:pPr/>
            <a:r>
              <a:t>Build scripts</a:t>
            </a:r>
          </a:p>
          <a:p>
            <a:pPr/>
            <a:r>
              <a:t>Requirements</a:t>
            </a:r>
          </a:p>
          <a:p>
            <a:pPr/>
            <a:r>
              <a:t>Designs</a:t>
            </a:r>
          </a:p>
          <a:p>
            <a:pPr/>
            <a:r>
              <a:t>Test scripts</a:t>
            </a:r>
          </a:p>
          <a:p>
            <a:pPr/>
            <a:r>
              <a:t>Images</a:t>
            </a:r>
          </a:p>
        </p:txBody>
      </p:sp>
      <p:sp>
        <p:nvSpPr>
          <p:cNvPr id="197" name="Shape 197"/>
          <p:cNvSpPr/>
          <p:nvPr/>
        </p:nvSpPr>
        <p:spPr>
          <a:xfrm>
            <a:off x="558800" y="3124200"/>
            <a:ext cx="1651000" cy="6223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Analysis</a:t>
            </a:r>
          </a:p>
        </p:txBody>
      </p:sp>
      <p:sp>
        <p:nvSpPr>
          <p:cNvPr id="198" name="Shape 198"/>
          <p:cNvSpPr/>
          <p:nvPr/>
        </p:nvSpPr>
        <p:spPr>
          <a:xfrm>
            <a:off x="4165600" y="3124200"/>
            <a:ext cx="3073400" cy="6223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Implementation</a:t>
            </a:r>
          </a:p>
        </p:txBody>
      </p:sp>
      <p:sp>
        <p:nvSpPr>
          <p:cNvPr id="199" name="Shape 199"/>
          <p:cNvSpPr/>
          <p:nvPr/>
        </p:nvSpPr>
        <p:spPr>
          <a:xfrm>
            <a:off x="2362200" y="3124200"/>
            <a:ext cx="1651000" cy="6223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Design</a:t>
            </a:r>
          </a:p>
        </p:txBody>
      </p:sp>
      <p:sp>
        <p:nvSpPr>
          <p:cNvPr id="200" name="Shape 200"/>
          <p:cNvSpPr/>
          <p:nvPr/>
        </p:nvSpPr>
        <p:spPr>
          <a:xfrm>
            <a:off x="7391400" y="3124200"/>
            <a:ext cx="1651000" cy="6223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Test</a:t>
            </a:r>
          </a:p>
        </p:txBody>
      </p:sp>
      <p:sp>
        <p:nvSpPr>
          <p:cNvPr id="201" name="Shape 201"/>
          <p:cNvSpPr/>
          <p:nvPr/>
        </p:nvSpPr>
        <p:spPr>
          <a:xfrm>
            <a:off x="9194800" y="3124200"/>
            <a:ext cx="3073400" cy="6223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Maintenance</a:t>
            </a:r>
          </a:p>
        </p:txBody>
      </p:sp>
      <p:sp>
        <p:nvSpPr>
          <p:cNvPr id="202" name="Shape 202"/>
          <p:cNvSpPr/>
          <p:nvPr/>
        </p:nvSpPr>
        <p:spPr>
          <a:xfrm>
            <a:off x="571500" y="4000500"/>
            <a:ext cx="117221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CM manages ALL files to create, implement, and improve software</a:t>
            </a:r>
          </a:p>
        </p:txBody>
      </p:sp>
      <p:sp>
        <p:nvSpPr>
          <p:cNvPr id="203" name="Shape 203"/>
          <p:cNvSpPr/>
          <p:nvPr/>
        </p:nvSpPr>
        <p:spPr>
          <a:xfrm>
            <a:off x="6388100" y="6781800"/>
            <a:ext cx="6197600" cy="252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309879"/>
          <a:lstStyle/>
          <a:p>
            <a:pPr marL="368300" indent="-368300" algn="l">
              <a:lnSpc>
                <a:spcPct val="90000"/>
              </a:lnSpc>
              <a:spcBef>
                <a:spcPts val="3800"/>
              </a:spcBef>
              <a:buClr>
                <a:srgbClr val="5C86B9"/>
              </a:buClr>
              <a:buSzPct val="50000"/>
              <a:buFont typeface="Zapf Dingbats"/>
              <a:buChar char="✤"/>
              <a:defRPr>
                <a:solidFill>
                  <a:srgbClr val="000000"/>
                </a:solidFill>
              </a:defRPr>
            </a:pPr>
            <a:r>
              <a:t>Docu</a:t>
            </a:r>
          </a:p>
          <a:p>
            <a:pPr marL="368300" indent="-368300" algn="l">
              <a:lnSpc>
                <a:spcPct val="90000"/>
              </a:lnSpc>
              <a:spcBef>
                <a:spcPts val="3800"/>
              </a:spcBef>
              <a:buClr>
                <a:srgbClr val="5C86B9"/>
              </a:buClr>
              <a:buSzPct val="50000"/>
              <a:buFont typeface="Zapf Dingbats"/>
              <a:buChar char="✤"/>
              <a:defRPr>
                <a:solidFill>
                  <a:srgbClr val="000000"/>
                </a:solidFill>
              </a:defRPr>
            </a:pPr>
            <a:r>
              <a:t>Specs</a:t>
            </a:r>
          </a:p>
          <a:p>
            <a:pPr marL="368300" indent="-368300" algn="l">
              <a:lnSpc>
                <a:spcPct val="90000"/>
              </a:lnSpc>
              <a:spcBef>
                <a:spcPts val="3800"/>
              </a:spcBef>
              <a:buClr>
                <a:srgbClr val="5C86B9"/>
              </a:buClr>
              <a:buSzPct val="50000"/>
              <a:buFont typeface="Zapf Dingbats"/>
              <a:buChar char="✤"/>
              <a:defRPr>
                <a:solidFill>
                  <a:srgbClr val="000000"/>
                </a:solidFill>
              </a:defRPr>
            </a:pPr>
            <a:r>
              <a:t>Guidelines</a:t>
            </a:r>
          </a:p>
          <a:p>
            <a:pPr marL="368300" indent="-368300" algn="l">
              <a:lnSpc>
                <a:spcPct val="90000"/>
              </a:lnSpc>
              <a:spcBef>
                <a:spcPts val="3800"/>
              </a:spcBef>
              <a:buClr>
                <a:srgbClr val="5C86B9"/>
              </a:buClr>
              <a:buSzPct val="50000"/>
              <a:buFont typeface="Zapf Dingbats"/>
              <a:buChar char="✤"/>
              <a:defRPr>
                <a:solidFill>
                  <a:srgbClr val="000000"/>
                </a:solidFill>
              </a:defRPr>
            </a:pPr>
            <a:r>
              <a:t>Estimations</a:t>
            </a:r>
          </a:p>
          <a:p>
            <a:pPr marL="368300" indent="-368300" algn="l">
              <a:lnSpc>
                <a:spcPct val="90000"/>
              </a:lnSpc>
              <a:spcBef>
                <a:spcPts val="3800"/>
              </a:spcBef>
              <a:buClr>
                <a:srgbClr val="5C86B9"/>
              </a:buClr>
              <a:buSzPct val="50000"/>
              <a:buFont typeface="Zapf Dingbats"/>
              <a:buChar char="✤"/>
              <a:defRPr>
                <a:solidFill>
                  <a:srgbClr val="000000"/>
                </a:solidFill>
              </a:defRPr>
            </a:pPr>
            <a:r>
              <a:t>Schedules</a:t>
            </a:r>
          </a:p>
          <a:p>
            <a:pPr marL="368300" indent="-368300" algn="l">
              <a:lnSpc>
                <a:spcPct val="90000"/>
              </a:lnSpc>
              <a:spcBef>
                <a:spcPts val="3800"/>
              </a:spcBef>
              <a:buClr>
                <a:srgbClr val="5C86B9"/>
              </a:buClr>
              <a:buSzPct val="50000"/>
              <a:buFont typeface="Zapf Dingbats"/>
              <a:buChar char="✤"/>
              <a:defRPr>
                <a:solidFill>
                  <a:srgbClr val="000000"/>
                </a:solidFill>
              </a:defRPr>
            </a:pPr>
            <a:r>
              <a:t>…</a:t>
            </a:r>
          </a:p>
        </p:txBody>
      </p:sp>
      <p:grpSp>
        <p:nvGrpSpPr>
          <p:cNvPr id="208" name="Group 208"/>
          <p:cNvGrpSpPr/>
          <p:nvPr/>
        </p:nvGrpSpPr>
        <p:grpSpPr>
          <a:xfrm>
            <a:off x="406400" y="4203699"/>
            <a:ext cx="11671301" cy="2844800"/>
            <a:chOff x="0" y="-38100"/>
            <a:chExt cx="11671300" cy="2844798"/>
          </a:xfrm>
        </p:grpSpPr>
        <p:pic>
          <p:nvPicPr>
            <p:cNvPr id="204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17799" y="-38100"/>
              <a:ext cx="1701801" cy="1092200"/>
            </a:xfrm>
            <a:prstGeom prst="rect">
              <a:avLst/>
            </a:prstGeom>
            <a:effectLst/>
          </p:spPr>
        </p:pic>
        <p:sp>
          <p:nvSpPr>
            <p:cNvPr id="206" name="Shape 206"/>
            <p:cNvSpPr/>
            <p:nvPr/>
          </p:nvSpPr>
          <p:spPr>
            <a:xfrm flipH="1">
              <a:off x="0" y="800100"/>
              <a:ext cx="2933700" cy="1955800"/>
            </a:xfrm>
            <a:prstGeom prst="line">
              <a:avLst/>
            </a:prstGeom>
            <a:noFill/>
            <a:ln w="25400" cap="flat">
              <a:solidFill>
                <a:srgbClr val="B8342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" name="Shape 207"/>
            <p:cNvSpPr/>
            <p:nvPr/>
          </p:nvSpPr>
          <p:spPr>
            <a:xfrm>
              <a:off x="4279900" y="762000"/>
              <a:ext cx="7391400" cy="2044699"/>
            </a:xfrm>
            <a:prstGeom prst="line">
              <a:avLst/>
            </a:prstGeom>
            <a:noFill/>
            <a:ln w="25400" cap="flat">
              <a:solidFill>
                <a:srgbClr val="B8342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Class="entr" nodeType="afterEffect" presetSubtype="16" presetID="23" grpId="5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12" presetID="18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39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Class="entr" nodeType="afterEffect" presetSubtype="0" presetID="1" grpId="8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6"/>
      <p:bldP build="whole" bldLvl="1" animBg="1" rev="0" advAuto="0" spid="201" grpId="5"/>
      <p:bldP build="whole" bldLvl="1" animBg="1" rev="0" advAuto="0" spid="200" grpId="4"/>
      <p:bldP build="whole" bldLvl="1" animBg="1" rev="0" advAuto="0" spid="198" grpId="3"/>
      <p:bldP build="whole" bldLvl="1" animBg="1" rev="0" advAuto="0" spid="208" grpId="7"/>
      <p:bldP build="whole" bldLvl="1" animBg="1" rev="0" advAuto="0" spid="199" grpId="2"/>
      <p:bldP build="whole" bldLvl="1" animBg="1" rev="0" advAuto="0" spid="196" grpId="8"/>
      <p:bldP build="whole" bldLvl="1" animBg="1" rev="0" advAuto="0" spid="197" grpId="1"/>
      <p:bldP build="whole" bldLvl="1" animBg="1" rev="0" advAuto="0" spid="203" grpId="9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CM Activities</a:t>
            </a:r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xfrm>
            <a:off x="355600" y="2895600"/>
            <a:ext cx="12293600" cy="6692900"/>
          </a:xfrm>
          <a:prstGeom prst="rect">
            <a:avLst/>
          </a:prstGeom>
        </p:spPr>
        <p:txBody>
          <a:bodyPr/>
          <a:lstStyle/>
          <a:p>
            <a:pPr/>
            <a:r>
              <a:t>Identify artifacts to be controlled</a:t>
            </a:r>
          </a:p>
          <a:p>
            <a:pPr lvl="1"/>
            <a:r>
              <a:t>Which files will be generated?</a:t>
            </a:r>
          </a:p>
          <a:p>
            <a:pPr lvl="1"/>
            <a:r>
              <a:t>How will they be organized?</a:t>
            </a:r>
          </a:p>
          <a:p>
            <a:pPr/>
            <a:r>
              <a:t>Variant management</a:t>
            </a:r>
          </a:p>
          <a:p>
            <a:pPr lvl="1"/>
            <a:r>
              <a:t>Which / How many versions do co-exist?</a:t>
            </a:r>
          </a:p>
          <a:p>
            <a:pPr lvl="1"/>
            <a:r>
              <a:t>Which branches to maintain?</a:t>
            </a:r>
          </a:p>
          <a:p>
            <a:pPr/>
            <a:r>
              <a:t>Release Management</a:t>
            </a:r>
          </a:p>
          <a:p>
            <a:pPr lvl="1"/>
            <a:r>
              <a:t>Baseline your development</a:t>
            </a:r>
          </a:p>
          <a:p>
            <a:pPr lvl="1"/>
            <a:r>
              <a:t>Create versions for customer</a:t>
            </a:r>
          </a:p>
          <a:p>
            <a:pPr/>
            <a:r>
              <a:t>Change Management</a:t>
            </a:r>
          </a:p>
          <a:p>
            <a:pPr lvl="1"/>
            <a:r>
              <a:t>Where to store change requests (CRs)?</a:t>
            </a:r>
          </a:p>
          <a:p>
            <a:pPr lvl="1"/>
            <a:r>
              <a:t>Why and when to implement a CR?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 of a CM Plan</a:t>
            </a:r>
          </a:p>
        </p:txBody>
      </p:sp>
      <p:sp>
        <p:nvSpPr>
          <p:cNvPr id="214" name="Shape 2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24104" indent="-324104" defTabSz="514095">
              <a:spcBef>
                <a:spcPts val="3300"/>
              </a:spcBef>
              <a:defRPr sz="2640"/>
            </a:pPr>
            <a:r>
              <a:t>Versioning methods &amp; tools</a:t>
            </a:r>
          </a:p>
          <a:p>
            <a:pPr lvl="1" marL="715263" indent="-324104" defTabSz="514095">
              <a:spcBef>
                <a:spcPts val="3300"/>
              </a:spcBef>
              <a:defRPr sz="2640"/>
            </a:pPr>
            <a:r>
              <a:t>Which tools do you use? svn, git</a:t>
            </a:r>
          </a:p>
          <a:p>
            <a:pPr lvl="1" marL="715263" indent="-324104" defTabSz="514095">
              <a:spcBef>
                <a:spcPts val="3300"/>
              </a:spcBef>
              <a:defRPr sz="2640"/>
            </a:pPr>
            <a:r>
              <a:t>Do you have all documents under version control?</a:t>
            </a:r>
          </a:p>
          <a:p>
            <a:pPr lvl="1" marL="715263" indent="-324104" defTabSz="514095">
              <a:spcBef>
                <a:spcPts val="3300"/>
              </a:spcBef>
              <a:defRPr sz="2640"/>
            </a:pPr>
            <a:r>
              <a:t>If not, why not and how do you monitor changes?</a:t>
            </a:r>
          </a:p>
          <a:p>
            <a:pPr marL="324104" indent="-324104" defTabSz="514095">
              <a:spcBef>
                <a:spcPts val="3300"/>
              </a:spcBef>
              <a:defRPr sz="2640"/>
            </a:pPr>
            <a:r>
              <a:t>Organization of artifacts</a:t>
            </a:r>
          </a:p>
          <a:p>
            <a:pPr marL="324104" indent="-324104" defTabSz="514095">
              <a:spcBef>
                <a:spcPts val="3300"/>
              </a:spcBef>
              <a:defRPr sz="2640"/>
            </a:pPr>
            <a:r>
              <a:t>Variant management</a:t>
            </a:r>
          </a:p>
          <a:p>
            <a:pPr marL="324104" indent="-324104" defTabSz="514095">
              <a:spcBef>
                <a:spcPts val="3300"/>
              </a:spcBef>
              <a:defRPr sz="2640"/>
            </a:pPr>
            <a:r>
              <a:t>Release management</a:t>
            </a:r>
          </a:p>
          <a:p>
            <a:pPr marL="324104" indent="-324104" defTabSz="514095">
              <a:spcBef>
                <a:spcPts val="3300"/>
              </a:spcBef>
              <a:defRPr sz="2640"/>
            </a:pPr>
            <a:r>
              <a:t>Change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1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Organization of Artifacts – Proposal</a:t>
            </a:r>
          </a:p>
        </p:txBody>
      </p:sp>
      <p:sp>
        <p:nvSpPr>
          <p:cNvPr id="217" name="Shape 2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514095">
              <a:spcBef>
                <a:spcPts val="3300"/>
              </a:spcBef>
              <a:buClrTx/>
              <a:buSzTx/>
              <a:buFontTx/>
              <a:buNone/>
              <a:defRPr sz="2640"/>
            </a:pPr>
            <a:r>
              <a:t>01_ProjectPlanning: Effort estimations, schedules</a:t>
            </a:r>
          </a:p>
          <a:p>
            <a:pPr marL="0" indent="0" defTabSz="514095">
              <a:spcBef>
                <a:spcPts val="3300"/>
              </a:spcBef>
              <a:buClrTx/>
              <a:buSzTx/>
              <a:buFontTx/>
              <a:buNone/>
              <a:defRPr sz="2640"/>
            </a:pPr>
            <a:r>
              <a:t>02_Requirements</a:t>
            </a:r>
          </a:p>
          <a:p>
            <a:pPr marL="0" indent="0" defTabSz="514095">
              <a:spcBef>
                <a:spcPts val="3300"/>
              </a:spcBef>
              <a:buClrTx/>
              <a:buSzTx/>
              <a:buFontTx/>
              <a:buNone/>
              <a:defRPr sz="2640"/>
            </a:pPr>
            <a:r>
              <a:t>03_Source Code</a:t>
            </a:r>
          </a:p>
          <a:p>
            <a:pPr marL="0" indent="0" defTabSz="514095">
              <a:spcBef>
                <a:spcPts val="3300"/>
              </a:spcBef>
              <a:buClrTx/>
              <a:buSzTx/>
              <a:buFontTx/>
              <a:buNone/>
              <a:defRPr sz="2640"/>
            </a:pPr>
            <a:r>
              <a:t>04_Testing</a:t>
            </a:r>
          </a:p>
          <a:p>
            <a:pPr marL="0" indent="0" defTabSz="514095">
              <a:spcBef>
                <a:spcPts val="3300"/>
              </a:spcBef>
              <a:buClrTx/>
              <a:buSzTx/>
              <a:buFontTx/>
              <a:buNone/>
              <a:defRPr sz="2640"/>
            </a:pPr>
            <a:r>
              <a:t>05_ReleaseDocs: Feature Lists, Change Logs, …</a:t>
            </a:r>
          </a:p>
          <a:p>
            <a:pPr marL="0" indent="0" defTabSz="514095">
              <a:spcBef>
                <a:spcPts val="3300"/>
              </a:spcBef>
              <a:buClrTx/>
              <a:buSzTx/>
              <a:buFontTx/>
              <a:buNone/>
              <a:defRPr sz="2640"/>
            </a:pPr>
            <a:r>
              <a:t>06_Meeting Minutes</a:t>
            </a:r>
          </a:p>
          <a:p>
            <a:pPr marL="0" indent="0" defTabSz="514095">
              <a:spcBef>
                <a:spcPts val="3300"/>
              </a:spcBef>
              <a:buClrTx/>
              <a:buSzTx/>
              <a:buFontTx/>
              <a:buNone/>
              <a:defRPr sz="2640"/>
            </a:pPr>
            <a:r>
              <a:t>07_Templates</a:t>
            </a:r>
          </a:p>
          <a:p>
            <a:pPr marL="0" indent="0" defTabSz="514095">
              <a:spcBef>
                <a:spcPts val="3300"/>
              </a:spcBef>
              <a:buClrTx/>
              <a:buSzTx/>
              <a:buFontTx/>
              <a:buNone/>
              <a:defRPr sz="2640"/>
            </a:pPr>
            <a:r>
              <a:t>08_MiscDocs: Design Docs, Project Proposal, Customer Info,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Variant Management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organize different versions and branches?</a:t>
            </a:r>
          </a:p>
          <a:p>
            <a:pPr lvl="1"/>
            <a:r>
              <a:t>Where are different versions stored?</a:t>
            </a:r>
          </a:p>
          <a:p>
            <a:pPr lvl="1"/>
            <a:r>
              <a:t>When to open a new branch?</a:t>
            </a:r>
          </a:p>
          <a:p>
            <a:pPr/>
            <a:r>
              <a:t>How to name new project versions?</a:t>
            </a:r>
          </a:p>
          <a:p>
            <a:pPr lvl="1"/>
            <a:r>
              <a:t>Easy to remember: Yosemite, Nougat, etc.</a:t>
            </a:r>
          </a:p>
          <a:p>
            <a:pPr lvl="1"/>
            <a:r>
              <a:t>Structured: v5.4.12</a:t>
            </a:r>
          </a:p>
          <a:p>
            <a:pPr lvl="1"/>
            <a:r>
              <a:t>Mix of the above variants?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0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Palatino"/>
        <a:ea typeface="Palatino"/>
        <a:cs typeface="Palatino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4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Palatino"/>
        <a:ea typeface="Palatino"/>
        <a:cs typeface="Palatino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4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