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324863"/>
        </a:solidFill>
        <a:effectLst/>
        <a:uFillTx/>
        <a:latin typeface="+mn-lt"/>
        <a:ea typeface="+mn-ea"/>
        <a:cs typeface="+mn-cs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def" i="de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def" i="def">
        <a:fontRef idx="minor">
          <a:srgbClr val="6D6A67"/>
        </a:fontRef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inor">
          <a:srgbClr val="6D6A67"/>
        </a:fontRef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chemeClr val="accent1">
            <a:hueOff val="54751"/>
            <a:satOff val="-1697"/>
            <a:lumOff val="-18038"/>
          </a:schemeClr>
        </a:fontRef>
        <a:schemeClr val="accent1">
          <a:hueOff val="54751"/>
          <a:satOff val="-1697"/>
          <a:lumOff val="-18038"/>
        </a:schemeClr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rgbClr val="9ABDE9"/>
          </a:solidFill>
        </a:fill>
      </a:tcStyle>
    </a:firstCol>
    <a:la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lastRow>
    <a:firstRow>
      <a:tcTxStyle b="off" i="off">
        <a:fontRef idx="minor">
          <a:srgbClr val="F6F4EF"/>
        </a:fontRef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109194"/>
              <a:satOff val="-4874"/>
              <a:lumOff val="12971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14" name="Shape 14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7" name="Shape 17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Shape 18"/>
          <p:cNvSpPr/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4"/>
          <p:cNvGrpSpPr/>
          <p:nvPr/>
        </p:nvGrpSpPr>
        <p:grpSpPr>
          <a:xfrm>
            <a:off x="406400" y="5270500"/>
            <a:ext cx="5689600" cy="50927"/>
            <a:chOff x="0" y="0"/>
            <a:chExt cx="5689600" cy="50926"/>
          </a:xfrm>
        </p:grpSpPr>
        <p:sp>
          <p:nvSpPr>
            <p:cNvPr id="102" name="Shape 102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" name="Shape 103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05" name="Shape 105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355600" y="5410200"/>
            <a:ext cx="5816600" cy="1663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7"/>
          <p:cNvGrpSpPr/>
          <p:nvPr/>
        </p:nvGrpSpPr>
        <p:grpSpPr>
          <a:xfrm>
            <a:off x="406400" y="2565400"/>
            <a:ext cx="5689600" cy="50927"/>
            <a:chOff x="0" y="0"/>
            <a:chExt cx="5689600" cy="50926"/>
          </a:xfrm>
        </p:grpSpPr>
        <p:sp>
          <p:nvSpPr>
            <p:cNvPr id="115" name="Shape 115"/>
            <p:cNvSpPr/>
            <p:nvPr/>
          </p:nvSpPr>
          <p:spPr>
            <a:xfrm>
              <a:off x="0" y="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50800"/>
              <a:ext cx="5689600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" name="Shape 118"/>
          <p:cNvSpPr/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19" name="Shape 119"/>
          <p:cNvSpPr/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0" name="Shape 120"/>
          <p:cNvSpPr/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prstGeom prst="rect">
            <a:avLst/>
          </a:prstGeom>
          <a:effectLst>
            <a:outerShdw sx="100000" sy="100000" kx="0" ky="0" algn="b" rotWithShape="0" blurRad="38100" dist="12700" dir="5400000">
              <a:srgbClr val="000000"/>
            </a:outerShdw>
          </a:effec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Shape 129"/>
          <p:cNvSpPr/>
          <p:nvPr>
            <p:ph type="body" sz="half" idx="1"/>
          </p:nvPr>
        </p:nvSpPr>
        <p:spPr>
          <a:xfrm>
            <a:off x="3556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6756400" y="2984500"/>
            <a:ext cx="5892800" cy="6324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614680"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800"/>
            </a:lvl1pPr>
            <a:lvl2pPr>
              <a:lnSpc>
                <a:spcPct val="120000"/>
              </a:lnSpc>
              <a:defRPr sz="3800"/>
            </a:lvl2pPr>
            <a:lvl3pPr>
              <a:lnSpc>
                <a:spcPct val="120000"/>
              </a:lnSpc>
              <a:defRPr sz="3800"/>
            </a:lvl3pPr>
            <a:lvl4pPr>
              <a:lnSpc>
                <a:spcPct val="120000"/>
              </a:lnSpc>
              <a:defRPr sz="3800"/>
            </a:lvl4pPr>
            <a:lvl5pPr>
              <a:lnSpc>
                <a:spcPct val="120000"/>
              </a:lnSpc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70"/>
          <p:cNvGrpSpPr/>
          <p:nvPr/>
        </p:nvGrpSpPr>
        <p:grpSpPr>
          <a:xfrm>
            <a:off x="406400" y="4864100"/>
            <a:ext cx="12192001" cy="50927"/>
            <a:chOff x="0" y="0"/>
            <a:chExt cx="12192000" cy="50926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71" name="Shape 71"/>
          <p:cNvSpPr/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1"/>
          <p:cNvGrpSpPr/>
          <p:nvPr/>
        </p:nvGrpSpPr>
        <p:grpSpPr>
          <a:xfrm>
            <a:off x="406400" y="8623300"/>
            <a:ext cx="12192001" cy="50927"/>
            <a:chOff x="0" y="0"/>
            <a:chExt cx="12192000" cy="50926"/>
          </a:xfrm>
        </p:grpSpPr>
        <p:sp>
          <p:nvSpPr>
            <p:cNvPr id="79" name="Shape 79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i="1" sz="1800">
                <a:solidFill>
                  <a:srgbClr val="5C86B9"/>
                </a:solidFill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83" name="Shape 83"/>
          <p:cNvSpPr/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1pPr>
            <a:lvl2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2pPr>
            <a:lvl3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3pPr>
            <a:lvl4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4pPr>
            <a:lvl5pPr marL="0" indent="0" algn="just">
              <a:spcBef>
                <a:spcPts val="0"/>
              </a:spcBef>
              <a:buClrTx/>
              <a:buSzTx/>
              <a:buNone/>
              <a:defRPr sz="2400">
                <a:solidFill>
                  <a:srgbClr val="5C86B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pic" idx="13"/>
          </p:nvPr>
        </p:nvSpPr>
        <p:spPr>
          <a:xfrm>
            <a:off x="65151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4" name="Shape 94"/>
          <p:cNvSpPr/>
          <p:nvPr>
            <p:ph type="pic" idx="14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06400" y="2565400"/>
            <a:ext cx="12192001" cy="50927"/>
            <a:chOff x="0" y="0"/>
            <a:chExt cx="12192000" cy="50926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" name="Shape 3"/>
            <p:cNvSpPr/>
            <p:nvPr/>
          </p:nvSpPr>
          <p:spPr>
            <a:xfrm>
              <a:off x="0" y="50800"/>
              <a:ext cx="12192001" cy="127"/>
            </a:xfrm>
            <a:prstGeom prst="line">
              <a:avLst/>
            </a:prstGeom>
            <a:noFill/>
            <a:ln w="12700" cap="flat">
              <a:solidFill>
                <a:schemeClr val="accent1">
                  <a:hueOff val="109194"/>
                  <a:satOff val="-4874"/>
                  <a:lumOff val="12971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" name="Shape 5"/>
          <p:cNvSpPr/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600">
                <a:solidFill>
                  <a:schemeClr val="accent1">
                    <a:hueOff val="54751"/>
                    <a:satOff val="-1697"/>
                    <a:lumOff val="-1803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28" strike="noStrike" sz="6400" u="none">
          <a:ln>
            <a:noFill/>
          </a:ln>
          <a:solidFill>
            <a:schemeClr val="accent1">
              <a:hueOff val="54751"/>
              <a:satOff val="-1697"/>
              <a:lumOff val="-18038"/>
            </a:schemeClr>
          </a:solidFill>
          <a:uFillTx/>
          <a:latin typeface="+mj-lt"/>
          <a:ea typeface="+mj-ea"/>
          <a:cs typeface="+mj-cs"/>
          <a:sym typeface="Didot"/>
        </a:defRPr>
      </a:lvl9pPr>
    </p:titleStyle>
    <p:bodyStyle>
      <a:lvl1pPr marL="368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812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1257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1701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2146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2590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3035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34798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3924300" marR="0" indent="-368300" algn="l" defTabSz="584200" rtl="0" latinLnBrk="0">
        <a:lnSpc>
          <a:spcPct val="90000"/>
        </a:lnSpc>
        <a:spcBef>
          <a:spcPts val="3800"/>
        </a:spcBef>
        <a:spcAft>
          <a:spcPts val="0"/>
        </a:spcAft>
        <a:buClr>
          <a:srgbClr val="5C86B9"/>
        </a:buClr>
        <a:buSzPct val="50000"/>
        <a:buFont typeface="Zapf Dingbats"/>
        <a:buChar char="✤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7</a:t>
            </a:r>
          </a:p>
        </p:txBody>
      </p:sp>
      <p:sp>
        <p:nvSpPr>
          <p:cNvPr id="149" name="Shape 14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Project Development (IV_SYP_PRE)</a:t>
            </a:r>
          </a:p>
        </p:txBody>
      </p:sp>
      <p:sp>
        <p:nvSpPr>
          <p:cNvPr id="150" name="Shape 15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UML Class Diagrams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Compositions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355600" y="2984500"/>
            <a:ext cx="12293600" cy="3695700"/>
          </a:xfrm>
          <a:prstGeom prst="rect">
            <a:avLst/>
          </a:prstGeom>
        </p:spPr>
        <p:txBody>
          <a:bodyPr/>
          <a:lstStyle/>
          <a:p>
            <a:pPr/>
            <a:r>
              <a:t>“Is exclusive part of …”-relation</a:t>
            </a:r>
          </a:p>
          <a:p>
            <a:pPr/>
            <a:r>
              <a:t>Team is exclusive part of a Project</a:t>
            </a:r>
          </a:p>
          <a:p>
            <a:pPr lvl="1"/>
            <a:r>
              <a:t>Would imply that team will be canceled if project is canceled</a:t>
            </a:r>
          </a:p>
          <a:p>
            <a:pPr/>
            <a:r>
              <a:t>Specialization of a general association</a:t>
            </a:r>
          </a:p>
        </p:txBody>
      </p:sp>
      <p:pic>
        <p:nvPicPr>
          <p:cNvPr id="216" name="Compos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7150100"/>
            <a:ext cx="80010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4279900" y="6019800"/>
            <a:ext cx="67945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8" y="0"/>
                </a:moveTo>
                <a:cubicBezTo>
                  <a:pt x="10994" y="0"/>
                  <a:pt x="10901" y="325"/>
                  <a:pt x="10901" y="724"/>
                </a:cubicBezTo>
                <a:lnTo>
                  <a:pt x="10901" y="12097"/>
                </a:lnTo>
                <a:lnTo>
                  <a:pt x="0" y="21600"/>
                </a:lnTo>
                <a:lnTo>
                  <a:pt x="12324" y="14118"/>
                </a:lnTo>
                <a:lnTo>
                  <a:pt x="21394" y="14118"/>
                </a:lnTo>
                <a:cubicBezTo>
                  <a:pt x="21508" y="14118"/>
                  <a:pt x="21600" y="13797"/>
                  <a:pt x="21600" y="13399"/>
                </a:cubicBezTo>
                <a:lnTo>
                  <a:pt x="21600" y="724"/>
                </a:lnTo>
                <a:cubicBezTo>
                  <a:pt x="21600" y="325"/>
                  <a:pt x="21508" y="0"/>
                  <a:pt x="21394" y="0"/>
                </a:cubicBezTo>
                <a:lnTo>
                  <a:pt x="11108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Filled diamond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3"/>
      <p:bldP build="p" bldLvl="5" animBg="1" rev="0" advAuto="0" spid="215" grpId="1"/>
      <p:bldP build="whole" bldLvl="1" animBg="1" rev="0" advAuto="0" spid="21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 it a Try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the application domain of your project</a:t>
            </a:r>
          </a:p>
          <a:p>
            <a:pPr/>
            <a:r>
              <a:t>How to approach?</a:t>
            </a:r>
          </a:p>
          <a:p>
            <a:pPr lvl="1"/>
            <a:r>
              <a:t>Analyze when you talk</a:t>
            </a:r>
          </a:p>
          <a:p>
            <a:pPr lvl="1"/>
            <a:r>
              <a:t>All nouns are candidates for classes</a:t>
            </a:r>
          </a:p>
          <a:p>
            <a:pPr lvl="1"/>
            <a:r>
              <a:t>All verbs are candidates for methods</a:t>
            </a:r>
          </a:p>
          <a:p>
            <a:pPr lvl="1"/>
            <a:r>
              <a:t>Then look how the classes are related to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Helps to document software designs</a:t>
            </a:r>
          </a:p>
          <a:p>
            <a:pPr/>
            <a:r>
              <a:t>Describes </a:t>
            </a:r>
            <a:r>
              <a:rPr i="1"/>
              <a:t>static</a:t>
            </a:r>
            <a:r>
              <a:t> structure of software</a:t>
            </a:r>
          </a:p>
          <a:p>
            <a:pPr/>
            <a:r>
              <a:t>Graphical representation of designs</a:t>
            </a:r>
          </a:p>
          <a:p>
            <a:pPr/>
            <a:r>
              <a:t>Developer – developer 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</a:t>
            </a:r>
          </a:p>
        </p:txBody>
      </p:sp>
      <p:pic>
        <p:nvPicPr>
          <p:cNvPr id="156" name="Simple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4900" y="5130800"/>
            <a:ext cx="3175000" cy="20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4737100" y="3594100"/>
            <a:ext cx="2209800" cy="1917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6" y="0"/>
                </a:moveTo>
                <a:cubicBezTo>
                  <a:pt x="294" y="0"/>
                  <a:pt x="0" y="339"/>
                  <a:pt x="0" y="755"/>
                </a:cubicBezTo>
                <a:lnTo>
                  <a:pt x="0" y="8829"/>
                </a:lnTo>
                <a:cubicBezTo>
                  <a:pt x="0" y="9245"/>
                  <a:pt x="294" y="9584"/>
                  <a:pt x="656" y="9584"/>
                </a:cubicBezTo>
                <a:lnTo>
                  <a:pt x="17007" y="9584"/>
                </a:lnTo>
                <a:lnTo>
                  <a:pt x="18248" y="21600"/>
                </a:lnTo>
                <a:lnTo>
                  <a:pt x="19490" y="9584"/>
                </a:lnTo>
                <a:lnTo>
                  <a:pt x="20944" y="9584"/>
                </a:lnTo>
                <a:cubicBezTo>
                  <a:pt x="21306" y="9584"/>
                  <a:pt x="21600" y="9245"/>
                  <a:pt x="21600" y="8829"/>
                </a:cubicBezTo>
                <a:lnTo>
                  <a:pt x="21600" y="755"/>
                </a:lnTo>
                <a:cubicBezTo>
                  <a:pt x="21600" y="339"/>
                  <a:pt x="21306" y="0"/>
                  <a:pt x="20944" y="0"/>
                </a:cubicBezTo>
                <a:lnTo>
                  <a:pt x="656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58" name="Shape 158"/>
          <p:cNvSpPr/>
          <p:nvPr/>
        </p:nvSpPr>
        <p:spPr>
          <a:xfrm>
            <a:off x="7797800" y="4076700"/>
            <a:ext cx="3009900" cy="1841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43" y="0"/>
                </a:moveTo>
                <a:cubicBezTo>
                  <a:pt x="5966" y="0"/>
                  <a:pt x="5742" y="367"/>
                  <a:pt x="5742" y="819"/>
                </a:cubicBezTo>
                <a:lnTo>
                  <a:pt x="5742" y="7579"/>
                </a:lnTo>
                <a:lnTo>
                  <a:pt x="0" y="21600"/>
                </a:lnTo>
                <a:lnTo>
                  <a:pt x="7092" y="9981"/>
                </a:lnTo>
                <a:lnTo>
                  <a:pt x="21099" y="9981"/>
                </a:lnTo>
                <a:cubicBezTo>
                  <a:pt x="21375" y="9981"/>
                  <a:pt x="21600" y="9614"/>
                  <a:pt x="21600" y="9161"/>
                </a:cubicBezTo>
                <a:lnTo>
                  <a:pt x="21600" y="819"/>
                </a:lnTo>
                <a:cubicBezTo>
                  <a:pt x="21600" y="367"/>
                  <a:pt x="21375" y="0"/>
                  <a:pt x="21099" y="0"/>
                </a:cubicBezTo>
                <a:lnTo>
                  <a:pt x="6243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Attributes</a:t>
            </a:r>
          </a:p>
        </p:txBody>
      </p:sp>
      <p:sp>
        <p:nvSpPr>
          <p:cNvPr id="159" name="Shape 159"/>
          <p:cNvSpPr/>
          <p:nvPr/>
        </p:nvSpPr>
        <p:spPr>
          <a:xfrm>
            <a:off x="1257300" y="6654800"/>
            <a:ext cx="4178300" cy="154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9891" y="9738"/>
                </a:lnTo>
                <a:lnTo>
                  <a:pt x="341" y="9738"/>
                </a:lnTo>
                <a:cubicBezTo>
                  <a:pt x="152" y="9738"/>
                  <a:pt x="0" y="10149"/>
                  <a:pt x="0" y="10656"/>
                </a:cubicBezTo>
                <a:lnTo>
                  <a:pt x="0" y="20682"/>
                </a:lnTo>
                <a:cubicBezTo>
                  <a:pt x="0" y="21189"/>
                  <a:pt x="152" y="21600"/>
                  <a:pt x="341" y="21600"/>
                </a:cubicBezTo>
                <a:lnTo>
                  <a:pt x="11083" y="21600"/>
                </a:lnTo>
                <a:cubicBezTo>
                  <a:pt x="11271" y="21600"/>
                  <a:pt x="11424" y="21189"/>
                  <a:pt x="11424" y="20682"/>
                </a:cubicBezTo>
                <a:lnTo>
                  <a:pt x="11424" y="12244"/>
                </a:lnTo>
                <a:lnTo>
                  <a:pt x="2160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3"/>
      <p:bldP build="whole" bldLvl="1" animBg="1" rev="0" advAuto="0" spid="157" grpId="1"/>
      <p:bldP build="whole" bldLvl="1" animBg="1" rev="0" advAuto="0" spid="15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Levels of Detail</a:t>
            </a:r>
          </a:p>
        </p:txBody>
      </p:sp>
      <p:pic>
        <p:nvPicPr>
          <p:cNvPr id="162" name="SimpleClass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4200" y="5130800"/>
            <a:ext cx="3175000" cy="2032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NameOnl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00" y="5702300"/>
            <a:ext cx="1778000" cy="88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MoreDetaill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77300" y="5003800"/>
            <a:ext cx="3175000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8966200" y="3098800"/>
            <a:ext cx="3175000" cy="212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8" y="0"/>
                </a:moveTo>
                <a:cubicBezTo>
                  <a:pt x="214" y="0"/>
                  <a:pt x="0" y="320"/>
                  <a:pt x="0" y="715"/>
                </a:cubicBezTo>
                <a:lnTo>
                  <a:pt x="0" y="12219"/>
                </a:lnTo>
                <a:cubicBezTo>
                  <a:pt x="0" y="12614"/>
                  <a:pt x="214" y="12934"/>
                  <a:pt x="478" y="12934"/>
                </a:cubicBezTo>
                <a:lnTo>
                  <a:pt x="9331" y="12934"/>
                </a:lnTo>
                <a:lnTo>
                  <a:pt x="10195" y="21600"/>
                </a:lnTo>
                <a:lnTo>
                  <a:pt x="11059" y="12934"/>
                </a:lnTo>
                <a:lnTo>
                  <a:pt x="21122" y="12934"/>
                </a:lnTo>
                <a:cubicBezTo>
                  <a:pt x="21386" y="12934"/>
                  <a:pt x="21600" y="12614"/>
                  <a:pt x="21600" y="12219"/>
                </a:cubicBezTo>
                <a:lnTo>
                  <a:pt x="21600" y="715"/>
                </a:lnTo>
                <a:cubicBezTo>
                  <a:pt x="21600" y="320"/>
                  <a:pt x="21386" y="0"/>
                  <a:pt x="21122" y="0"/>
                </a:cubicBezTo>
                <a:lnTo>
                  <a:pt x="478" y="0"/>
                </a:lnTo>
                <a:close/>
              </a:path>
            </a:pathLst>
          </a:custGeom>
          <a:blipFill>
            <a:blip r:embed="rId5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Implementation</a:t>
            </a:r>
          </a:p>
        </p:txBody>
      </p:sp>
      <p:sp>
        <p:nvSpPr>
          <p:cNvPr id="166" name="Shape 166"/>
          <p:cNvSpPr/>
          <p:nvPr/>
        </p:nvSpPr>
        <p:spPr>
          <a:xfrm>
            <a:off x="4762500" y="3098800"/>
            <a:ext cx="3175000" cy="2044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37" y="0"/>
                </a:moveTo>
                <a:cubicBezTo>
                  <a:pt x="196" y="0"/>
                  <a:pt x="0" y="304"/>
                  <a:pt x="0" y="679"/>
                </a:cubicBezTo>
                <a:lnTo>
                  <a:pt x="0" y="12737"/>
                </a:lnTo>
                <a:cubicBezTo>
                  <a:pt x="0" y="13112"/>
                  <a:pt x="196" y="13416"/>
                  <a:pt x="437" y="13416"/>
                </a:cubicBezTo>
                <a:lnTo>
                  <a:pt x="6480" y="13416"/>
                </a:lnTo>
                <a:lnTo>
                  <a:pt x="7344" y="21600"/>
                </a:lnTo>
                <a:lnTo>
                  <a:pt x="8208" y="13416"/>
                </a:lnTo>
                <a:lnTo>
                  <a:pt x="21163" y="13416"/>
                </a:lnTo>
                <a:cubicBezTo>
                  <a:pt x="21404" y="13416"/>
                  <a:pt x="21600" y="13112"/>
                  <a:pt x="21600" y="12737"/>
                </a:cubicBezTo>
                <a:lnTo>
                  <a:pt x="21600" y="679"/>
                </a:lnTo>
                <a:cubicBezTo>
                  <a:pt x="21600" y="304"/>
                  <a:pt x="21404" y="0"/>
                  <a:pt x="21163" y="0"/>
                </a:cubicBezTo>
                <a:lnTo>
                  <a:pt x="437" y="0"/>
                </a:lnTo>
                <a:close/>
              </a:path>
            </a:pathLst>
          </a:custGeom>
          <a:blipFill>
            <a:blip r:embed="rId5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Design</a:t>
            </a:r>
          </a:p>
        </p:txBody>
      </p:sp>
      <p:sp>
        <p:nvSpPr>
          <p:cNvPr id="167" name="Shape 167"/>
          <p:cNvSpPr/>
          <p:nvPr/>
        </p:nvSpPr>
        <p:spPr>
          <a:xfrm>
            <a:off x="762000" y="3098800"/>
            <a:ext cx="3175000" cy="2451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3" y="0"/>
                </a:moveTo>
                <a:cubicBezTo>
                  <a:pt x="230" y="0"/>
                  <a:pt x="0" y="298"/>
                  <a:pt x="0" y="665"/>
                </a:cubicBezTo>
                <a:lnTo>
                  <a:pt x="0" y="10527"/>
                </a:lnTo>
                <a:cubicBezTo>
                  <a:pt x="0" y="10894"/>
                  <a:pt x="230" y="11192"/>
                  <a:pt x="513" y="11192"/>
                </a:cubicBezTo>
                <a:lnTo>
                  <a:pt x="10022" y="11192"/>
                </a:lnTo>
                <a:lnTo>
                  <a:pt x="10886" y="21600"/>
                </a:lnTo>
                <a:lnTo>
                  <a:pt x="11750" y="11192"/>
                </a:lnTo>
                <a:lnTo>
                  <a:pt x="21087" y="11192"/>
                </a:lnTo>
                <a:cubicBezTo>
                  <a:pt x="21370" y="11192"/>
                  <a:pt x="21600" y="10894"/>
                  <a:pt x="21600" y="10527"/>
                </a:cubicBezTo>
                <a:lnTo>
                  <a:pt x="21600" y="665"/>
                </a:lnTo>
                <a:cubicBezTo>
                  <a:pt x="21600" y="298"/>
                  <a:pt x="21370" y="0"/>
                  <a:pt x="21087" y="0"/>
                </a:cubicBezTo>
                <a:lnTo>
                  <a:pt x="513" y="0"/>
                </a:lnTo>
                <a:close/>
              </a:path>
            </a:pathLst>
          </a:custGeom>
          <a:blipFill>
            <a:blip r:embed="rId5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Name only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4" grpId="5"/>
      <p:bldP build="whole" bldLvl="1" animBg="1" rev="0" advAuto="0" spid="167" grpId="2"/>
      <p:bldP build="whole" bldLvl="1" animBg="1" rev="0" advAuto="0" spid="165" grpId="6"/>
      <p:bldP build="whole" bldLvl="1" animBg="1" rev="0" advAuto="0" spid="166" grpId="4"/>
      <p:bldP build="whole" bldLvl="1" animBg="1" rev="0" advAuto="0" spid="16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AllSymbo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14900" y="4406900"/>
            <a:ext cx="3175000" cy="317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Symbols and Meanings</a:t>
            </a:r>
          </a:p>
        </p:txBody>
      </p:sp>
      <p:sp>
        <p:nvSpPr>
          <p:cNvPr id="171" name="Shape 171"/>
          <p:cNvSpPr/>
          <p:nvPr/>
        </p:nvSpPr>
        <p:spPr>
          <a:xfrm>
            <a:off x="4775200" y="3200400"/>
            <a:ext cx="3378200" cy="181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7" y="0"/>
                </a:moveTo>
                <a:cubicBezTo>
                  <a:pt x="213" y="0"/>
                  <a:pt x="0" y="396"/>
                  <a:pt x="0" y="887"/>
                </a:cubicBezTo>
                <a:lnTo>
                  <a:pt x="0" y="8024"/>
                </a:lnTo>
                <a:cubicBezTo>
                  <a:pt x="0" y="8516"/>
                  <a:pt x="213" y="8912"/>
                  <a:pt x="477" y="8912"/>
                </a:cubicBezTo>
                <a:lnTo>
                  <a:pt x="11531" y="8912"/>
                </a:lnTo>
                <a:lnTo>
                  <a:pt x="12343" y="21600"/>
                </a:lnTo>
                <a:lnTo>
                  <a:pt x="13155" y="8912"/>
                </a:lnTo>
                <a:lnTo>
                  <a:pt x="21123" y="8912"/>
                </a:lnTo>
                <a:cubicBezTo>
                  <a:pt x="21387" y="8912"/>
                  <a:pt x="21600" y="8516"/>
                  <a:pt x="21600" y="8024"/>
                </a:cubicBezTo>
                <a:lnTo>
                  <a:pt x="21600" y="887"/>
                </a:lnTo>
                <a:cubicBezTo>
                  <a:pt x="21600" y="396"/>
                  <a:pt x="21387" y="0"/>
                  <a:pt x="21123" y="0"/>
                </a:cubicBezTo>
                <a:lnTo>
                  <a:pt x="477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Stereotype</a:t>
            </a:r>
          </a:p>
        </p:txBody>
      </p:sp>
      <p:sp>
        <p:nvSpPr>
          <p:cNvPr id="172" name="Shape 172"/>
          <p:cNvSpPr/>
          <p:nvPr/>
        </p:nvSpPr>
        <p:spPr>
          <a:xfrm>
            <a:off x="850900" y="4495800"/>
            <a:ext cx="4495800" cy="800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5" y="0"/>
                </a:moveTo>
                <a:cubicBezTo>
                  <a:pt x="141" y="0"/>
                  <a:pt x="0" y="793"/>
                  <a:pt x="0" y="1768"/>
                </a:cubicBezTo>
                <a:lnTo>
                  <a:pt x="0" y="18461"/>
                </a:lnTo>
                <a:cubicBezTo>
                  <a:pt x="0" y="19436"/>
                  <a:pt x="141" y="20229"/>
                  <a:pt x="315" y="20229"/>
                </a:cubicBezTo>
                <a:lnTo>
                  <a:pt x="9477" y="20229"/>
                </a:lnTo>
                <a:lnTo>
                  <a:pt x="21600" y="21600"/>
                </a:lnTo>
                <a:lnTo>
                  <a:pt x="16231" y="16243"/>
                </a:lnTo>
                <a:lnTo>
                  <a:pt x="16231" y="1768"/>
                </a:lnTo>
                <a:cubicBezTo>
                  <a:pt x="16231" y="793"/>
                  <a:pt x="16089" y="0"/>
                  <a:pt x="15916" y="0"/>
                </a:cubicBezTo>
                <a:lnTo>
                  <a:pt x="315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- Private</a:t>
            </a:r>
          </a:p>
        </p:txBody>
      </p:sp>
      <p:sp>
        <p:nvSpPr>
          <p:cNvPr id="173" name="Shape 173"/>
          <p:cNvSpPr/>
          <p:nvPr/>
        </p:nvSpPr>
        <p:spPr>
          <a:xfrm>
            <a:off x="850900" y="5499100"/>
            <a:ext cx="44958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36" y="0"/>
                </a:moveTo>
                <a:cubicBezTo>
                  <a:pt x="150" y="0"/>
                  <a:pt x="0" y="902"/>
                  <a:pt x="0" y="2014"/>
                </a:cubicBezTo>
                <a:lnTo>
                  <a:pt x="0" y="19586"/>
                </a:lnTo>
                <a:cubicBezTo>
                  <a:pt x="0" y="20698"/>
                  <a:pt x="150" y="21600"/>
                  <a:pt x="336" y="21600"/>
                </a:cubicBezTo>
                <a:lnTo>
                  <a:pt x="15895" y="21600"/>
                </a:lnTo>
                <a:cubicBezTo>
                  <a:pt x="16080" y="21600"/>
                  <a:pt x="16231" y="20698"/>
                  <a:pt x="16231" y="19586"/>
                </a:cubicBezTo>
                <a:lnTo>
                  <a:pt x="16231" y="3604"/>
                </a:lnTo>
                <a:lnTo>
                  <a:pt x="21600" y="0"/>
                </a:lnTo>
                <a:lnTo>
                  <a:pt x="16034" y="194"/>
                </a:lnTo>
                <a:cubicBezTo>
                  <a:pt x="15992" y="78"/>
                  <a:pt x="15945" y="0"/>
                  <a:pt x="15895" y="0"/>
                </a:cubicBezTo>
                <a:lnTo>
                  <a:pt x="336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# Protected</a:t>
            </a:r>
          </a:p>
        </p:txBody>
      </p:sp>
      <p:sp>
        <p:nvSpPr>
          <p:cNvPr id="174" name="Shape 174"/>
          <p:cNvSpPr/>
          <p:nvPr/>
        </p:nvSpPr>
        <p:spPr>
          <a:xfrm>
            <a:off x="850900" y="5994400"/>
            <a:ext cx="4445000" cy="1206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5045" y="8185"/>
                </a:lnTo>
                <a:lnTo>
                  <a:pt x="334" y="8185"/>
                </a:lnTo>
                <a:cubicBezTo>
                  <a:pt x="149" y="8185"/>
                  <a:pt x="0" y="8735"/>
                  <a:pt x="0" y="9414"/>
                </a:cubicBezTo>
                <a:lnTo>
                  <a:pt x="0" y="20371"/>
                </a:lnTo>
                <a:cubicBezTo>
                  <a:pt x="0" y="21051"/>
                  <a:pt x="149" y="21600"/>
                  <a:pt x="334" y="21600"/>
                </a:cubicBezTo>
                <a:lnTo>
                  <a:pt x="16082" y="21600"/>
                </a:lnTo>
                <a:cubicBezTo>
                  <a:pt x="16267" y="21600"/>
                  <a:pt x="16416" y="21051"/>
                  <a:pt x="16416" y="20371"/>
                </a:cubicBezTo>
                <a:lnTo>
                  <a:pt x="16416" y="1146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hueOff val="109194"/>
              <a:satOff val="-4874"/>
              <a:lumOff val="12971"/>
            </a:schemeClr>
          </a:solid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+ Public</a:t>
            </a:r>
          </a:p>
        </p:txBody>
      </p:sp>
      <p:sp>
        <p:nvSpPr>
          <p:cNvPr id="175" name="Shape 175"/>
          <p:cNvSpPr/>
          <p:nvPr/>
        </p:nvSpPr>
        <p:spPr>
          <a:xfrm>
            <a:off x="1511300" y="6908800"/>
            <a:ext cx="3517900" cy="1816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9716" y="12688"/>
                </a:lnTo>
                <a:lnTo>
                  <a:pt x="456" y="12688"/>
                </a:lnTo>
                <a:cubicBezTo>
                  <a:pt x="204" y="12688"/>
                  <a:pt x="0" y="13083"/>
                  <a:pt x="0" y="13571"/>
                </a:cubicBezTo>
                <a:lnTo>
                  <a:pt x="0" y="20717"/>
                </a:lnTo>
                <a:cubicBezTo>
                  <a:pt x="0" y="21205"/>
                  <a:pt x="204" y="21600"/>
                  <a:pt x="456" y="21600"/>
                </a:cubicBezTo>
                <a:lnTo>
                  <a:pt x="20287" y="21600"/>
                </a:lnTo>
                <a:cubicBezTo>
                  <a:pt x="20538" y="21600"/>
                  <a:pt x="20742" y="21205"/>
                  <a:pt x="20742" y="20717"/>
                </a:cubicBezTo>
                <a:lnTo>
                  <a:pt x="20742" y="18305"/>
                </a:lnTo>
                <a:lnTo>
                  <a:pt x="2160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1">
                <a:solidFill>
                  <a:srgbClr val="FFFFFF"/>
                </a:solidFill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76" name="Shape 176"/>
          <p:cNvSpPr/>
          <p:nvPr/>
        </p:nvSpPr>
        <p:spPr>
          <a:xfrm>
            <a:off x="7213600" y="4521200"/>
            <a:ext cx="51816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25" y="0"/>
                </a:moveTo>
                <a:cubicBezTo>
                  <a:pt x="7656" y="0"/>
                  <a:pt x="7518" y="586"/>
                  <a:pt x="7518" y="1308"/>
                </a:cubicBezTo>
                <a:lnTo>
                  <a:pt x="7518" y="9963"/>
                </a:lnTo>
                <a:lnTo>
                  <a:pt x="0" y="21600"/>
                </a:lnTo>
                <a:lnTo>
                  <a:pt x="8992" y="13275"/>
                </a:lnTo>
                <a:lnTo>
                  <a:pt x="21292" y="13275"/>
                </a:lnTo>
                <a:cubicBezTo>
                  <a:pt x="21462" y="13275"/>
                  <a:pt x="21600" y="12689"/>
                  <a:pt x="21600" y="11967"/>
                </a:cubicBezTo>
                <a:lnTo>
                  <a:pt x="21600" y="1308"/>
                </a:lnTo>
                <a:cubicBezTo>
                  <a:pt x="21600" y="586"/>
                  <a:pt x="21462" y="0"/>
                  <a:pt x="21292" y="0"/>
                </a:cubicBezTo>
                <a:lnTo>
                  <a:pt x="7825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solidFill>
                  <a:srgbClr val="FFFFFF"/>
                </a:solidFill>
              </a:defRPr>
            </a:lvl1pPr>
          </a:lstStyle>
          <a:p>
            <a:pPr/>
            <a:r>
              <a:t>Class variable</a:t>
            </a:r>
          </a:p>
        </p:txBody>
      </p:sp>
      <p:sp>
        <p:nvSpPr>
          <p:cNvPr id="177" name="Shape 177"/>
          <p:cNvSpPr/>
          <p:nvPr/>
        </p:nvSpPr>
        <p:spPr>
          <a:xfrm>
            <a:off x="6438900" y="5600700"/>
            <a:ext cx="59436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561" y="0"/>
                </a:moveTo>
                <a:cubicBezTo>
                  <a:pt x="9430" y="0"/>
                  <a:pt x="9323" y="847"/>
                  <a:pt x="9323" y="1888"/>
                </a:cubicBezTo>
                <a:lnTo>
                  <a:pt x="9323" y="7688"/>
                </a:lnTo>
                <a:lnTo>
                  <a:pt x="0" y="11349"/>
                </a:lnTo>
                <a:lnTo>
                  <a:pt x="9323" y="15010"/>
                </a:lnTo>
                <a:lnTo>
                  <a:pt x="9323" y="19712"/>
                </a:lnTo>
                <a:cubicBezTo>
                  <a:pt x="9323" y="20753"/>
                  <a:pt x="9430" y="21600"/>
                  <a:pt x="9561" y="21600"/>
                </a:cubicBezTo>
                <a:lnTo>
                  <a:pt x="21362" y="21600"/>
                </a:lnTo>
                <a:cubicBezTo>
                  <a:pt x="21493" y="21600"/>
                  <a:pt x="21600" y="20753"/>
                  <a:pt x="21600" y="19712"/>
                </a:cubicBezTo>
                <a:lnTo>
                  <a:pt x="21600" y="1888"/>
                </a:lnTo>
                <a:cubicBezTo>
                  <a:pt x="21600" y="847"/>
                  <a:pt x="21493" y="0"/>
                  <a:pt x="21362" y="0"/>
                </a:cubicBezTo>
                <a:lnTo>
                  <a:pt x="9561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solidFill>
                  <a:srgbClr val="FFFFFF"/>
                </a:solidFill>
              </a:defRPr>
            </a:lvl1pPr>
          </a:lstStyle>
          <a:p>
            <a:pPr/>
            <a:r>
              <a:t>Class method</a:t>
            </a:r>
          </a:p>
        </p:txBody>
      </p:sp>
      <p:sp>
        <p:nvSpPr>
          <p:cNvPr id="178" name="Shape 178"/>
          <p:cNvSpPr/>
          <p:nvPr/>
        </p:nvSpPr>
        <p:spPr>
          <a:xfrm>
            <a:off x="6845300" y="6705600"/>
            <a:ext cx="5689600" cy="201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8775" y="15508"/>
                </a:lnTo>
                <a:lnTo>
                  <a:pt x="8775" y="20853"/>
                </a:lnTo>
                <a:cubicBezTo>
                  <a:pt x="8775" y="21265"/>
                  <a:pt x="8894" y="21600"/>
                  <a:pt x="9040" y="21600"/>
                </a:cubicBezTo>
                <a:lnTo>
                  <a:pt x="21335" y="21600"/>
                </a:lnTo>
                <a:cubicBezTo>
                  <a:pt x="21481" y="21600"/>
                  <a:pt x="21600" y="21265"/>
                  <a:pt x="21600" y="20853"/>
                </a:cubicBezTo>
                <a:lnTo>
                  <a:pt x="21600" y="14332"/>
                </a:lnTo>
                <a:cubicBezTo>
                  <a:pt x="21600" y="13919"/>
                  <a:pt x="21481" y="13585"/>
                  <a:pt x="21335" y="13585"/>
                </a:cubicBezTo>
                <a:lnTo>
                  <a:pt x="9614" y="13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179" name="Shape 179"/>
          <p:cNvSpPr/>
          <p:nvPr/>
        </p:nvSpPr>
        <p:spPr>
          <a:xfrm>
            <a:off x="7493000" y="6642100"/>
            <a:ext cx="4851400" cy="74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72" y="0"/>
                </a:moveTo>
                <a:cubicBezTo>
                  <a:pt x="6822" y="0"/>
                  <a:pt x="6776" y="93"/>
                  <a:pt x="6734" y="229"/>
                </a:cubicBezTo>
                <a:lnTo>
                  <a:pt x="0" y="1464"/>
                </a:lnTo>
                <a:lnTo>
                  <a:pt x="6559" y="3741"/>
                </a:lnTo>
                <a:lnTo>
                  <a:pt x="6559" y="19575"/>
                </a:lnTo>
                <a:cubicBezTo>
                  <a:pt x="6559" y="20695"/>
                  <a:pt x="6699" y="21600"/>
                  <a:pt x="6872" y="21600"/>
                </a:cubicBezTo>
                <a:lnTo>
                  <a:pt x="21287" y="21600"/>
                </a:lnTo>
                <a:cubicBezTo>
                  <a:pt x="21460" y="21600"/>
                  <a:pt x="21600" y="20695"/>
                  <a:pt x="21600" y="19575"/>
                </a:cubicBezTo>
                <a:lnTo>
                  <a:pt x="21600" y="2025"/>
                </a:lnTo>
                <a:cubicBezTo>
                  <a:pt x="21600" y="905"/>
                  <a:pt x="21460" y="0"/>
                  <a:pt x="21287" y="0"/>
                </a:cubicBezTo>
                <a:lnTo>
                  <a:pt x="6872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Data Type</a:t>
            </a:r>
          </a:p>
        </p:txBody>
      </p:sp>
      <p:sp>
        <p:nvSpPr>
          <p:cNvPr id="180" name="Shape 180"/>
          <p:cNvSpPr/>
          <p:nvPr/>
        </p:nvSpPr>
        <p:spPr>
          <a:xfrm>
            <a:off x="5346700" y="6934200"/>
            <a:ext cx="3378200" cy="179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095" y="0"/>
                </a:moveTo>
                <a:lnTo>
                  <a:pt x="8283" y="12562"/>
                </a:lnTo>
                <a:lnTo>
                  <a:pt x="447" y="12562"/>
                </a:lnTo>
                <a:cubicBezTo>
                  <a:pt x="200" y="12562"/>
                  <a:pt x="0" y="12939"/>
                  <a:pt x="0" y="13404"/>
                </a:cubicBezTo>
                <a:lnTo>
                  <a:pt x="0" y="20757"/>
                </a:lnTo>
                <a:cubicBezTo>
                  <a:pt x="0" y="21222"/>
                  <a:pt x="200" y="21600"/>
                  <a:pt x="447" y="21600"/>
                </a:cubicBezTo>
                <a:lnTo>
                  <a:pt x="21153" y="21600"/>
                </a:lnTo>
                <a:cubicBezTo>
                  <a:pt x="21400" y="21600"/>
                  <a:pt x="21600" y="21222"/>
                  <a:pt x="21600" y="20757"/>
                </a:cubicBezTo>
                <a:lnTo>
                  <a:pt x="21600" y="13404"/>
                </a:lnTo>
                <a:cubicBezTo>
                  <a:pt x="21600" y="12939"/>
                  <a:pt x="21400" y="12562"/>
                  <a:pt x="21153" y="12562"/>
                </a:cubicBezTo>
                <a:lnTo>
                  <a:pt x="9907" y="12562"/>
                </a:lnTo>
                <a:lnTo>
                  <a:pt x="9095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Return type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  <p:bldP build="whole" bldLvl="1" animBg="1" rev="0" advAuto="0" spid="172" grpId="2"/>
      <p:bldP build="whole" bldLvl="1" animBg="1" rev="0" advAuto="0" spid="175" grpId="5"/>
      <p:bldP build="whole" bldLvl="1" animBg="1" rev="0" advAuto="0" spid="178" grpId="7"/>
      <p:bldP build="whole" bldLvl="1" animBg="1" rev="0" advAuto="0" spid="179" grpId="8"/>
      <p:bldP build="whole" bldLvl="1" animBg="1" rev="0" advAuto="0" spid="174" grpId="4"/>
      <p:bldP build="whole" bldLvl="1" animBg="1" rev="0" advAuto="0" spid="177" grpId="9"/>
      <p:bldP build="whole" bldLvl="1" animBg="1" rev="0" advAuto="0" spid="180" grpId="6"/>
      <p:bldP build="whole" bldLvl="1" animBg="1" rev="0" advAuto="0" spid="176" grpId="10"/>
      <p:bldP build="whole" bldLvl="1" animBg="1" rev="0" advAuto="0" spid="17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Classes and Interfaces</a:t>
            </a:r>
          </a:p>
        </p:txBody>
      </p:sp>
      <p:pic>
        <p:nvPicPr>
          <p:cNvPr id="183" name="Interfa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400" y="3721100"/>
            <a:ext cx="2794000" cy="177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AbstractClas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1400" y="6527800"/>
            <a:ext cx="3302000" cy="20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7010400" y="6045200"/>
            <a:ext cx="4902200" cy="111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96" y="0"/>
                </a:moveTo>
                <a:cubicBezTo>
                  <a:pt x="9640" y="0"/>
                  <a:pt x="9513" y="556"/>
                  <a:pt x="9513" y="1243"/>
                </a:cubicBezTo>
                <a:lnTo>
                  <a:pt x="9513" y="14566"/>
                </a:lnTo>
                <a:lnTo>
                  <a:pt x="0" y="21600"/>
                </a:lnTo>
                <a:lnTo>
                  <a:pt x="15616" y="18164"/>
                </a:lnTo>
                <a:lnTo>
                  <a:pt x="21317" y="18164"/>
                </a:lnTo>
                <a:cubicBezTo>
                  <a:pt x="21473" y="18164"/>
                  <a:pt x="21600" y="17608"/>
                  <a:pt x="21600" y="16921"/>
                </a:cubicBezTo>
                <a:lnTo>
                  <a:pt x="21600" y="1243"/>
                </a:lnTo>
                <a:cubicBezTo>
                  <a:pt x="21600" y="556"/>
                  <a:pt x="21473" y="0"/>
                  <a:pt x="21317" y="0"/>
                </a:cubicBezTo>
                <a:lnTo>
                  <a:pt x="9796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Optional</a:t>
            </a:r>
          </a:p>
        </p:txBody>
      </p:sp>
      <p:sp>
        <p:nvSpPr>
          <p:cNvPr id="186" name="Shape 186"/>
          <p:cNvSpPr/>
          <p:nvPr/>
        </p:nvSpPr>
        <p:spPr>
          <a:xfrm>
            <a:off x="6096000" y="7429500"/>
            <a:ext cx="63246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382" y="0"/>
                </a:moveTo>
                <a:cubicBezTo>
                  <a:pt x="8257" y="0"/>
                  <a:pt x="8154" y="510"/>
                  <a:pt x="8154" y="1134"/>
                </a:cubicBezTo>
                <a:lnTo>
                  <a:pt x="8154" y="8640"/>
                </a:lnTo>
                <a:lnTo>
                  <a:pt x="0" y="10800"/>
                </a:lnTo>
                <a:lnTo>
                  <a:pt x="8154" y="12960"/>
                </a:lnTo>
                <a:lnTo>
                  <a:pt x="8154" y="20473"/>
                </a:lnTo>
                <a:cubicBezTo>
                  <a:pt x="8154" y="21097"/>
                  <a:pt x="8257" y="21600"/>
                  <a:pt x="8382" y="21600"/>
                </a:cubicBezTo>
                <a:lnTo>
                  <a:pt x="21374" y="21600"/>
                </a:lnTo>
                <a:cubicBezTo>
                  <a:pt x="21499" y="21600"/>
                  <a:pt x="21600" y="21097"/>
                  <a:pt x="21600" y="20473"/>
                </a:cubicBezTo>
                <a:lnTo>
                  <a:pt x="21600" y="1134"/>
                </a:lnTo>
                <a:cubicBezTo>
                  <a:pt x="21600" y="510"/>
                  <a:pt x="21499" y="0"/>
                  <a:pt x="21374" y="0"/>
                </a:cubicBezTo>
                <a:lnTo>
                  <a:pt x="8382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Abstract method is written in </a:t>
            </a:r>
            <a:r>
              <a:rPr i="1"/>
              <a:t>italic</a:t>
            </a:r>
          </a:p>
        </p:txBody>
      </p:sp>
      <p:sp>
        <p:nvSpPr>
          <p:cNvPr id="187" name="Shape 187"/>
          <p:cNvSpPr/>
          <p:nvPr/>
        </p:nvSpPr>
        <p:spPr>
          <a:xfrm>
            <a:off x="889000" y="6845300"/>
            <a:ext cx="39243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8" y="0"/>
                </a:moveTo>
                <a:cubicBezTo>
                  <a:pt x="169" y="0"/>
                  <a:pt x="0" y="580"/>
                  <a:pt x="0" y="1297"/>
                </a:cubicBezTo>
                <a:lnTo>
                  <a:pt x="0" y="20302"/>
                </a:lnTo>
                <a:cubicBezTo>
                  <a:pt x="0" y="21020"/>
                  <a:pt x="169" y="21600"/>
                  <a:pt x="378" y="21600"/>
                </a:cubicBezTo>
                <a:lnTo>
                  <a:pt x="15141" y="21600"/>
                </a:lnTo>
                <a:cubicBezTo>
                  <a:pt x="15350" y="21600"/>
                  <a:pt x="15518" y="21020"/>
                  <a:pt x="15518" y="20302"/>
                </a:cubicBezTo>
                <a:lnTo>
                  <a:pt x="15518" y="18315"/>
                </a:lnTo>
                <a:lnTo>
                  <a:pt x="21600" y="15840"/>
                </a:lnTo>
                <a:lnTo>
                  <a:pt x="15518" y="13365"/>
                </a:lnTo>
                <a:lnTo>
                  <a:pt x="15518" y="1297"/>
                </a:lnTo>
                <a:cubicBezTo>
                  <a:pt x="15518" y="580"/>
                  <a:pt x="15350" y="0"/>
                  <a:pt x="15141" y="0"/>
                </a:cubicBezTo>
                <a:lnTo>
                  <a:pt x="378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Abstract Class</a:t>
            </a:r>
          </a:p>
        </p:txBody>
      </p:sp>
      <p:sp>
        <p:nvSpPr>
          <p:cNvPr id="188" name="Shape 188"/>
          <p:cNvSpPr/>
          <p:nvPr/>
        </p:nvSpPr>
        <p:spPr>
          <a:xfrm>
            <a:off x="889000" y="4038600"/>
            <a:ext cx="40894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2" y="0"/>
                </a:moveTo>
                <a:cubicBezTo>
                  <a:pt x="158" y="0"/>
                  <a:pt x="0" y="566"/>
                  <a:pt x="0" y="1260"/>
                </a:cubicBezTo>
                <a:lnTo>
                  <a:pt x="0" y="20347"/>
                </a:lnTo>
                <a:cubicBezTo>
                  <a:pt x="0" y="21041"/>
                  <a:pt x="158" y="21600"/>
                  <a:pt x="352" y="21600"/>
                </a:cubicBezTo>
                <a:lnTo>
                  <a:pt x="14542" y="21600"/>
                </a:lnTo>
                <a:cubicBezTo>
                  <a:pt x="14736" y="21600"/>
                  <a:pt x="14892" y="21041"/>
                  <a:pt x="14892" y="20347"/>
                </a:cubicBezTo>
                <a:lnTo>
                  <a:pt x="14892" y="17362"/>
                </a:lnTo>
                <a:lnTo>
                  <a:pt x="21600" y="14880"/>
                </a:lnTo>
                <a:lnTo>
                  <a:pt x="14892" y="12397"/>
                </a:lnTo>
                <a:lnTo>
                  <a:pt x="14892" y="1260"/>
                </a:lnTo>
                <a:cubicBezTo>
                  <a:pt x="14892" y="566"/>
                  <a:pt x="14736" y="0"/>
                  <a:pt x="14542" y="0"/>
                </a:cubicBezTo>
                <a:lnTo>
                  <a:pt x="352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Interface</a:t>
            </a:r>
          </a:p>
        </p:txBody>
      </p:sp>
      <p:sp>
        <p:nvSpPr>
          <p:cNvPr id="189" name="Shape 189"/>
          <p:cNvSpPr/>
          <p:nvPr/>
        </p:nvSpPr>
        <p:spPr>
          <a:xfrm>
            <a:off x="7010400" y="3175000"/>
            <a:ext cx="4902200" cy="111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40" y="0"/>
                </a:moveTo>
                <a:cubicBezTo>
                  <a:pt x="9659" y="0"/>
                  <a:pt x="9513" y="642"/>
                  <a:pt x="9513" y="1434"/>
                </a:cubicBezTo>
                <a:lnTo>
                  <a:pt x="9513" y="14405"/>
                </a:lnTo>
                <a:lnTo>
                  <a:pt x="0" y="21600"/>
                </a:lnTo>
                <a:lnTo>
                  <a:pt x="14479" y="18164"/>
                </a:lnTo>
                <a:lnTo>
                  <a:pt x="21273" y="18164"/>
                </a:lnTo>
                <a:cubicBezTo>
                  <a:pt x="21454" y="18164"/>
                  <a:pt x="21600" y="17522"/>
                  <a:pt x="21600" y="16729"/>
                </a:cubicBezTo>
                <a:lnTo>
                  <a:pt x="21600" y="1434"/>
                </a:lnTo>
                <a:cubicBezTo>
                  <a:pt x="21600" y="642"/>
                  <a:pt x="21454" y="0"/>
                  <a:pt x="21273" y="0"/>
                </a:cubicBezTo>
                <a:lnTo>
                  <a:pt x="9840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Stereotype</a:t>
            </a:r>
          </a:p>
        </p:txBody>
      </p:sp>
      <p:sp>
        <p:nvSpPr>
          <p:cNvPr id="190" name="Shape 190"/>
          <p:cNvSpPr/>
          <p:nvPr/>
        </p:nvSpPr>
        <p:spPr>
          <a:xfrm>
            <a:off x="7353300" y="4318000"/>
            <a:ext cx="52705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06" y="0"/>
                </a:moveTo>
                <a:cubicBezTo>
                  <a:pt x="5931" y="0"/>
                  <a:pt x="5465" y="1934"/>
                  <a:pt x="5465" y="4320"/>
                </a:cubicBezTo>
                <a:lnTo>
                  <a:pt x="5465" y="8640"/>
                </a:lnTo>
                <a:lnTo>
                  <a:pt x="0" y="10800"/>
                </a:lnTo>
                <a:lnTo>
                  <a:pt x="5465" y="12960"/>
                </a:lnTo>
                <a:lnTo>
                  <a:pt x="5465" y="17280"/>
                </a:lnTo>
                <a:cubicBezTo>
                  <a:pt x="5465" y="19666"/>
                  <a:pt x="5931" y="21600"/>
                  <a:pt x="6506" y="21600"/>
                </a:cubicBezTo>
                <a:lnTo>
                  <a:pt x="20559" y="21600"/>
                </a:lnTo>
                <a:cubicBezTo>
                  <a:pt x="21134" y="21600"/>
                  <a:pt x="21600" y="19666"/>
                  <a:pt x="21600" y="17280"/>
                </a:cubicBezTo>
                <a:lnTo>
                  <a:pt x="21600" y="4320"/>
                </a:lnTo>
                <a:cubicBezTo>
                  <a:pt x="21600" y="1934"/>
                  <a:pt x="21134" y="0"/>
                  <a:pt x="20559" y="0"/>
                </a:cubicBezTo>
                <a:lnTo>
                  <a:pt x="6506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Everything is written in </a:t>
            </a:r>
            <a:r>
              <a:rPr i="1"/>
              <a:t>italic</a:t>
            </a:r>
          </a:p>
        </p:txBody>
      </p:sp>
      <p:sp>
        <p:nvSpPr>
          <p:cNvPr id="191" name="Shape 191"/>
          <p:cNvSpPr/>
          <p:nvPr/>
        </p:nvSpPr>
        <p:spPr>
          <a:xfrm>
            <a:off x="6921500" y="4165600"/>
            <a:ext cx="5702300" cy="14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687" y="5243"/>
                </a:lnTo>
                <a:lnTo>
                  <a:pt x="6687" y="20497"/>
                </a:lnTo>
                <a:cubicBezTo>
                  <a:pt x="6687" y="21105"/>
                  <a:pt x="6810" y="21600"/>
                  <a:pt x="6962" y="21600"/>
                </a:cubicBezTo>
                <a:lnTo>
                  <a:pt x="21325" y="21600"/>
                </a:lnTo>
                <a:cubicBezTo>
                  <a:pt x="21477" y="21600"/>
                  <a:pt x="21600" y="21105"/>
                  <a:pt x="21600" y="20497"/>
                </a:cubicBezTo>
                <a:lnTo>
                  <a:pt x="21600" y="3417"/>
                </a:lnTo>
                <a:cubicBezTo>
                  <a:pt x="21600" y="2809"/>
                  <a:pt x="21477" y="2314"/>
                  <a:pt x="21325" y="2314"/>
                </a:cubicBezTo>
                <a:lnTo>
                  <a:pt x="11412" y="2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Everything is written in </a:t>
            </a:r>
            <a:r>
              <a:rPr i="1"/>
              <a:t>italic</a:t>
            </a:r>
          </a:p>
        </p:txBody>
      </p:sp>
      <p:sp>
        <p:nvSpPr>
          <p:cNvPr id="192" name="Shape 192"/>
          <p:cNvSpPr/>
          <p:nvPr/>
        </p:nvSpPr>
        <p:spPr>
          <a:xfrm rot="16200000">
            <a:off x="6032500" y="5803900"/>
            <a:ext cx="939801" cy="431800"/>
          </a:xfrm>
          <a:prstGeom prst="rightArrow">
            <a:avLst>
              <a:gd name="adj1" fmla="val 0"/>
              <a:gd name="adj2" fmla="val 12647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27000" y="4572000"/>
            <a:ext cx="5270500" cy="2870200"/>
          </a:xfrm>
          <a:prstGeom prst="wedgeEllipseCallout">
            <a:avLst>
              <a:gd name="adj1" fmla="val 65422"/>
              <a:gd name="adj2" fmla="val -1770"/>
            </a:avLst>
          </a:prstGeom>
          <a:solidFill>
            <a:srgbClr val="BB1C0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Oops, what’s this? Sorry, we came out with this too early. Will disappear immediately!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ID="10" grpId="11" fill="hold">
                                  <p:stCondLst>
                                    <p:cond delay="2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Class="exit" nodeType="afterEffect" presetID="10" grpId="12" fill="hold">
                                  <p:stCondLst>
                                    <p:cond delay="7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2" dur="10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7"/>
      <p:bldP build="whole" bldLvl="1" animBg="1" rev="0" advAuto="0" spid="191" grpId="9"/>
      <p:bldP build="whole" bldLvl="1" animBg="1" rev="0" advAuto="0" spid="186" grpId="4"/>
      <p:bldP build="whole" bldLvl="1" animBg="1" rev="0" advAuto="0" spid="193" grpId="11"/>
      <p:bldP build="whole" bldLvl="1" animBg="1" rev="0" advAuto="0" spid="188" grpId="6"/>
      <p:bldP build="whole" bldLvl="1" animBg="1" rev="0" advAuto="0" spid="193" grpId="12"/>
      <p:bldP build="whole" bldLvl="1" animBg="1" rev="0" advAuto="0" spid="184" grpId="1"/>
      <p:bldP build="whole" bldLvl="1" animBg="1" rev="0" advAuto="0" spid="192" grpId="10"/>
      <p:bldP build="whole" bldLvl="1" animBg="1" rev="0" advAuto="0" spid="183" grpId="5"/>
      <p:bldP build="whole" bldLvl="1" animBg="1" rev="0" advAuto="0" spid="192" grpId="13"/>
      <p:bldP build="whole" bldLvl="1" animBg="1" rev="0" advAuto="0" spid="190" grpId="8"/>
      <p:bldP build="whole" bldLvl="1" animBg="1" rev="0" advAuto="0" spid="185" grpId="3"/>
      <p:bldP build="whole" bldLvl="1" animBg="1" rev="0" advAuto="0" spid="18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Associations</a:t>
            </a:r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355600" y="2984500"/>
            <a:ext cx="12293600" cy="1435100"/>
          </a:xfrm>
          <a:prstGeom prst="rect">
            <a:avLst/>
          </a:prstGeom>
        </p:spPr>
        <p:txBody>
          <a:bodyPr/>
          <a:lstStyle/>
          <a:p>
            <a:pPr/>
            <a:r>
              <a:t>Relate instances of classes</a:t>
            </a:r>
          </a:p>
        </p:txBody>
      </p:sp>
      <p:pic>
        <p:nvPicPr>
          <p:cNvPr id="197" name="Associatio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5448300"/>
            <a:ext cx="77470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3733800" y="4241800"/>
            <a:ext cx="3403600" cy="1803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1362"/>
                  <a:pt x="0" y="3042"/>
                </a:cubicBezTo>
                <a:lnTo>
                  <a:pt x="0" y="12169"/>
                </a:lnTo>
                <a:cubicBezTo>
                  <a:pt x="0" y="13849"/>
                  <a:pt x="722" y="15211"/>
                  <a:pt x="1612" y="15211"/>
                </a:cubicBezTo>
                <a:lnTo>
                  <a:pt x="7737" y="15211"/>
                </a:lnTo>
                <a:lnTo>
                  <a:pt x="8543" y="21600"/>
                </a:lnTo>
                <a:lnTo>
                  <a:pt x="9349" y="15211"/>
                </a:lnTo>
                <a:lnTo>
                  <a:pt x="19988" y="15211"/>
                </a:lnTo>
                <a:cubicBezTo>
                  <a:pt x="20878" y="15211"/>
                  <a:pt x="21600" y="13849"/>
                  <a:pt x="21600" y="12169"/>
                </a:cubicBezTo>
                <a:lnTo>
                  <a:pt x="21600" y="3042"/>
                </a:lnTo>
                <a:cubicBezTo>
                  <a:pt x="21600" y="1362"/>
                  <a:pt x="20878" y="0"/>
                  <a:pt x="19988" y="0"/>
                </a:cubicBezTo>
                <a:lnTo>
                  <a:pt x="1612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Explanatory text</a:t>
            </a:r>
          </a:p>
        </p:txBody>
      </p:sp>
      <p:sp>
        <p:nvSpPr>
          <p:cNvPr id="199" name="Shape 199"/>
          <p:cNvSpPr/>
          <p:nvPr/>
        </p:nvSpPr>
        <p:spPr>
          <a:xfrm>
            <a:off x="3733800" y="4241800"/>
            <a:ext cx="4038600" cy="193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50" y="0"/>
                </a:moveTo>
                <a:cubicBezTo>
                  <a:pt x="157" y="0"/>
                  <a:pt x="0" y="328"/>
                  <a:pt x="0" y="733"/>
                </a:cubicBezTo>
                <a:lnTo>
                  <a:pt x="0" y="13478"/>
                </a:lnTo>
                <a:cubicBezTo>
                  <a:pt x="0" y="13882"/>
                  <a:pt x="157" y="14211"/>
                  <a:pt x="350" y="14211"/>
                </a:cubicBezTo>
                <a:lnTo>
                  <a:pt x="17136" y="14211"/>
                </a:lnTo>
                <a:lnTo>
                  <a:pt x="21600" y="21600"/>
                </a:lnTo>
                <a:lnTo>
                  <a:pt x="18204" y="11932"/>
                </a:lnTo>
                <a:lnTo>
                  <a:pt x="18204" y="733"/>
                </a:lnTo>
                <a:cubicBezTo>
                  <a:pt x="18204" y="328"/>
                  <a:pt x="18047" y="0"/>
                  <a:pt x="17854" y="0"/>
                </a:cubicBezTo>
                <a:lnTo>
                  <a:pt x="35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Explanatory text</a:t>
            </a:r>
          </a:p>
        </p:txBody>
      </p:sp>
      <p:sp>
        <p:nvSpPr>
          <p:cNvPr id="200" name="Shape 200"/>
          <p:cNvSpPr/>
          <p:nvPr/>
        </p:nvSpPr>
        <p:spPr>
          <a:xfrm>
            <a:off x="4457700" y="6565900"/>
            <a:ext cx="34925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899" y="12233"/>
                </a:lnTo>
                <a:cubicBezTo>
                  <a:pt x="2757" y="12634"/>
                  <a:pt x="2671" y="13098"/>
                  <a:pt x="2671" y="13600"/>
                </a:cubicBezTo>
                <a:lnTo>
                  <a:pt x="2671" y="18933"/>
                </a:lnTo>
                <a:cubicBezTo>
                  <a:pt x="2671" y="20406"/>
                  <a:pt x="3374" y="21600"/>
                  <a:pt x="4241" y="21600"/>
                </a:cubicBezTo>
                <a:lnTo>
                  <a:pt x="20029" y="21600"/>
                </a:lnTo>
                <a:cubicBezTo>
                  <a:pt x="20897" y="21600"/>
                  <a:pt x="21600" y="20406"/>
                  <a:pt x="21600" y="18933"/>
                </a:cubicBezTo>
                <a:lnTo>
                  <a:pt x="21600" y="13600"/>
                </a:lnTo>
                <a:cubicBezTo>
                  <a:pt x="21600" y="12127"/>
                  <a:pt x="20897" y="10933"/>
                  <a:pt x="20029" y="10933"/>
                </a:cubicBezTo>
                <a:lnTo>
                  <a:pt x="4325" y="10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Multiplicity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4889500" y="6591300"/>
            <a:ext cx="3060700" cy="2032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29" y="0"/>
                </a:moveTo>
                <a:lnTo>
                  <a:pt x="4033" y="10800"/>
                </a:lnTo>
                <a:lnTo>
                  <a:pt x="1793" y="10800"/>
                </a:lnTo>
                <a:cubicBezTo>
                  <a:pt x="803" y="10800"/>
                  <a:pt x="0" y="12009"/>
                  <a:pt x="0" y="13500"/>
                </a:cubicBezTo>
                <a:lnTo>
                  <a:pt x="0" y="18900"/>
                </a:lnTo>
                <a:cubicBezTo>
                  <a:pt x="0" y="20391"/>
                  <a:pt x="803" y="21600"/>
                  <a:pt x="1793" y="21600"/>
                </a:cubicBezTo>
                <a:lnTo>
                  <a:pt x="19807" y="21600"/>
                </a:lnTo>
                <a:cubicBezTo>
                  <a:pt x="20797" y="21600"/>
                  <a:pt x="21600" y="20391"/>
                  <a:pt x="21600" y="18900"/>
                </a:cubicBezTo>
                <a:lnTo>
                  <a:pt x="21600" y="13500"/>
                </a:lnTo>
                <a:cubicBezTo>
                  <a:pt x="21600" y="12009"/>
                  <a:pt x="20797" y="10800"/>
                  <a:pt x="19807" y="10800"/>
                </a:cubicBezTo>
                <a:lnTo>
                  <a:pt x="5826" y="10800"/>
                </a:lnTo>
                <a:lnTo>
                  <a:pt x="4929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Multiplicity</a:t>
            </a:r>
          </a:p>
        </p:txBody>
      </p:sp>
      <p:sp>
        <p:nvSpPr>
          <p:cNvPr id="202" name="Shape 202"/>
          <p:cNvSpPr/>
          <p:nvPr/>
        </p:nvSpPr>
        <p:spPr>
          <a:xfrm>
            <a:off x="4889500" y="6629400"/>
            <a:ext cx="3060700" cy="2019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939" y="0"/>
                </a:moveTo>
                <a:lnTo>
                  <a:pt x="16043" y="10732"/>
                </a:lnTo>
                <a:lnTo>
                  <a:pt x="471" y="10732"/>
                </a:lnTo>
                <a:cubicBezTo>
                  <a:pt x="211" y="10732"/>
                  <a:pt x="0" y="11053"/>
                  <a:pt x="0" y="11445"/>
                </a:cubicBezTo>
                <a:lnTo>
                  <a:pt x="0" y="20891"/>
                </a:lnTo>
                <a:cubicBezTo>
                  <a:pt x="0" y="21284"/>
                  <a:pt x="211" y="21600"/>
                  <a:pt x="471" y="21600"/>
                </a:cubicBezTo>
                <a:lnTo>
                  <a:pt x="21132" y="21600"/>
                </a:lnTo>
                <a:cubicBezTo>
                  <a:pt x="21391" y="21600"/>
                  <a:pt x="21600" y="21284"/>
                  <a:pt x="21600" y="20891"/>
                </a:cubicBezTo>
                <a:lnTo>
                  <a:pt x="21600" y="11445"/>
                </a:lnTo>
                <a:cubicBezTo>
                  <a:pt x="21600" y="11053"/>
                  <a:pt x="21391" y="10732"/>
                  <a:pt x="21132" y="10732"/>
                </a:cubicBezTo>
                <a:lnTo>
                  <a:pt x="17836" y="10732"/>
                </a:lnTo>
                <a:lnTo>
                  <a:pt x="16939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Multiplicity</a:t>
            </a:r>
          </a:p>
        </p:txBody>
      </p:sp>
      <p:sp>
        <p:nvSpPr>
          <p:cNvPr id="203" name="Shape 203"/>
          <p:cNvSpPr/>
          <p:nvPr/>
        </p:nvSpPr>
        <p:spPr>
          <a:xfrm>
            <a:off x="4889500" y="6629400"/>
            <a:ext cx="3581400" cy="1981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7359" y="10523"/>
                </a:lnTo>
                <a:lnTo>
                  <a:pt x="393" y="10523"/>
                </a:lnTo>
                <a:cubicBezTo>
                  <a:pt x="176" y="10523"/>
                  <a:pt x="0" y="10842"/>
                  <a:pt x="0" y="11233"/>
                </a:cubicBezTo>
                <a:lnTo>
                  <a:pt x="0" y="20895"/>
                </a:lnTo>
                <a:cubicBezTo>
                  <a:pt x="0" y="21285"/>
                  <a:pt x="176" y="21600"/>
                  <a:pt x="393" y="21600"/>
                </a:cubicBezTo>
                <a:lnTo>
                  <a:pt x="18069" y="21600"/>
                </a:lnTo>
                <a:cubicBezTo>
                  <a:pt x="18286" y="21600"/>
                  <a:pt x="18460" y="21285"/>
                  <a:pt x="18460" y="20895"/>
                </a:cubicBezTo>
                <a:lnTo>
                  <a:pt x="18460" y="13275"/>
                </a:lnTo>
                <a:lnTo>
                  <a:pt x="21600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Multiplicities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7"/>
      <p:bldP build="whole" bldLvl="1" animBg="1" rev="0" advAuto="0" spid="201" grpId="5"/>
      <p:bldP build="whole" bldLvl="1" animBg="1" rev="0" advAuto="0" spid="199" grpId="3"/>
      <p:bldP build="whole" bldLvl="1" animBg="1" rev="0" advAuto="0" spid="202" grpId="6"/>
      <p:bldP build="whole" bldLvl="1" animBg="1" rev="0" advAuto="0" spid="200" grpId="4"/>
      <p:bldP build="whole" bldLvl="1" animBg="1" rev="0" advAuto="0" spid="197" grpId="1"/>
      <p:bldP build="whole" bldLvl="1" animBg="1" rev="0" advAuto="0" spid="19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pic>
        <p:nvPicPr>
          <p:cNvPr id="206" name="Inherita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5900" y="5003800"/>
            <a:ext cx="4953000" cy="177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685800" y="4648200"/>
            <a:ext cx="57658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77" y="0"/>
                </a:moveTo>
                <a:cubicBezTo>
                  <a:pt x="124" y="0"/>
                  <a:pt x="0" y="563"/>
                  <a:pt x="0" y="1255"/>
                </a:cubicBezTo>
                <a:lnTo>
                  <a:pt x="0" y="20344"/>
                </a:lnTo>
                <a:cubicBezTo>
                  <a:pt x="0" y="21037"/>
                  <a:pt x="124" y="21600"/>
                  <a:pt x="277" y="21600"/>
                </a:cubicBezTo>
                <a:lnTo>
                  <a:pt x="11285" y="21600"/>
                </a:lnTo>
                <a:cubicBezTo>
                  <a:pt x="11347" y="21600"/>
                  <a:pt x="11403" y="21490"/>
                  <a:pt x="11450" y="21330"/>
                </a:cubicBezTo>
                <a:lnTo>
                  <a:pt x="21600" y="19224"/>
                </a:lnTo>
                <a:lnTo>
                  <a:pt x="11561" y="17138"/>
                </a:lnTo>
                <a:lnTo>
                  <a:pt x="11561" y="1255"/>
                </a:lnTo>
                <a:cubicBezTo>
                  <a:pt x="11561" y="563"/>
                  <a:pt x="11437" y="0"/>
                  <a:pt x="11285" y="0"/>
                </a:cubicBezTo>
                <a:lnTo>
                  <a:pt x="277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Big arrowhead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Aggregations</a:t>
            </a:r>
          </a:p>
        </p:txBody>
      </p:sp>
      <p:sp>
        <p:nvSpPr>
          <p:cNvPr id="210" name="Shape 210"/>
          <p:cNvSpPr/>
          <p:nvPr>
            <p:ph type="body" sz="half" idx="1"/>
          </p:nvPr>
        </p:nvSpPr>
        <p:spPr>
          <a:xfrm>
            <a:off x="355600" y="2984500"/>
            <a:ext cx="12293600" cy="3670300"/>
          </a:xfrm>
          <a:prstGeom prst="rect">
            <a:avLst/>
          </a:prstGeom>
        </p:spPr>
        <p:txBody>
          <a:bodyPr/>
          <a:lstStyle/>
          <a:p>
            <a:pPr/>
            <a:r>
              <a:t>“Is part of …”-relation</a:t>
            </a:r>
          </a:p>
          <a:p>
            <a:pPr/>
            <a:r>
              <a:t>Team is part of a Project</a:t>
            </a:r>
          </a:p>
          <a:p>
            <a:pPr/>
            <a:r>
              <a:t>Person is part of a Team</a:t>
            </a:r>
          </a:p>
          <a:p>
            <a:pPr/>
            <a:r>
              <a:t>Specialization of a general association</a:t>
            </a:r>
          </a:p>
        </p:txBody>
      </p:sp>
      <p:pic>
        <p:nvPicPr>
          <p:cNvPr id="211" name="Aggreg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7150100"/>
            <a:ext cx="8001000" cy="1397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4279900" y="6019800"/>
            <a:ext cx="67945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109" y="0"/>
                </a:moveTo>
                <a:cubicBezTo>
                  <a:pt x="10994" y="0"/>
                  <a:pt x="10901" y="326"/>
                  <a:pt x="10901" y="728"/>
                </a:cubicBezTo>
                <a:lnTo>
                  <a:pt x="10901" y="12093"/>
                </a:lnTo>
                <a:lnTo>
                  <a:pt x="0" y="21600"/>
                </a:lnTo>
                <a:lnTo>
                  <a:pt x="12315" y="14118"/>
                </a:lnTo>
                <a:lnTo>
                  <a:pt x="21392" y="14118"/>
                </a:lnTo>
                <a:cubicBezTo>
                  <a:pt x="21507" y="14118"/>
                  <a:pt x="21600" y="13791"/>
                  <a:pt x="21600" y="13390"/>
                </a:cubicBezTo>
                <a:lnTo>
                  <a:pt x="21600" y="728"/>
                </a:lnTo>
                <a:cubicBezTo>
                  <a:pt x="21600" y="326"/>
                  <a:pt x="21507" y="0"/>
                  <a:pt x="21392" y="0"/>
                </a:cubicBezTo>
                <a:lnTo>
                  <a:pt x="11109" y="0"/>
                </a:lnTo>
                <a:close/>
              </a:path>
            </a:pathLst>
          </a:custGeom>
          <a:blipFill>
            <a:blip r:embed="rId3"/>
          </a:blipFill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Empty diamond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3"/>
      <p:bldP build="p" bldLvl="5" animBg="1" rev="0" advAuto="0" spid="210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Palatino"/>
        <a:ea typeface="Palatino"/>
        <a:cs typeface="Palatino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>
              <a:hueOff val="109194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24863"/>
            </a:solidFill>
            <a:effectLst/>
            <a:uFillTx/>
            <a:latin typeface="+mn-lt"/>
            <a:ea typeface="+mn-ea"/>
            <a:cs typeface="+mn-cs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