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8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Activity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Reasoning about States</a:t>
            </a:r>
          </a:p>
        </p:txBody>
      </p:sp>
      <p:sp>
        <p:nvSpPr>
          <p:cNvPr id="207" name="Shape 207"/>
          <p:cNvSpPr/>
          <p:nvPr>
            <p:ph type="body" sz="half" idx="1"/>
          </p:nvPr>
        </p:nvSpPr>
        <p:spPr>
          <a:xfrm>
            <a:off x="355600" y="2984500"/>
            <a:ext cx="7912100" cy="6324600"/>
          </a:xfrm>
          <a:prstGeom prst="rect">
            <a:avLst/>
          </a:prstGeom>
        </p:spPr>
        <p:txBody>
          <a:bodyPr/>
          <a:lstStyle/>
          <a:p>
            <a:pPr/>
            <a:r>
              <a:t>Most objects have states</a:t>
            </a:r>
          </a:p>
          <a:p>
            <a:pPr/>
            <a:r>
              <a:t>For some it makes sense to describe their behavior relative to external stimuli</a:t>
            </a:r>
          </a:p>
        </p:txBody>
      </p:sp>
      <p:pic>
        <p:nvPicPr>
          <p:cNvPr id="208" name="USAma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707" y="2984500"/>
            <a:ext cx="4260793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Leo-Espresso-Kaffeeautomat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7350" y="6045200"/>
            <a:ext cx="2070100" cy="3457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9200" y="8088097"/>
            <a:ext cx="5321300" cy="1426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91492" y="2832092"/>
            <a:ext cx="4597417" cy="3149616"/>
          </a:xfrm>
          <a:prstGeom prst="rect">
            <a:avLst/>
          </a:prstGeom>
        </p:spPr>
      </p:pic>
      <p:pic>
        <p:nvPicPr>
          <p:cNvPr id="21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8191492" y="2857492"/>
            <a:ext cx="4597417" cy="3149616"/>
          </a:xfrm>
          <a:prstGeom prst="rect">
            <a:avLst/>
          </a:prstGeom>
        </p:spPr>
      </p:pic>
      <p:pic>
        <p:nvPicPr>
          <p:cNvPr id="21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39396" y="5930879"/>
            <a:ext cx="2146325" cy="37712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2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09" grpId="5"/>
      <p:bldP build="p" bldLvl="5" animBg="1" rev="0" advAuto="0" spid="207" grpId="1"/>
      <p:bldP build="whole" bldLvl="1" animBg="1" rev="0" advAuto="0" spid="210" grpId="7"/>
      <p:bldP build="whole" bldLvl="1" animBg="1" rev="0" advAuto="0" spid="211" grpId="4"/>
      <p:bldP build="whole" bldLvl="1" animBg="1" rev="0" advAuto="0" spid="208" grpId="2"/>
      <p:bldP build="whole" bldLvl="1" animBg="1" rev="0" advAuto="0" spid="215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Verify the mental model of a use case</a:t>
            </a:r>
          </a:p>
          <a:p>
            <a:pPr/>
            <a:r>
              <a:t>Model the flow of states according to external stimuli of a use case</a:t>
            </a:r>
          </a:p>
          <a:p>
            <a:pPr/>
            <a:r>
              <a:t>Validate the use case by reviewing the state diagram with the project stake holders</a:t>
            </a:r>
          </a:p>
          <a:p>
            <a:pPr/>
            <a:r>
              <a:t>Describes </a:t>
            </a:r>
            <a:r>
              <a:rPr i="1"/>
              <a:t>dynamic</a:t>
            </a:r>
            <a:r>
              <a:t> behavior of the system</a:t>
            </a:r>
          </a:p>
          <a:p>
            <a:pPr/>
            <a:r>
              <a:t>Developer – customer communication</a:t>
            </a:r>
          </a:p>
          <a:p>
            <a:pPr/>
            <a:r>
              <a:t>Developer – developer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Parts of a UML State Diagram – States of an Invoice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xfrm>
            <a:off x="355600" y="2984500"/>
            <a:ext cx="4787900" cy="6324600"/>
          </a:xfrm>
          <a:prstGeom prst="rect">
            <a:avLst/>
          </a:prstGeom>
        </p:spPr>
        <p:txBody>
          <a:bodyPr/>
          <a:lstStyle/>
          <a:p>
            <a:pPr/>
            <a:r>
              <a:t>State node</a:t>
            </a:r>
          </a:p>
          <a:p>
            <a:pPr/>
            <a:r>
              <a:t>Initial state</a:t>
            </a:r>
          </a:p>
          <a:p>
            <a:pPr/>
            <a:r>
              <a:t>Final state</a:t>
            </a:r>
          </a:p>
          <a:p>
            <a:pPr/>
            <a:r>
              <a:t>State transitions</a:t>
            </a:r>
          </a:p>
        </p:txBody>
      </p:sp>
      <p:pic>
        <p:nvPicPr>
          <p:cNvPr id="22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2984500"/>
            <a:ext cx="7164000" cy="631493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7797800" y="3886200"/>
            <a:ext cx="13462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658100" y="3124200"/>
            <a:ext cx="13462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0515600" y="8496300"/>
            <a:ext cx="13462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7797800" y="7962900"/>
            <a:ext cx="13462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  <p:bldP build="whole" bldLvl="1" animBg="1" rev="0" advAuto="0" spid="225" grpId="3"/>
      <p:bldP build="whole" bldLvl="1" animBg="1" rev="0" advAuto="0" spid="224" grpId="2"/>
      <p:bldP build="whole" bldLvl="1" animBg="1" rev="0" advAuto="0" spid="226" grpId="4"/>
      <p:bldP build="whole" bldLvl="1" animBg="1" rev="0" advAuto="0" spid="227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Transitions</a:t>
            </a:r>
          </a:p>
        </p:txBody>
      </p:sp>
      <p:sp>
        <p:nvSpPr>
          <p:cNvPr id="230" name="Shape 230"/>
          <p:cNvSpPr/>
          <p:nvPr>
            <p:ph type="body" sz="half" idx="1"/>
          </p:nvPr>
        </p:nvSpPr>
        <p:spPr>
          <a:xfrm>
            <a:off x="355600" y="2984500"/>
            <a:ext cx="6413500" cy="6324600"/>
          </a:xfrm>
          <a:prstGeom prst="rect">
            <a:avLst/>
          </a:prstGeom>
        </p:spPr>
        <p:txBody>
          <a:bodyPr/>
          <a:lstStyle/>
          <a:p>
            <a:pPr/>
            <a:r>
              <a:t>Transition triggers</a:t>
            </a:r>
          </a:p>
          <a:p>
            <a:pPr/>
            <a:r>
              <a:t>Triggering events</a:t>
            </a:r>
          </a:p>
          <a:p>
            <a:pPr/>
            <a:r>
              <a:t>Guard conditions</a:t>
            </a:r>
          </a:p>
          <a:p>
            <a:pPr/>
            <a:r>
              <a:t>Actions</a:t>
            </a:r>
          </a:p>
        </p:txBody>
      </p:sp>
      <p:pic>
        <p:nvPicPr>
          <p:cNvPr id="231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4152900"/>
            <a:ext cx="5740400" cy="398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0414000" y="6248400"/>
            <a:ext cx="13462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9893300" y="4876800"/>
            <a:ext cx="2374900" cy="4826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7315200" y="7264400"/>
            <a:ext cx="2184400" cy="3810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9410700" y="7264400"/>
            <a:ext cx="647700" cy="381000"/>
          </a:xfrm>
          <a:prstGeom prst="ellipse">
            <a:avLst/>
          </a:prstGeom>
          <a:ln w="25400">
            <a:solidFill>
              <a:srgbClr val="7B96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3"/>
      <p:bldP build="p" bldLvl="5" animBg="1" rev="0" advAuto="0" spid="230" grpId="1"/>
      <p:bldP build="whole" bldLvl="1" animBg="1" rev="0" advAuto="0" spid="232" grpId="2"/>
      <p:bldP build="whole" bldLvl="1" animBg="1" rev="0" advAuto="0" spid="234" grpId="4"/>
      <p:bldP build="whole" bldLvl="1" animBg="1" rev="0" advAuto="0" spid="235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Event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355600" y="2984500"/>
            <a:ext cx="708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Events that should occur after a period of time are shown by using an after trigger event.</a:t>
            </a:r>
          </a:p>
          <a:p>
            <a:pPr/>
            <a:r>
              <a:t>To fire a transition after,e.g., 30 days, specify the event on the transition as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after(30 days)</a:t>
            </a:r>
            <a:r>
              <a:t>.</a:t>
            </a:r>
          </a:p>
          <a:p>
            <a:pPr/>
            <a:r>
              <a:t>This event is often used for timeouts.</a:t>
            </a:r>
          </a:p>
        </p:txBody>
      </p:sp>
      <p:pic>
        <p:nvPicPr>
          <p:cNvPr id="23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4368800"/>
            <a:ext cx="5207000" cy="355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it a Try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states in your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Verify the mental model of a use case</a:t>
            </a:r>
          </a:p>
          <a:p>
            <a:pPr/>
            <a:r>
              <a:t>Model the flow of events of a use case</a:t>
            </a:r>
          </a:p>
          <a:p>
            <a:pPr/>
            <a:r>
              <a:t>Validate the use case by reviewing the activity diagram with the project stake holders</a:t>
            </a:r>
          </a:p>
          <a:p>
            <a:pPr/>
            <a:r>
              <a:t>Describes </a:t>
            </a:r>
            <a:r>
              <a:rPr i="1"/>
              <a:t>dynamic</a:t>
            </a:r>
            <a:r>
              <a:t> behavior of the system</a:t>
            </a:r>
          </a:p>
          <a:p>
            <a:pPr/>
            <a:r>
              <a:t>Developer – customer communication</a:t>
            </a:r>
          </a:p>
          <a:p>
            <a:pPr/>
            <a:r>
              <a:t>Developer – developer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Activity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2755900"/>
            <a:ext cx="6451201" cy="678488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Elements</a:t>
            </a:r>
          </a:p>
        </p:txBody>
      </p:sp>
      <p:sp>
        <p:nvSpPr>
          <p:cNvPr id="157" name="Shape 157"/>
          <p:cNvSpPr/>
          <p:nvPr/>
        </p:nvSpPr>
        <p:spPr>
          <a:xfrm>
            <a:off x="292100" y="2387600"/>
            <a:ext cx="53340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9" y="0"/>
                </a:moveTo>
                <a:cubicBezTo>
                  <a:pt x="461" y="0"/>
                  <a:pt x="0" y="2149"/>
                  <a:pt x="0" y="4800"/>
                </a:cubicBezTo>
                <a:lnTo>
                  <a:pt x="0" y="16800"/>
                </a:lnTo>
                <a:cubicBezTo>
                  <a:pt x="0" y="19451"/>
                  <a:pt x="461" y="21600"/>
                  <a:pt x="1029" y="21600"/>
                </a:cubicBezTo>
                <a:lnTo>
                  <a:pt x="10029" y="21600"/>
                </a:lnTo>
                <a:cubicBezTo>
                  <a:pt x="10597" y="21600"/>
                  <a:pt x="11057" y="19451"/>
                  <a:pt x="11057" y="16800"/>
                </a:cubicBezTo>
                <a:lnTo>
                  <a:pt x="11057" y="15600"/>
                </a:lnTo>
                <a:lnTo>
                  <a:pt x="21600" y="13200"/>
                </a:lnTo>
                <a:lnTo>
                  <a:pt x="11057" y="10800"/>
                </a:lnTo>
                <a:lnTo>
                  <a:pt x="11057" y="4800"/>
                </a:lnTo>
                <a:cubicBezTo>
                  <a:pt x="11057" y="2149"/>
                  <a:pt x="10597" y="0"/>
                  <a:pt x="1002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Name of activity</a:t>
            </a:r>
          </a:p>
        </p:txBody>
      </p:sp>
      <p:sp>
        <p:nvSpPr>
          <p:cNvPr id="158" name="Shape 158"/>
          <p:cNvSpPr/>
          <p:nvPr/>
        </p:nvSpPr>
        <p:spPr>
          <a:xfrm>
            <a:off x="736600" y="3568700"/>
            <a:ext cx="3810000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2454" y="3963"/>
                </a:lnTo>
                <a:cubicBezTo>
                  <a:pt x="12190" y="2677"/>
                  <a:pt x="11807" y="1851"/>
                  <a:pt x="11376" y="1851"/>
                </a:cubicBezTo>
                <a:lnTo>
                  <a:pt x="1440" y="1851"/>
                </a:lnTo>
                <a:cubicBezTo>
                  <a:pt x="645" y="1851"/>
                  <a:pt x="0" y="4614"/>
                  <a:pt x="0" y="8023"/>
                </a:cubicBezTo>
                <a:lnTo>
                  <a:pt x="0" y="15429"/>
                </a:lnTo>
                <a:cubicBezTo>
                  <a:pt x="0" y="18837"/>
                  <a:pt x="645" y="21600"/>
                  <a:pt x="1440" y="21600"/>
                </a:cubicBezTo>
                <a:lnTo>
                  <a:pt x="11376" y="21600"/>
                </a:lnTo>
                <a:cubicBezTo>
                  <a:pt x="12171" y="21600"/>
                  <a:pt x="12816" y="18837"/>
                  <a:pt x="12816" y="15429"/>
                </a:cubicBezTo>
                <a:lnTo>
                  <a:pt x="12816" y="100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Start node</a:t>
            </a:r>
          </a:p>
        </p:txBody>
      </p:sp>
      <p:sp>
        <p:nvSpPr>
          <p:cNvPr id="159" name="Shape 159"/>
          <p:cNvSpPr/>
          <p:nvPr/>
        </p:nvSpPr>
        <p:spPr>
          <a:xfrm>
            <a:off x="698500" y="4318000"/>
            <a:ext cx="3314700" cy="111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041" y="6819"/>
                </a:lnTo>
                <a:cubicBezTo>
                  <a:pt x="13769" y="6238"/>
                  <a:pt x="13437" y="5891"/>
                  <a:pt x="13076" y="5891"/>
                </a:cubicBezTo>
                <a:lnTo>
                  <a:pt x="1655" y="5891"/>
                </a:lnTo>
                <a:cubicBezTo>
                  <a:pt x="741" y="5891"/>
                  <a:pt x="0" y="8089"/>
                  <a:pt x="0" y="10800"/>
                </a:cubicBezTo>
                <a:lnTo>
                  <a:pt x="0" y="16691"/>
                </a:lnTo>
                <a:cubicBezTo>
                  <a:pt x="0" y="19402"/>
                  <a:pt x="741" y="21600"/>
                  <a:pt x="1655" y="21600"/>
                </a:cubicBezTo>
                <a:lnTo>
                  <a:pt x="13076" y="21600"/>
                </a:lnTo>
                <a:cubicBezTo>
                  <a:pt x="13990" y="21600"/>
                  <a:pt x="14731" y="19402"/>
                  <a:pt x="14731" y="16691"/>
                </a:cubicBezTo>
                <a:lnTo>
                  <a:pt x="14731" y="1144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Fork bar</a:t>
            </a:r>
          </a:p>
        </p:txBody>
      </p:sp>
      <p:sp>
        <p:nvSpPr>
          <p:cNvPr id="160" name="Shape 160"/>
          <p:cNvSpPr/>
          <p:nvPr/>
        </p:nvSpPr>
        <p:spPr>
          <a:xfrm>
            <a:off x="660400" y="5575300"/>
            <a:ext cx="2781300" cy="8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3" y="0"/>
                </a:moveTo>
                <a:cubicBezTo>
                  <a:pt x="883" y="0"/>
                  <a:pt x="0" y="3022"/>
                  <a:pt x="0" y="6750"/>
                </a:cubicBezTo>
                <a:lnTo>
                  <a:pt x="0" y="14850"/>
                </a:lnTo>
                <a:cubicBezTo>
                  <a:pt x="0" y="18578"/>
                  <a:pt x="883" y="21600"/>
                  <a:pt x="1973" y="21600"/>
                </a:cubicBezTo>
                <a:lnTo>
                  <a:pt x="15584" y="21600"/>
                </a:lnTo>
                <a:cubicBezTo>
                  <a:pt x="16673" y="21600"/>
                  <a:pt x="17556" y="18578"/>
                  <a:pt x="17556" y="14850"/>
                </a:cubicBezTo>
                <a:lnTo>
                  <a:pt x="17556" y="9271"/>
                </a:lnTo>
                <a:lnTo>
                  <a:pt x="21600" y="3712"/>
                </a:lnTo>
                <a:lnTo>
                  <a:pt x="17066" y="2331"/>
                </a:lnTo>
                <a:cubicBezTo>
                  <a:pt x="16704" y="911"/>
                  <a:pt x="16177" y="0"/>
                  <a:pt x="15584" y="0"/>
                </a:cubicBezTo>
                <a:lnTo>
                  <a:pt x="1973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161" name="Shape 161"/>
          <p:cNvSpPr/>
          <p:nvPr/>
        </p:nvSpPr>
        <p:spPr>
          <a:xfrm>
            <a:off x="4775200" y="2717800"/>
            <a:ext cx="5981700" cy="119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54" y="0"/>
                </a:moveTo>
                <a:cubicBezTo>
                  <a:pt x="13848" y="0"/>
                  <a:pt x="13437" y="2058"/>
                  <a:pt x="13437" y="4596"/>
                </a:cubicBezTo>
                <a:lnTo>
                  <a:pt x="13437" y="14340"/>
                </a:lnTo>
                <a:lnTo>
                  <a:pt x="0" y="21600"/>
                </a:lnTo>
                <a:lnTo>
                  <a:pt x="13599" y="18914"/>
                </a:lnTo>
                <a:cubicBezTo>
                  <a:pt x="13764" y="20118"/>
                  <a:pt x="14040" y="20911"/>
                  <a:pt x="14354" y="20911"/>
                </a:cubicBezTo>
                <a:lnTo>
                  <a:pt x="20683" y="20911"/>
                </a:lnTo>
                <a:cubicBezTo>
                  <a:pt x="21189" y="20911"/>
                  <a:pt x="21600" y="18853"/>
                  <a:pt x="21600" y="16315"/>
                </a:cubicBezTo>
                <a:lnTo>
                  <a:pt x="21600" y="4596"/>
                </a:lnTo>
                <a:cubicBezTo>
                  <a:pt x="21600" y="2058"/>
                  <a:pt x="21189" y="0"/>
                  <a:pt x="20683" y="0"/>
                </a:cubicBezTo>
                <a:lnTo>
                  <a:pt x="14354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Flow of activity</a:t>
            </a:r>
          </a:p>
        </p:txBody>
      </p:sp>
      <p:sp>
        <p:nvSpPr>
          <p:cNvPr id="162" name="Shape 162"/>
          <p:cNvSpPr/>
          <p:nvPr/>
        </p:nvSpPr>
        <p:spPr>
          <a:xfrm>
            <a:off x="698500" y="6591300"/>
            <a:ext cx="3771900" cy="927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5" y="0"/>
                </a:moveTo>
                <a:cubicBezTo>
                  <a:pt x="651" y="0"/>
                  <a:pt x="0" y="2649"/>
                  <a:pt x="0" y="5918"/>
                </a:cubicBezTo>
                <a:lnTo>
                  <a:pt x="0" y="13019"/>
                </a:lnTo>
                <a:cubicBezTo>
                  <a:pt x="0" y="16287"/>
                  <a:pt x="651" y="18937"/>
                  <a:pt x="1455" y="18937"/>
                </a:cubicBezTo>
                <a:lnTo>
                  <a:pt x="11491" y="18937"/>
                </a:lnTo>
                <a:cubicBezTo>
                  <a:pt x="11914" y="18937"/>
                  <a:pt x="12293" y="18196"/>
                  <a:pt x="12559" y="17023"/>
                </a:cubicBezTo>
                <a:lnTo>
                  <a:pt x="21600" y="21600"/>
                </a:lnTo>
                <a:lnTo>
                  <a:pt x="12945" y="11188"/>
                </a:lnTo>
                <a:lnTo>
                  <a:pt x="12945" y="5918"/>
                </a:lnTo>
                <a:cubicBezTo>
                  <a:pt x="12945" y="2649"/>
                  <a:pt x="12294" y="0"/>
                  <a:pt x="11491" y="0"/>
                </a:cubicBezTo>
                <a:lnTo>
                  <a:pt x="1455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Join bar</a:t>
            </a:r>
          </a:p>
        </p:txBody>
      </p:sp>
      <p:sp>
        <p:nvSpPr>
          <p:cNvPr id="163" name="Shape 163"/>
          <p:cNvSpPr/>
          <p:nvPr/>
        </p:nvSpPr>
        <p:spPr>
          <a:xfrm>
            <a:off x="685800" y="7620000"/>
            <a:ext cx="4013200" cy="125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7" y="0"/>
                </a:moveTo>
                <a:cubicBezTo>
                  <a:pt x="612" y="0"/>
                  <a:pt x="0" y="1954"/>
                  <a:pt x="0" y="4364"/>
                </a:cubicBezTo>
                <a:lnTo>
                  <a:pt x="0" y="9600"/>
                </a:lnTo>
                <a:cubicBezTo>
                  <a:pt x="0" y="12010"/>
                  <a:pt x="612" y="13964"/>
                  <a:pt x="1367" y="13964"/>
                </a:cubicBezTo>
                <a:lnTo>
                  <a:pt x="10800" y="13964"/>
                </a:lnTo>
                <a:cubicBezTo>
                  <a:pt x="11134" y="13964"/>
                  <a:pt x="11438" y="13571"/>
                  <a:pt x="11676" y="12934"/>
                </a:cubicBezTo>
                <a:lnTo>
                  <a:pt x="21600" y="21600"/>
                </a:lnTo>
                <a:lnTo>
                  <a:pt x="12167" y="8768"/>
                </a:lnTo>
                <a:lnTo>
                  <a:pt x="12167" y="4364"/>
                </a:lnTo>
                <a:cubicBezTo>
                  <a:pt x="12167" y="1954"/>
                  <a:pt x="11555" y="0"/>
                  <a:pt x="10800" y="0"/>
                </a:cubicBezTo>
                <a:lnTo>
                  <a:pt x="1367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Stop node</a:t>
            </a:r>
          </a:p>
        </p:txBody>
      </p:sp>
      <p:sp>
        <p:nvSpPr>
          <p:cNvPr id="164" name="Shape 164"/>
          <p:cNvSpPr/>
          <p:nvPr/>
        </p:nvSpPr>
        <p:spPr>
          <a:xfrm>
            <a:off x="5981700" y="5943600"/>
            <a:ext cx="5461000" cy="8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353" y="0"/>
                </a:moveTo>
                <a:cubicBezTo>
                  <a:pt x="10798" y="0"/>
                  <a:pt x="10348" y="3022"/>
                  <a:pt x="10348" y="6750"/>
                </a:cubicBezTo>
                <a:lnTo>
                  <a:pt x="10348" y="11844"/>
                </a:lnTo>
                <a:lnTo>
                  <a:pt x="0" y="19238"/>
                </a:lnTo>
                <a:lnTo>
                  <a:pt x="10517" y="18594"/>
                </a:lnTo>
                <a:cubicBezTo>
                  <a:pt x="10698" y="20405"/>
                  <a:pt x="11004" y="21600"/>
                  <a:pt x="11353" y="21600"/>
                </a:cubicBezTo>
                <a:lnTo>
                  <a:pt x="20595" y="21600"/>
                </a:lnTo>
                <a:cubicBezTo>
                  <a:pt x="21150" y="21600"/>
                  <a:pt x="21600" y="18578"/>
                  <a:pt x="21600" y="14850"/>
                </a:cubicBezTo>
                <a:lnTo>
                  <a:pt x="21600" y="6750"/>
                </a:lnTo>
                <a:cubicBezTo>
                  <a:pt x="21600" y="3022"/>
                  <a:pt x="21150" y="0"/>
                  <a:pt x="20595" y="0"/>
                </a:cubicBezTo>
                <a:lnTo>
                  <a:pt x="11353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Branch node</a:t>
            </a:r>
          </a:p>
        </p:txBody>
      </p:sp>
      <p:sp>
        <p:nvSpPr>
          <p:cNvPr id="165" name="Shape 165"/>
          <p:cNvSpPr/>
          <p:nvPr/>
        </p:nvSpPr>
        <p:spPr>
          <a:xfrm>
            <a:off x="6210300" y="3949700"/>
            <a:ext cx="5181600" cy="8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15" y="0"/>
                  <a:pt x="9741" y="3022"/>
                  <a:pt x="9741" y="6750"/>
                </a:cubicBezTo>
                <a:lnTo>
                  <a:pt x="9741" y="12108"/>
                </a:lnTo>
                <a:lnTo>
                  <a:pt x="0" y="21600"/>
                </a:lnTo>
                <a:lnTo>
                  <a:pt x="9948" y="18826"/>
                </a:lnTo>
                <a:cubicBezTo>
                  <a:pt x="10141" y="20501"/>
                  <a:pt x="10449" y="21600"/>
                  <a:pt x="10800" y="21600"/>
                </a:cubicBezTo>
                <a:lnTo>
                  <a:pt x="20541" y="21600"/>
                </a:lnTo>
                <a:cubicBezTo>
                  <a:pt x="21126" y="21600"/>
                  <a:pt x="21600" y="18578"/>
                  <a:pt x="21600" y="14850"/>
                </a:cubicBezTo>
                <a:lnTo>
                  <a:pt x="21600" y="6750"/>
                </a:lnTo>
                <a:cubicBezTo>
                  <a:pt x="21600" y="3022"/>
                  <a:pt x="21126" y="0"/>
                  <a:pt x="20541" y="0"/>
                </a:cubicBez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Merge node</a:t>
            </a:r>
          </a:p>
        </p:txBody>
      </p:sp>
      <p:sp>
        <p:nvSpPr>
          <p:cNvPr id="166" name="Shape 166"/>
          <p:cNvSpPr/>
          <p:nvPr/>
        </p:nvSpPr>
        <p:spPr>
          <a:xfrm>
            <a:off x="7289800" y="6946900"/>
            <a:ext cx="3937000" cy="133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992" y="8409"/>
                </a:lnTo>
                <a:lnTo>
                  <a:pt x="5992" y="17486"/>
                </a:lnTo>
                <a:cubicBezTo>
                  <a:pt x="5992" y="19758"/>
                  <a:pt x="6616" y="21600"/>
                  <a:pt x="7386" y="21600"/>
                </a:cubicBezTo>
                <a:lnTo>
                  <a:pt x="20206" y="21600"/>
                </a:lnTo>
                <a:cubicBezTo>
                  <a:pt x="20976" y="21600"/>
                  <a:pt x="21600" y="19758"/>
                  <a:pt x="21600" y="17486"/>
                </a:cubicBezTo>
                <a:lnTo>
                  <a:pt x="21600" y="7611"/>
                </a:lnTo>
                <a:cubicBezTo>
                  <a:pt x="21600" y="5339"/>
                  <a:pt x="20976" y="3497"/>
                  <a:pt x="20206" y="3497"/>
                </a:cubicBezTo>
                <a:lnTo>
                  <a:pt x="7386" y="3497"/>
                </a:lnTo>
                <a:cubicBezTo>
                  <a:pt x="7049" y="3497"/>
                  <a:pt x="6743" y="3861"/>
                  <a:pt x="6502" y="44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Guard condition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6680200" y="4889500"/>
            <a:ext cx="4241800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382" y="0"/>
                </a:moveTo>
                <a:cubicBezTo>
                  <a:pt x="10668" y="0"/>
                  <a:pt x="10089" y="2976"/>
                  <a:pt x="10089" y="6646"/>
                </a:cubicBezTo>
                <a:lnTo>
                  <a:pt x="10089" y="12046"/>
                </a:lnTo>
                <a:lnTo>
                  <a:pt x="0" y="21600"/>
                </a:lnTo>
                <a:lnTo>
                  <a:pt x="10359" y="18661"/>
                </a:lnTo>
                <a:cubicBezTo>
                  <a:pt x="10596" y="20239"/>
                  <a:pt x="10965" y="21268"/>
                  <a:pt x="11382" y="21268"/>
                </a:cubicBezTo>
                <a:lnTo>
                  <a:pt x="20307" y="21268"/>
                </a:lnTo>
                <a:cubicBezTo>
                  <a:pt x="21021" y="21268"/>
                  <a:pt x="21600" y="18292"/>
                  <a:pt x="21600" y="14622"/>
                </a:cubicBezTo>
                <a:lnTo>
                  <a:pt x="21600" y="6646"/>
                </a:lnTo>
                <a:cubicBezTo>
                  <a:pt x="21600" y="2976"/>
                  <a:pt x="21021" y="0"/>
                  <a:pt x="20307" y="0"/>
                </a:cubicBezTo>
                <a:lnTo>
                  <a:pt x="11382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Action</a:t>
            </a:r>
          </a:p>
        </p:txBody>
      </p:sp>
      <p:pic>
        <p:nvPicPr>
          <p:cNvPr id="16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199" y="5537200"/>
            <a:ext cx="2489201" cy="1003301"/>
          </a:xfrm>
          <a:prstGeom prst="rect">
            <a:avLst/>
          </a:prstGeom>
        </p:spPr>
      </p:pic>
      <p:pic>
        <p:nvPicPr>
          <p:cNvPr id="17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9499" y="4851400"/>
            <a:ext cx="2489201" cy="10033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60" grpId="5"/>
      <p:bldP build="whole" bldLvl="1" animBg="1" rev="0" advAuto="0" spid="158" grpId="2"/>
      <p:bldP build="whole" bldLvl="1" animBg="1" rev="0" advAuto="0" spid="164" grpId="8"/>
      <p:bldP build="whole" bldLvl="1" animBg="1" rev="0" advAuto="0" spid="163" grpId="3"/>
      <p:bldP build="whole" bldLvl="1" animBg="1" rev="0" advAuto="0" spid="159" grpId="6"/>
      <p:bldP build="whole" bldLvl="1" animBg="1" rev="0" advAuto="0" spid="168" grpId="12"/>
      <p:bldP build="whole" bldLvl="1" animBg="1" rev="0" advAuto="0" spid="165" grpId="10"/>
      <p:bldP build="whole" bldLvl="1" animBg="1" rev="0" advAuto="0" spid="161" grpId="4"/>
      <p:bldP build="whole" bldLvl="1" animBg="1" rev="0" advAuto="0" spid="167" grpId="11"/>
      <p:bldP build="whole" bldLvl="1" animBg="1" rev="0" advAuto="0" spid="166" grpId="9"/>
      <p:bldP build="whole" bldLvl="1" animBg="1" rev="0" advAuto="0" spid="170" grpId="13"/>
      <p:bldP build="whole" bldLvl="1" animBg="1" rev="0" advAuto="0" spid="162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 vs. Activities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nodes take the same notation</a:t>
            </a:r>
          </a:p>
          <a:p>
            <a:pPr/>
            <a:r>
              <a:t>An activity can be subdivided into other activities or actions</a:t>
            </a:r>
          </a:p>
          <a:p>
            <a:pPr/>
            <a:r>
              <a:t>An action is an atomic node which can’t be subdivided in the current context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Activity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2755900"/>
            <a:ext cx="6451201" cy="6784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Token-Based Semantics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22800" y="3429000"/>
            <a:ext cx="215900" cy="215900"/>
          </a:xfrm>
          <a:prstGeom prst="ellipse">
            <a:avLst/>
          </a:prstGeom>
          <a:solidFill>
            <a:srgbClr val="FE4A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622800" y="4064000"/>
            <a:ext cx="215900" cy="215900"/>
          </a:xfrm>
          <a:prstGeom prst="ellipse">
            <a:avLst/>
          </a:prstGeom>
          <a:solidFill>
            <a:srgbClr val="FE4A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27000" y="3162300"/>
            <a:ext cx="3848100" cy="2349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6" y="0"/>
                </a:moveTo>
                <a:cubicBezTo>
                  <a:pt x="638" y="0"/>
                  <a:pt x="0" y="1045"/>
                  <a:pt x="0" y="2335"/>
                </a:cubicBezTo>
                <a:lnTo>
                  <a:pt x="0" y="19265"/>
                </a:lnTo>
                <a:cubicBezTo>
                  <a:pt x="0" y="20555"/>
                  <a:pt x="638" y="21600"/>
                  <a:pt x="1426" y="21600"/>
                </a:cubicBezTo>
                <a:lnTo>
                  <a:pt x="16182" y="21600"/>
                </a:lnTo>
                <a:cubicBezTo>
                  <a:pt x="16970" y="21600"/>
                  <a:pt x="17608" y="20555"/>
                  <a:pt x="17608" y="19265"/>
                </a:cubicBezTo>
                <a:lnTo>
                  <a:pt x="17608" y="10742"/>
                </a:lnTo>
                <a:lnTo>
                  <a:pt x="21600" y="9574"/>
                </a:lnTo>
                <a:lnTo>
                  <a:pt x="17608" y="8406"/>
                </a:lnTo>
                <a:lnTo>
                  <a:pt x="17608" y="2335"/>
                </a:lnTo>
                <a:cubicBezTo>
                  <a:pt x="17608" y="1045"/>
                  <a:pt x="16970" y="0"/>
                  <a:pt x="16182" y="0"/>
                </a:cubicBezTo>
                <a:lnTo>
                  <a:pt x="1426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After fork the tokens run independently and in parallel</a:t>
            </a:r>
          </a:p>
        </p:txBody>
      </p:sp>
      <p:sp>
        <p:nvSpPr>
          <p:cNvPr id="181" name="Shape 181"/>
          <p:cNvSpPr/>
          <p:nvPr/>
        </p:nvSpPr>
        <p:spPr>
          <a:xfrm>
            <a:off x="88900" y="7112000"/>
            <a:ext cx="4292600" cy="173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8" y="0"/>
                </a:moveTo>
                <a:cubicBezTo>
                  <a:pt x="572" y="0"/>
                  <a:pt x="0" y="1412"/>
                  <a:pt x="0" y="3153"/>
                </a:cubicBezTo>
                <a:lnTo>
                  <a:pt x="0" y="18447"/>
                </a:lnTo>
                <a:cubicBezTo>
                  <a:pt x="0" y="20188"/>
                  <a:pt x="572" y="21600"/>
                  <a:pt x="1278" y="21600"/>
                </a:cubicBezTo>
                <a:lnTo>
                  <a:pt x="14634" y="21600"/>
                </a:lnTo>
                <a:cubicBezTo>
                  <a:pt x="15340" y="21600"/>
                  <a:pt x="15912" y="20188"/>
                  <a:pt x="15912" y="18447"/>
                </a:cubicBezTo>
                <a:lnTo>
                  <a:pt x="15912" y="6780"/>
                </a:lnTo>
                <a:lnTo>
                  <a:pt x="21600" y="5203"/>
                </a:lnTo>
                <a:lnTo>
                  <a:pt x="15912" y="3626"/>
                </a:lnTo>
                <a:lnTo>
                  <a:pt x="15912" y="3153"/>
                </a:lnTo>
                <a:cubicBezTo>
                  <a:pt x="15912" y="1412"/>
                  <a:pt x="15340" y="0"/>
                  <a:pt x="14634" y="0"/>
                </a:cubicBezTo>
                <a:lnTo>
                  <a:pt x="1278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Join bar blocks until all parallel threads arrive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65104" origin="layout" pathEditMode="relative">
                                      <p:cBhvr>
                                        <p:cTn id="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65104 L -0.042969 0.065104" origin="layout" pathEditMode="relative">
                                      <p:cBhvr>
                                        <p:cTn id="1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3926 -0.000651" origin="layout" pathEditMode="relative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2969 0.065104 L -0.042480 0.228516" origin="layout" pathEditMode="relative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3926 -0.000651 L 0.024902 0.061849" origin="layout" pathEditMode="relative">
                                      <p:cBhvr>
                                        <p:cTn id="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4902 0.061849 L 0.085449 0.060547" origin="layout" pathEditMode="relative">
                                      <p:cBhvr>
                                        <p:cTn id="3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5449 0.060547 L 0.086426 0.159505" origin="layout" pathEditMode="relative">
                                      <p:cBhvr>
                                        <p:cTn id="3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6426 0.159505 L 0.086426 0.264974" origin="layout" pathEditMode="relative">
                                      <p:cBhvr>
                                        <p:cTn id="4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6426 0.264974 L 0.246582 0.266276" origin="layout" pathEditMode="relative">
                                      <p:cBhvr>
                                        <p:cTn id="4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46582 0.266276 L 0.247559 0.061849" origin="layout" pathEditMode="relative">
                                      <p:cBhvr>
                                        <p:cTn id="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47559 0.061849 L 0.087402 0.061849" origin="layout" pathEditMode="relative">
                                      <p:cBhvr>
                                        <p:cTn id="5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2480 0.228516 L -0.042480 0.375651" origin="layout" pathEditMode="relative">
                                      <p:cBhvr>
                                        <p:cTn id="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2480 0.375651 L -0.010254 0.376953" origin="layout" pathEditMode="relative">
                                      <p:cBhvr>
                                        <p:cTn id="6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0254 0.376953 L -0.009277 0.406901" origin="layout" pathEditMode="relative">
                                      <p:cBhvr>
                                        <p:cTn id="6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16" presetID="23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7402 0.061849 L 0.088379 0.160807" origin="layout" pathEditMode="relative">
                                      <p:cBhvr>
                                        <p:cTn id="7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afterEffect" presetSubtype="0" presetID="-1" grpId="20" accel="50000" decel="50000" fill="hold">
                                  <p:stCondLst>
                                    <p:cond delay="2000"/>
                                  </p:stCondLst>
                                  <p:childTnLst>
                                    <p:animMotion path="M 0.088379 0.160807 L 0.086426 0.266276" origin="layout" pathEditMode="relative">
                                      <p:cBhvr>
                                        <p:cTn id="7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2000"/>
                                  </p:stCondLst>
                                  <p:childTnLst>
                                    <p:animMotion path="M 0.086426 0.266276 L 0.086426 0.309245" origin="layout" pathEditMode="relative">
                                      <p:cBhvr>
                                        <p:cTn id="7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after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6426 0.309245 L 0.025879 0.310547" origin="layout" pathEditMode="relative">
                                      <p:cBhvr>
                                        <p:cTn id="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5879 0.310547 L 0.025879 0.343099" origin="layout" pathEditMode="relative">
                                      <p:cBhvr>
                                        <p:cTn id="8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5879 0.343099 L 0.009277 0.344401" origin="layout" pathEditMode="relative">
                                      <p:cBhvr>
                                        <p:cTn id="8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with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9277 0.406901 L 0.007324 0.408203" origin="layout" pathEditMode="relative">
                                      <p:cBhvr>
                                        <p:cTn id="9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Class="exit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click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7324 0.408203 L 0.008301 0.475911" origin="layout" pathEditMode="relative">
                                      <p:cBhvr>
                                        <p:cTn id="9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afterEffect" presetSubtype="0" presetID="-1" grpId="28" accel="50000" decel="50000" fill="hold">
                                  <p:stCondLst>
                                    <p:cond delay="2000"/>
                                  </p:stCondLst>
                                  <p:childTnLst>
                                    <p:animMotion path="M 0.008301 0.475911 L 0.008301 0.546224" origin="layout" pathEditMode="relative">
                                      <p:cBhvr>
                                        <p:cTn id="10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81" grpId="18"/>
      <p:bldP build="whole" bldLvl="1" animBg="1" rev="0" advAuto="0" spid="179" grpId="26"/>
      <p:bldP build="whole" bldLvl="1" animBg="1" rev="0" advAuto="0" spid="178" grpId="1"/>
      <p:bldP build="whole" bldLvl="1" animBg="1" rev="0" advAuto="0" spid="180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Signals and</a:t>
            </a:r>
          </a:p>
          <a:p>
            <a:pPr/>
            <a:r>
              <a:t>Interruptible Activity Regions</a:t>
            </a:r>
          </a:p>
        </p:txBody>
      </p:sp>
      <p:pic>
        <p:nvPicPr>
          <p:cNvPr id="184" name="SignalsInterupti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4900" y="3035300"/>
            <a:ext cx="3175000" cy="6223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Group 187"/>
          <p:cNvGrpSpPr/>
          <p:nvPr/>
        </p:nvGrpSpPr>
        <p:grpSpPr>
          <a:xfrm>
            <a:off x="3784600" y="4981308"/>
            <a:ext cx="2832100" cy="1419492"/>
            <a:chOff x="0" y="2908"/>
            <a:chExt cx="2832100" cy="1419491"/>
          </a:xfrm>
        </p:grpSpPr>
        <p:sp>
          <p:nvSpPr>
            <p:cNvPr id="185" name="Shape 185"/>
            <p:cNvSpPr/>
            <p:nvPr/>
          </p:nvSpPr>
          <p:spPr>
            <a:xfrm>
              <a:off x="0" y="38100"/>
              <a:ext cx="2832100" cy="1384300"/>
            </a:xfrm>
            <a:prstGeom prst="roundRect">
              <a:avLst>
                <a:gd name="adj" fmla="val 13761"/>
              </a:avLst>
            </a:prstGeom>
            <a:solidFill>
              <a:schemeClr val="accent1">
                <a:hueOff val="109194"/>
                <a:satOff val="-4874"/>
                <a:lumOff val="12971"/>
                <a:alpha val="33000"/>
              </a:schemeClr>
            </a:solidFill>
            <a:ln w="25400" cap="flat">
              <a:solidFill>
                <a:srgbClr val="000000">
                  <a:alpha val="33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solidFill>
                    <a:srgbClr val="11053B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881775" y="2908"/>
              <a:ext cx="1922861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cancel interview region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6273800" y="5829300"/>
            <a:ext cx="6172200" cy="23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11" y="0"/>
                </a:moveTo>
                <a:cubicBezTo>
                  <a:pt x="6426" y="0"/>
                  <a:pt x="6175" y="359"/>
                  <a:pt x="6013" y="910"/>
                </a:cubicBezTo>
                <a:lnTo>
                  <a:pt x="0" y="117"/>
                </a:lnTo>
                <a:lnTo>
                  <a:pt x="5822" y="3247"/>
                </a:lnTo>
                <a:lnTo>
                  <a:pt x="5822" y="19252"/>
                </a:lnTo>
                <a:cubicBezTo>
                  <a:pt x="5822" y="20549"/>
                  <a:pt x="6220" y="21600"/>
                  <a:pt x="6711" y="21600"/>
                </a:cubicBezTo>
                <a:lnTo>
                  <a:pt x="20711" y="21600"/>
                </a:lnTo>
                <a:cubicBezTo>
                  <a:pt x="21202" y="21600"/>
                  <a:pt x="21600" y="20549"/>
                  <a:pt x="21600" y="19252"/>
                </a:cubicBezTo>
                <a:lnTo>
                  <a:pt x="21600" y="2348"/>
                </a:lnTo>
                <a:cubicBezTo>
                  <a:pt x="21600" y="1051"/>
                  <a:pt x="21202" y="0"/>
                  <a:pt x="20711" y="0"/>
                </a:cubicBezTo>
                <a:lnTo>
                  <a:pt x="6711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If 30 minutes are passed the activity “Interview participant” is canceled.</a:t>
            </a:r>
          </a:p>
        </p:txBody>
      </p:sp>
      <p:sp>
        <p:nvSpPr>
          <p:cNvPr id="189" name="Shape 189"/>
          <p:cNvSpPr/>
          <p:nvPr/>
        </p:nvSpPr>
        <p:spPr>
          <a:xfrm>
            <a:off x="355600" y="5219700"/>
            <a:ext cx="3492500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1" y="0"/>
                </a:moveTo>
                <a:cubicBezTo>
                  <a:pt x="703" y="0"/>
                  <a:pt x="0" y="1476"/>
                  <a:pt x="0" y="3298"/>
                </a:cubicBezTo>
                <a:lnTo>
                  <a:pt x="0" y="18302"/>
                </a:lnTo>
                <a:cubicBezTo>
                  <a:pt x="0" y="20124"/>
                  <a:pt x="703" y="21600"/>
                  <a:pt x="1571" y="21600"/>
                </a:cubicBezTo>
                <a:lnTo>
                  <a:pt x="14845" y="21600"/>
                </a:lnTo>
                <a:cubicBezTo>
                  <a:pt x="15713" y="21600"/>
                  <a:pt x="16416" y="20124"/>
                  <a:pt x="16416" y="18302"/>
                </a:cubicBezTo>
                <a:lnTo>
                  <a:pt x="16416" y="7255"/>
                </a:lnTo>
                <a:lnTo>
                  <a:pt x="21600" y="5606"/>
                </a:lnTo>
                <a:lnTo>
                  <a:pt x="16416" y="3957"/>
                </a:lnTo>
                <a:lnTo>
                  <a:pt x="16416" y="3298"/>
                </a:lnTo>
                <a:cubicBezTo>
                  <a:pt x="16416" y="1476"/>
                  <a:pt x="15713" y="0"/>
                  <a:pt x="14845" y="0"/>
                </a:cubicBezTo>
                <a:lnTo>
                  <a:pt x="1571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If canceled this token “dies”</a:t>
            </a:r>
          </a:p>
        </p:txBody>
      </p:sp>
      <p:sp>
        <p:nvSpPr>
          <p:cNvPr id="190" name="Shape 190"/>
          <p:cNvSpPr/>
          <p:nvPr/>
        </p:nvSpPr>
        <p:spPr>
          <a:xfrm>
            <a:off x="342900" y="3213100"/>
            <a:ext cx="3632200" cy="1168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0" y="0"/>
                </a:moveTo>
                <a:cubicBezTo>
                  <a:pt x="676" y="0"/>
                  <a:pt x="0" y="2102"/>
                  <a:pt x="0" y="4696"/>
                </a:cubicBezTo>
                <a:lnTo>
                  <a:pt x="0" y="16435"/>
                </a:lnTo>
                <a:cubicBezTo>
                  <a:pt x="0" y="19028"/>
                  <a:pt x="676" y="21130"/>
                  <a:pt x="1510" y="21130"/>
                </a:cubicBezTo>
                <a:lnTo>
                  <a:pt x="13745" y="21130"/>
                </a:lnTo>
                <a:cubicBezTo>
                  <a:pt x="14180" y="21130"/>
                  <a:pt x="14570" y="20554"/>
                  <a:pt x="14845" y="19641"/>
                </a:cubicBezTo>
                <a:lnTo>
                  <a:pt x="21600" y="21600"/>
                </a:lnTo>
                <a:lnTo>
                  <a:pt x="15256" y="14982"/>
                </a:lnTo>
                <a:lnTo>
                  <a:pt x="15256" y="4696"/>
                </a:lnTo>
                <a:cubicBezTo>
                  <a:pt x="15256" y="2102"/>
                  <a:pt x="14580" y="0"/>
                  <a:pt x="13745" y="0"/>
                </a:cubicBezTo>
                <a:lnTo>
                  <a:pt x="151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Receive signal</a:t>
            </a:r>
          </a:p>
        </p:txBody>
      </p:sp>
      <p:sp>
        <p:nvSpPr>
          <p:cNvPr id="191" name="Shape 191"/>
          <p:cNvSpPr/>
          <p:nvPr/>
        </p:nvSpPr>
        <p:spPr>
          <a:xfrm>
            <a:off x="342900" y="7429500"/>
            <a:ext cx="41275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9" y="0"/>
                </a:moveTo>
                <a:cubicBezTo>
                  <a:pt x="595" y="0"/>
                  <a:pt x="0" y="2149"/>
                  <a:pt x="0" y="4800"/>
                </a:cubicBezTo>
                <a:lnTo>
                  <a:pt x="0" y="16800"/>
                </a:lnTo>
                <a:cubicBezTo>
                  <a:pt x="0" y="19451"/>
                  <a:pt x="595" y="21600"/>
                  <a:pt x="1329" y="21600"/>
                </a:cubicBezTo>
                <a:lnTo>
                  <a:pt x="12096" y="21600"/>
                </a:lnTo>
                <a:cubicBezTo>
                  <a:pt x="12830" y="21600"/>
                  <a:pt x="13425" y="19451"/>
                  <a:pt x="13425" y="16800"/>
                </a:cubicBezTo>
                <a:lnTo>
                  <a:pt x="13425" y="13440"/>
                </a:lnTo>
                <a:lnTo>
                  <a:pt x="21600" y="11040"/>
                </a:lnTo>
                <a:lnTo>
                  <a:pt x="13425" y="8640"/>
                </a:lnTo>
                <a:lnTo>
                  <a:pt x="13425" y="4800"/>
                </a:lnTo>
                <a:cubicBezTo>
                  <a:pt x="13425" y="2149"/>
                  <a:pt x="12830" y="0"/>
                  <a:pt x="12096" y="0"/>
                </a:cubicBezTo>
                <a:lnTo>
                  <a:pt x="1329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Send signal</a:t>
            </a:r>
          </a:p>
        </p:txBody>
      </p:sp>
      <p:sp>
        <p:nvSpPr>
          <p:cNvPr id="192" name="Shape 192"/>
          <p:cNvSpPr/>
          <p:nvPr/>
        </p:nvSpPr>
        <p:spPr>
          <a:xfrm>
            <a:off x="6578600" y="3517900"/>
            <a:ext cx="5461000" cy="154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30" y="0"/>
                </a:moveTo>
                <a:cubicBezTo>
                  <a:pt x="5875" y="0"/>
                  <a:pt x="5425" y="1585"/>
                  <a:pt x="5425" y="3541"/>
                </a:cubicBezTo>
                <a:lnTo>
                  <a:pt x="5425" y="13423"/>
                </a:lnTo>
                <a:lnTo>
                  <a:pt x="0" y="21600"/>
                </a:lnTo>
                <a:lnTo>
                  <a:pt x="5775" y="16836"/>
                </a:lnTo>
                <a:cubicBezTo>
                  <a:pt x="5951" y="17373"/>
                  <a:pt x="6179" y="17705"/>
                  <a:pt x="6430" y="17705"/>
                </a:cubicBezTo>
                <a:lnTo>
                  <a:pt x="20595" y="17705"/>
                </a:lnTo>
                <a:cubicBezTo>
                  <a:pt x="21150" y="17705"/>
                  <a:pt x="21600" y="16120"/>
                  <a:pt x="21600" y="14164"/>
                </a:cubicBezTo>
                <a:lnTo>
                  <a:pt x="21600" y="3541"/>
                </a:lnTo>
                <a:cubicBezTo>
                  <a:pt x="21600" y="1585"/>
                  <a:pt x="21150" y="0"/>
                  <a:pt x="20595" y="0"/>
                </a:cubicBezTo>
                <a:lnTo>
                  <a:pt x="643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Interruptible activity region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  <p:bldP build="whole" bldLvl="1" animBg="1" rev="0" advAuto="0" spid="188" grpId="5"/>
      <p:bldP build="whole" bldLvl="1" animBg="1" rev="0" advAuto="0" spid="190" grpId="2"/>
      <p:bldP build="whole" bldLvl="1" animBg="1" rev="0" advAuto="0" spid="192" grpId="4"/>
      <p:bldP build="whole" bldLvl="1" animBg="1" rev="0" advAuto="0" spid="189" grpId="6"/>
      <p:bldP build="whole" bldLvl="1" animBg="1" rev="0" advAuto="0" spid="19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Partitions</a:t>
            </a:r>
          </a:p>
        </p:txBody>
      </p:sp>
      <p:sp>
        <p:nvSpPr>
          <p:cNvPr id="195" name="Shape 195"/>
          <p:cNvSpPr/>
          <p:nvPr>
            <p:ph type="body" sz="half" idx="1"/>
          </p:nvPr>
        </p:nvSpPr>
        <p:spPr>
          <a:xfrm>
            <a:off x="355600" y="2984500"/>
            <a:ext cx="6121400" cy="6324600"/>
          </a:xfrm>
          <a:prstGeom prst="rect">
            <a:avLst/>
          </a:prstGeom>
        </p:spPr>
        <p:txBody>
          <a:bodyPr/>
          <a:lstStyle/>
          <a:p>
            <a:pPr/>
            <a:r>
              <a:t>Used for grouping</a:t>
            </a:r>
          </a:p>
          <a:p>
            <a:pPr/>
            <a:r>
              <a:t>Criteria for groups may be chosen freely</a:t>
            </a:r>
          </a:p>
          <a:p>
            <a:pPr/>
            <a:r>
              <a:t>Notation</a:t>
            </a:r>
          </a:p>
          <a:p>
            <a:pPr lvl="1"/>
            <a:r>
              <a:t>Swim lanes</a:t>
            </a:r>
          </a:p>
        </p:txBody>
      </p:sp>
      <p:pic>
        <p:nvPicPr>
          <p:cNvPr id="196" name="SwimLa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6900" y="3352800"/>
            <a:ext cx="5588000" cy="5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7500" y="3670300"/>
            <a:ext cx="3429000" cy="495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Objects between</a:t>
            </a:r>
          </a:p>
          <a:p>
            <a:pPr/>
            <a:r>
              <a:t>Actions or Activities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355600" y="2984500"/>
            <a:ext cx="7797800" cy="6324600"/>
          </a:xfrm>
          <a:prstGeom prst="rect">
            <a:avLst/>
          </a:prstGeom>
        </p:spPr>
        <p:txBody>
          <a:bodyPr/>
          <a:lstStyle/>
          <a:p>
            <a:pPr/>
            <a:r>
              <a:t>A pin is a connection point of an action or activity for input or output</a:t>
            </a:r>
          </a:p>
          <a:p>
            <a:pPr/>
            <a:r>
              <a:t>The name of the pin denotes the object being passed</a:t>
            </a:r>
          </a:p>
        </p:txBody>
      </p:sp>
      <p:sp>
        <p:nvSpPr>
          <p:cNvPr id="201" name="Shape 201"/>
          <p:cNvSpPr/>
          <p:nvPr/>
        </p:nvSpPr>
        <p:spPr>
          <a:xfrm>
            <a:off x="7010400" y="3162300"/>
            <a:ext cx="3810000" cy="241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" y="0"/>
                </a:moveTo>
                <a:cubicBezTo>
                  <a:pt x="645" y="0"/>
                  <a:pt x="0" y="1018"/>
                  <a:pt x="0" y="2274"/>
                </a:cubicBezTo>
                <a:lnTo>
                  <a:pt x="0" y="9095"/>
                </a:lnTo>
                <a:cubicBezTo>
                  <a:pt x="0" y="10350"/>
                  <a:pt x="645" y="11368"/>
                  <a:pt x="1440" y="11368"/>
                </a:cubicBezTo>
                <a:lnTo>
                  <a:pt x="9504" y="11368"/>
                </a:lnTo>
                <a:cubicBezTo>
                  <a:pt x="9732" y="11368"/>
                  <a:pt x="9945" y="11279"/>
                  <a:pt x="10136" y="11130"/>
                </a:cubicBezTo>
                <a:lnTo>
                  <a:pt x="21600" y="21600"/>
                </a:lnTo>
                <a:lnTo>
                  <a:pt x="10937" y="9194"/>
                </a:lnTo>
                <a:cubicBezTo>
                  <a:pt x="10938" y="9160"/>
                  <a:pt x="10944" y="9129"/>
                  <a:pt x="10944" y="9095"/>
                </a:cubicBezTo>
                <a:lnTo>
                  <a:pt x="10944" y="2274"/>
                </a:lnTo>
                <a:cubicBezTo>
                  <a:pt x="10944" y="1018"/>
                  <a:pt x="10299" y="0"/>
                  <a:pt x="9504" y="0"/>
                </a:cubicBezTo>
                <a:lnTo>
                  <a:pt x="144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2"/>
      <p:bldP build="whole" bldLvl="1" animBg="1" rev="0" advAuto="0" spid="20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it a Try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activities in your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