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1">
            <a:hueOff val="54751"/>
            <a:satOff val="-1697"/>
            <a:lumOff val="-18038"/>
          </a:schemeClr>
        </a:fontRef>
        <a:schemeClr val="accent1">
          <a:hueOff val="54751"/>
          <a:satOff val="-1697"/>
          <a:lumOff val="-18038"/>
        </a:schemeClr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7" name="Shape 1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4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" name="Shape 10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8" name="Shape 118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1468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71" name="Shape 71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2" name="Shape 82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83" name="Shape 83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idx="13"/>
          </p:nvPr>
        </p:nvSpPr>
        <p:spPr>
          <a:xfrm>
            <a:off x="65151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4" name="Shape 94"/>
          <p:cNvSpPr/>
          <p:nvPr>
            <p:ph type="pic" idx="14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600">
                <a:solidFill>
                  <a:schemeClr val="accent1">
                    <a:hueOff val="54751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9pPr>
    </p:titleStyle>
    <p:bodyStyle>
      <a:lvl1pPr marL="368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812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1257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1701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2146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2590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3035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3479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3924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9</a:t>
            </a:r>
          </a:p>
        </p:txBody>
      </p:sp>
      <p:sp>
        <p:nvSpPr>
          <p:cNvPr id="149" name="Shape 14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Project Development (IV_SYP_PRE)</a:t>
            </a:r>
          </a:p>
        </p:txBody>
      </p:sp>
      <p:sp>
        <p:nvSpPr>
          <p:cNvPr id="150" name="Shape 15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Development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development_life_cycle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566034" y="3456156"/>
            <a:ext cx="6359248" cy="4949487"/>
          </a:xfrm>
          <a:prstGeom prst="rect">
            <a:avLst/>
          </a:prstGeom>
        </p:spPr>
      </p:pic>
      <p:sp>
        <p:nvSpPr>
          <p:cNvPr id="153" name="Shape 153"/>
          <p:cNvSpPr/>
          <p:nvPr>
            <p:ph type="title"/>
          </p:nvPr>
        </p:nvSpPr>
        <p:spPr>
          <a:xfrm>
            <a:off x="355600" y="444500"/>
            <a:ext cx="10134600" cy="2044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The Software Development Life Cycle(s)</a:t>
            </a:r>
          </a:p>
        </p:txBody>
      </p:sp>
      <p:sp>
        <p:nvSpPr>
          <p:cNvPr id="154" name="Shape 15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SDLC</a:t>
            </a:r>
          </a:p>
          <a:p>
            <a:pPr/>
            <a:r>
              <a:t>Compare with your book</a:t>
            </a:r>
          </a:p>
          <a:p>
            <a:pPr lvl="1"/>
            <a:r>
              <a:t>There is not only 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Milestones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Separate the phases of the SDLC</a:t>
            </a:r>
          </a:p>
          <a:p>
            <a:pPr lvl="1"/>
            <a:r>
              <a:t>In theory</a:t>
            </a:r>
          </a:p>
          <a:p>
            <a:pPr/>
            <a:r>
              <a:t>Mark important check points of a project</a:t>
            </a:r>
          </a:p>
          <a:p>
            <a:pPr lvl="1"/>
            <a:r>
              <a:t>In practical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Models – Overview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Classical models</a:t>
            </a:r>
          </a:p>
          <a:p>
            <a:pPr lvl="1"/>
            <a:r>
              <a:t>Waterfall model</a:t>
            </a:r>
          </a:p>
          <a:p>
            <a:pPr lvl="1"/>
            <a:r>
              <a:t>Spiral model</a:t>
            </a:r>
          </a:p>
          <a:p>
            <a:pPr lvl="1"/>
            <a:r>
              <a:t>V model</a:t>
            </a:r>
          </a:p>
          <a:p>
            <a:pPr lvl="1"/>
            <a:r>
              <a:t>Rational Unified Process</a:t>
            </a:r>
          </a:p>
          <a:p>
            <a:pPr/>
            <a:r>
              <a:t>Agile Models</a:t>
            </a:r>
          </a:p>
          <a:p>
            <a:pPr lvl="1"/>
            <a:r>
              <a:t>Extreme Programming</a:t>
            </a:r>
          </a:p>
          <a:p>
            <a:pPr lvl="1"/>
            <a:r>
              <a:t>Scrum</a:t>
            </a:r>
          </a:p>
          <a:p>
            <a:pPr lvl="1"/>
            <a:r>
              <a:t>Feature Driven Development</a:t>
            </a:r>
          </a:p>
          <a:p>
            <a:pPr lvl="1"/>
            <a:r>
              <a:t>Agile Unified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Waterfall Model</a:t>
            </a:r>
          </a:p>
        </p:txBody>
      </p:sp>
      <p:pic>
        <p:nvPicPr>
          <p:cNvPr id="163" name="waterf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2819400"/>
            <a:ext cx="4648200" cy="342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oftware-engineering-waterfall-model-thumb-300x23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3700" y="5359400"/>
            <a:ext cx="3810000" cy="299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Spiral Model</a:t>
            </a:r>
          </a:p>
        </p:txBody>
      </p:sp>
      <p:pic>
        <p:nvPicPr>
          <p:cNvPr id="167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0350" y="2997200"/>
            <a:ext cx="7404100" cy="632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V-Model</a:t>
            </a:r>
          </a:p>
        </p:txBody>
      </p:sp>
      <p:pic>
        <p:nvPicPr>
          <p:cNvPr id="170" name="sdlc_v_mode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3479800"/>
            <a:ext cx="7613267" cy="454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Development-iterative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36" t="0" r="213" b="0"/>
          <a:stretch>
            <a:fillRect/>
          </a:stretch>
        </p:blipFill>
        <p:spPr>
          <a:xfrm>
            <a:off x="6502400" y="2778927"/>
            <a:ext cx="6502400" cy="4195747"/>
          </a:xfrm>
          <a:prstGeom prst="rect">
            <a:avLst/>
          </a:prstGeom>
        </p:spPr>
      </p:pic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RUP</a:t>
            </a:r>
          </a:p>
        </p:txBody>
      </p:sp>
      <p:sp>
        <p:nvSpPr>
          <p:cNvPr id="174" name="Shape 17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Iterations</a:t>
            </a:r>
          </a:p>
          <a:p>
            <a:pPr/>
            <a:r>
              <a:t>4 Phases</a:t>
            </a:r>
          </a:p>
          <a:p>
            <a:pPr/>
            <a:r>
              <a:t>4 Processes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SCRUM</a:t>
            </a:r>
          </a:p>
        </p:txBody>
      </p:sp>
      <p:grpSp>
        <p:nvGrpSpPr>
          <p:cNvPr id="179" name="Group 179"/>
          <p:cNvGrpSpPr/>
          <p:nvPr/>
        </p:nvGrpSpPr>
        <p:grpSpPr>
          <a:xfrm>
            <a:off x="2224087" y="3360737"/>
            <a:ext cx="8561029" cy="5534634"/>
            <a:chOff x="0" y="0"/>
            <a:chExt cx="8561027" cy="5534632"/>
          </a:xfrm>
        </p:grpSpPr>
        <p:pic>
          <p:nvPicPr>
            <p:cNvPr id="177" name="image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47100" cy="5059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Shape 178"/>
            <p:cNvSpPr/>
            <p:nvPr/>
          </p:nvSpPr>
          <p:spPr>
            <a:xfrm>
              <a:off x="6832959" y="5399087"/>
              <a:ext cx="1728069" cy="135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261937" indent="-261937" defTabSz="914400">
                <a:buClr>
                  <a:srgbClr val="0B2273"/>
                </a:buClr>
                <a:buFont typeface="Wingdings"/>
                <a:defRPr sz="1000">
                  <a:solidFill>
                    <a:srgbClr val="0B2273"/>
                  </a:solidFill>
                  <a:uFill>
                    <a:solidFill>
                      <a:srgbClr val="0B227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copyright: www.goodagile.com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