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10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Small Exercise to Start With – cont’d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out, how many person hours your team can spend on your project during the next week (hours pool)</a:t>
            </a:r>
          </a:p>
          <a:p>
            <a:pPr/>
            <a:r>
              <a:t>Estimate the effort (in person hours) to accomplish these tasks</a:t>
            </a:r>
          </a:p>
          <a:p>
            <a:pPr lvl="1"/>
            <a:r>
              <a:t>Start your estimations with the highest prio tasks and go along the way down following the falling prios</a:t>
            </a:r>
          </a:p>
          <a:p>
            <a:pPr/>
            <a:r>
              <a:t>Stop the effort estimation as soon as your estimations reach the hours pool</a:t>
            </a:r>
          </a:p>
          <a:p>
            <a:pPr/>
            <a:r>
              <a:t>Document the effort estimations and your hours pool in the PM-Sheet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During the Week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9884" indent="-349884" defTabSz="554990">
              <a:spcBef>
                <a:spcPts val="3600"/>
              </a:spcBef>
              <a:defRPr sz="2850"/>
            </a:pPr>
            <a:r>
              <a:t>Every team member</a:t>
            </a:r>
          </a:p>
          <a:p>
            <a:pPr lvl="1" marL="772159" indent="-349884" defTabSz="554990">
              <a:spcBef>
                <a:spcPts val="3600"/>
              </a:spcBef>
              <a:defRPr sz="2850"/>
            </a:pPr>
            <a:r>
              <a:t>When you take over a task out of the PM-sheet write your name as responsible to this task</a:t>
            </a:r>
          </a:p>
          <a:p>
            <a:pPr lvl="1" marL="772159" indent="-349884" defTabSz="554990">
              <a:spcBef>
                <a:spcPts val="3600"/>
              </a:spcBef>
              <a:defRPr sz="2850"/>
            </a:pPr>
            <a:r>
              <a:t>Monitor your working time on the project in the PM-sheet</a:t>
            </a:r>
          </a:p>
          <a:p>
            <a:pPr lvl="1" marL="772159" indent="-349884" defTabSz="554990">
              <a:spcBef>
                <a:spcPts val="3600"/>
              </a:spcBef>
              <a:defRPr sz="2850"/>
            </a:pPr>
            <a:r>
              <a:t>Re-estimate the remaining time necessary to accomplish the task you are currently working on</a:t>
            </a:r>
          </a:p>
          <a:p>
            <a:pPr marL="349884" indent="-349884" defTabSz="554990">
              <a:spcBef>
                <a:spcPts val="3600"/>
              </a:spcBef>
              <a:defRPr sz="2850"/>
            </a:pPr>
            <a:r>
              <a:t>Project lead</a:t>
            </a:r>
          </a:p>
          <a:p>
            <a:pPr lvl="1" marL="772159" indent="-349884" defTabSz="554990">
              <a:spcBef>
                <a:spcPts val="3600"/>
              </a:spcBef>
              <a:defRPr sz="2850"/>
            </a:pPr>
            <a:r>
              <a:t>If a new tasks comes up or a tasks becomes obsolete, update the PM-sheet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Small Exercise to Start With – One Week Later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Check, whether your planned tasks are finished by testing the actual results against the acceptance criteria</a:t>
            </a:r>
          </a:p>
          <a:p>
            <a:pPr/>
            <a:r>
              <a:t>Compare these results with the remaining time as monitored in your planning sheet</a:t>
            </a:r>
          </a:p>
          <a:p>
            <a:pPr/>
            <a:r>
              <a:t>Analyze the entries for every planned task</a:t>
            </a:r>
          </a:p>
          <a:p>
            <a:pPr lvl="1"/>
            <a:r>
              <a:t>Does the original estimation differ from the current estimation?</a:t>
            </a:r>
          </a:p>
          <a:p>
            <a:pPr lvl="1"/>
            <a:r>
              <a:t>If so: why did it grow or shrink?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Small Exercise to Start With – Retrospective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did you learn for a next iteration?</a:t>
            </a:r>
          </a:p>
          <a:p>
            <a:pPr/>
            <a:r>
              <a:t>What went good? Why?</a:t>
            </a:r>
          </a:p>
          <a:p>
            <a:pPr/>
            <a:r>
              <a:t>What went bad? Why?</a:t>
            </a:r>
          </a:p>
          <a:p>
            <a:pPr/>
            <a:r>
              <a:t>Which things have to happen again in the next iteration?</a:t>
            </a:r>
          </a:p>
          <a:p>
            <a:pPr/>
            <a:r>
              <a:t>Which things must not happen again in the next iteration?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Structuring the Whole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Bigger Picture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 we only estimated small entities</a:t>
            </a:r>
          </a:p>
          <a:p>
            <a:pPr/>
            <a:r>
              <a:t>If we estimate a complete project on this basis, we would never end</a:t>
            </a:r>
          </a:p>
          <a:p>
            <a:pPr/>
            <a:r>
              <a:t>Try a slightly different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Nothing Without Requirements</a:t>
            </a:r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xfrm>
            <a:off x="355600" y="2984500"/>
            <a:ext cx="12293600" cy="1841500"/>
          </a:xfrm>
          <a:prstGeom prst="rect">
            <a:avLst/>
          </a:prstGeom>
        </p:spPr>
        <p:txBody>
          <a:bodyPr/>
          <a:lstStyle/>
          <a:p>
            <a:pPr/>
            <a:r>
              <a:t>Collect the requirements in a product backlog</a:t>
            </a:r>
          </a:p>
          <a:p>
            <a:pPr/>
            <a:r>
              <a:t>Basis should be the requirements documented in the system spec</a:t>
            </a:r>
          </a:p>
        </p:txBody>
      </p:sp>
      <p:graphicFrame>
        <p:nvGraphicFramePr>
          <p:cNvPr id="274" name="Table 274"/>
          <p:cNvGraphicFramePr/>
          <p:nvPr/>
        </p:nvGraphicFramePr>
        <p:xfrm>
          <a:off x="558800" y="4876800"/>
          <a:ext cx="12090400" cy="44323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834280"/>
                <a:gridCol w="711200"/>
                <a:gridCol w="1178421"/>
                <a:gridCol w="4564410"/>
                <a:gridCol w="4050953"/>
                <a:gridCol w="751135"/>
              </a:tblGrid>
              <a:tr h="738716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Prio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Epic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User Story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COS (Criteria of Satisfaction)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Effort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</a:tr>
              <a:tr h="1018447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CAL01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miter lim="400000"/>
                    </a:lnL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Calendar</a:t>
                      </a:r>
                    </a:p>
                  </a:txBody>
                  <a:tcPr marL="12700" marR="12700" marT="12700" marB="12700" anchor="t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student I want to add an internal event</a:t>
                      </a:r>
                    </a:p>
                  </a:txBody>
                  <a:tcPr marL="12700" marR="12700" marT="12700" marB="12700" anchor="t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Invalid values: start after end, empty title, notification e-mail to be sent to all class mates</a:t>
                      </a:r>
                    </a:p>
                  </a:txBody>
                  <a:tcPr marL="12700" marR="12700" marT="12700" marB="12700" anchor="t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R w="12700">
                      <a:miter lim="400000"/>
                    </a:lnR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</a:tr>
              <a:tr h="661491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CAL02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Calendar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student I want to cancel an internal event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Notification mail to all class mates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R w="12700">
                      <a:miter lim="400000"/>
                    </a:lnR>
                  </a:tcPr>
                </a:tc>
              </a:tr>
              <a:tr h="121934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CAL03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Calendar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teacher I want to add an internal event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Only classes which are assigned to teacher may be selected; all acceptance criteria from CAL01 have to be fulfilled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R w="12700">
                      <a:miter lim="400000"/>
                    </a:lnR>
                  </a:tcPr>
                </a:tc>
              </a:tr>
              <a:tr h="41999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R w="12700">
                      <a:miter lim="400000"/>
                    </a:lnR>
                  </a:tcPr>
                </a:tc>
              </a:tr>
              <a:tr h="3743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</a:p>
                  </a:txBody>
                  <a:tcPr marL="12700" marR="12700" marT="12700" marB="1270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Story	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One to two sentences</a:t>
            </a:r>
          </a:p>
          <a:p>
            <a:pPr/>
            <a:r>
              <a:t>Criteria of satisfaction</a:t>
            </a:r>
          </a:p>
          <a:p>
            <a:pPr/>
            <a:r>
              <a:t>INVEST</a:t>
            </a:r>
          </a:p>
          <a:p>
            <a:pPr lvl="1"/>
            <a:r>
              <a:t>Independent</a:t>
            </a:r>
          </a:p>
          <a:p>
            <a:pPr lvl="1"/>
            <a:r>
              <a:t>Negotiable</a:t>
            </a:r>
          </a:p>
          <a:p>
            <a:pPr lvl="1"/>
            <a:r>
              <a:t>Valuable</a:t>
            </a:r>
          </a:p>
          <a:p>
            <a:pPr lvl="1"/>
            <a:r>
              <a:t>Estimable</a:t>
            </a:r>
          </a:p>
          <a:p>
            <a:pPr lvl="1"/>
            <a:r>
              <a:t>Small</a:t>
            </a:r>
          </a:p>
          <a:p>
            <a:pPr lvl="1"/>
            <a:r>
              <a:t>Testable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Stories have Different Levels of Detail</a:t>
            </a:r>
          </a:p>
        </p:txBody>
      </p:sp>
      <p:sp>
        <p:nvSpPr>
          <p:cNvPr id="280" name="Shape 280"/>
          <p:cNvSpPr/>
          <p:nvPr>
            <p:ph type="body" sz="half" idx="1"/>
          </p:nvPr>
        </p:nvSpPr>
        <p:spPr>
          <a:xfrm>
            <a:off x="355600" y="2984500"/>
            <a:ext cx="6705600" cy="4165600"/>
          </a:xfrm>
          <a:prstGeom prst="rect">
            <a:avLst/>
          </a:prstGeom>
        </p:spPr>
        <p:txBody>
          <a:bodyPr/>
          <a:lstStyle/>
          <a:p>
            <a:pPr/>
            <a:r>
              <a:t>User stories with high priority have a high level of detail</a:t>
            </a:r>
          </a:p>
          <a:p>
            <a:pPr/>
            <a:r>
              <a:t>User stories with low priority have a low level of detail</a:t>
            </a:r>
          </a:p>
          <a:p>
            <a:pPr/>
            <a:r>
              <a:t>Over time user stories evolve and get a higher level of detail</a:t>
            </a:r>
          </a:p>
        </p:txBody>
      </p:sp>
      <p:sp>
        <p:nvSpPr>
          <p:cNvPr id="281" name="Shape 281"/>
          <p:cNvSpPr/>
          <p:nvPr/>
        </p:nvSpPr>
        <p:spPr>
          <a:xfrm>
            <a:off x="419100" y="7658100"/>
            <a:ext cx="20447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Calendar</a:t>
            </a:r>
          </a:p>
        </p:txBody>
      </p:sp>
      <p:sp>
        <p:nvSpPr>
          <p:cNvPr id="282" name="Shape 282"/>
          <p:cNvSpPr/>
          <p:nvPr/>
        </p:nvSpPr>
        <p:spPr>
          <a:xfrm>
            <a:off x="3479800" y="7416800"/>
            <a:ext cx="2870200" cy="17526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 a student I want to add an event</a:t>
            </a:r>
          </a:p>
        </p:txBody>
      </p:sp>
      <p:sp>
        <p:nvSpPr>
          <p:cNvPr id="283" name="Shape 283"/>
          <p:cNvSpPr/>
          <p:nvPr/>
        </p:nvSpPr>
        <p:spPr>
          <a:xfrm>
            <a:off x="7366000" y="5270500"/>
            <a:ext cx="5219700" cy="17272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 a student I want to select the classes which are to be invited</a:t>
            </a:r>
          </a:p>
        </p:txBody>
      </p:sp>
      <p:sp>
        <p:nvSpPr>
          <p:cNvPr id="284" name="Shape 284"/>
          <p:cNvSpPr/>
          <p:nvPr/>
        </p:nvSpPr>
        <p:spPr>
          <a:xfrm>
            <a:off x="7366000" y="7264400"/>
            <a:ext cx="5219700" cy="20447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 a student I want to get suggestions when the invited classes have a common time slot.</a:t>
            </a:r>
          </a:p>
        </p:txBody>
      </p:sp>
      <p:sp>
        <p:nvSpPr>
          <p:cNvPr id="285" name="Shape 285"/>
          <p:cNvSpPr/>
          <p:nvPr/>
        </p:nvSpPr>
        <p:spPr>
          <a:xfrm flipH="1">
            <a:off x="2545293" y="8293100"/>
            <a:ext cx="85830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" name="Shape 286"/>
          <p:cNvSpPr/>
          <p:nvPr/>
        </p:nvSpPr>
        <p:spPr>
          <a:xfrm flipH="1">
            <a:off x="6426200" y="8293100"/>
            <a:ext cx="85830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6845101" y="6161435"/>
            <a:ext cx="468561" cy="212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4855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Shape 288"/>
          <p:cNvSpPr/>
          <p:nvPr/>
        </p:nvSpPr>
        <p:spPr>
          <a:xfrm>
            <a:off x="1879203" y="5308600"/>
            <a:ext cx="5702697" cy="2327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64" y="0"/>
                </a:moveTo>
                <a:cubicBezTo>
                  <a:pt x="4232" y="0"/>
                  <a:pt x="3802" y="1055"/>
                  <a:pt x="3802" y="2357"/>
                </a:cubicBezTo>
                <a:lnTo>
                  <a:pt x="3802" y="9430"/>
                </a:lnTo>
                <a:cubicBezTo>
                  <a:pt x="3802" y="9645"/>
                  <a:pt x="3817" y="9850"/>
                  <a:pt x="3839" y="10049"/>
                </a:cubicBezTo>
                <a:lnTo>
                  <a:pt x="0" y="21600"/>
                </a:lnTo>
                <a:lnTo>
                  <a:pt x="4547" y="11721"/>
                </a:lnTo>
                <a:cubicBezTo>
                  <a:pt x="4617" y="11760"/>
                  <a:pt x="4689" y="11787"/>
                  <a:pt x="4764" y="11787"/>
                </a:cubicBezTo>
                <a:lnTo>
                  <a:pt x="20638" y="11787"/>
                </a:lnTo>
                <a:cubicBezTo>
                  <a:pt x="21169" y="11787"/>
                  <a:pt x="21600" y="10732"/>
                  <a:pt x="21600" y="9430"/>
                </a:cubicBezTo>
                <a:lnTo>
                  <a:pt x="21600" y="2357"/>
                </a:lnTo>
                <a:cubicBezTo>
                  <a:pt x="21600" y="1055"/>
                  <a:pt x="21169" y="0"/>
                  <a:pt x="20638" y="0"/>
                </a:cubicBezTo>
                <a:lnTo>
                  <a:pt x="4764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At the very beginning its maybe only the Epic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xit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3" presetID="18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5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6"/>
      <p:bldP build="p" bldLvl="5" animBg="1" rev="0" advAuto="0" spid="280" grpId="1"/>
      <p:bldP build="whole" bldLvl="1" animBg="1" rev="0" advAuto="0" spid="283" grpId="9"/>
      <p:bldP build="whole" bldLvl="1" animBg="1" rev="0" advAuto="0" spid="281" grpId="2"/>
      <p:bldP build="whole" bldLvl="1" animBg="1" rev="0" advAuto="0" spid="286" grpId="7"/>
      <p:bldP build="whole" bldLvl="1" animBg="1" rev="0" advAuto="0" spid="282" grpId="5"/>
      <p:bldP build="whole" bldLvl="1" animBg="1" rev="0" advAuto="0" spid="284" grpId="10"/>
      <p:bldP build="whole" bldLvl="1" animBg="1" rev="0" advAuto="0" spid="288" grpId="3"/>
      <p:bldP build="whole" bldLvl="1" animBg="1" rev="0" advAuto="0" spid="285" grpId="4"/>
      <p:bldP build="whole" bldLvl="1" animBg="1" rev="0" advAuto="0" spid="287" grpId="8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Even Bigger Picture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difficult to describe a complete project even on this level of detail</a:t>
            </a:r>
          </a:p>
          <a:p>
            <a:pPr/>
            <a:r>
              <a:t>The next three sprints are maybe fine with this approach but then?</a:t>
            </a:r>
          </a:p>
          <a:p>
            <a:pPr/>
            <a:r>
              <a:t>Let’s start off with something rougher</a:t>
            </a:r>
          </a:p>
          <a:p>
            <a:pPr lvl="1"/>
            <a:r>
              <a:t>Work breakdown structure</a:t>
            </a:r>
          </a:p>
          <a:p>
            <a:pPr lvl="1"/>
            <a:r>
              <a:t>Story map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 vs. Scheduling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Breakdown Structure</a:t>
            </a:r>
          </a:p>
        </p:txBody>
      </p:sp>
      <p:sp>
        <p:nvSpPr>
          <p:cNvPr id="294" name="Shape 294"/>
          <p:cNvSpPr/>
          <p:nvPr/>
        </p:nvSpPr>
        <p:spPr>
          <a:xfrm>
            <a:off x="5359400" y="29718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Solar Mobil</a:t>
            </a:r>
          </a:p>
        </p:txBody>
      </p:sp>
      <p:sp>
        <p:nvSpPr>
          <p:cNvPr id="295" name="Shape 295"/>
          <p:cNvSpPr/>
          <p:nvPr/>
        </p:nvSpPr>
        <p:spPr>
          <a:xfrm>
            <a:off x="4102100" y="42164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Engineering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6616700" y="42164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Production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9131300" y="42164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Mounting</a:t>
            </a:r>
          </a:p>
        </p:txBody>
      </p:sp>
      <p:sp>
        <p:nvSpPr>
          <p:cNvPr id="298" name="Shape 298"/>
          <p:cNvSpPr/>
          <p:nvPr/>
        </p:nvSpPr>
        <p:spPr>
          <a:xfrm>
            <a:off x="1587500" y="42164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 &amp; D</a:t>
            </a:r>
          </a:p>
        </p:txBody>
      </p:sp>
      <p:sp>
        <p:nvSpPr>
          <p:cNvPr id="299" name="Shape 299"/>
          <p:cNvSpPr/>
          <p:nvPr/>
        </p:nvSpPr>
        <p:spPr>
          <a:xfrm>
            <a:off x="304800" y="56515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Collector</a:t>
            </a:r>
          </a:p>
        </p:txBody>
      </p:sp>
      <p:sp>
        <p:nvSpPr>
          <p:cNvPr id="300" name="Shape 300"/>
          <p:cNvSpPr/>
          <p:nvPr/>
        </p:nvSpPr>
        <p:spPr>
          <a:xfrm>
            <a:off x="2832100" y="56515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E-Engine</a:t>
            </a:r>
          </a:p>
        </p:txBody>
      </p:sp>
      <p:sp>
        <p:nvSpPr>
          <p:cNvPr id="301" name="Shape 301"/>
          <p:cNvSpPr/>
          <p:nvPr/>
        </p:nvSpPr>
        <p:spPr>
          <a:xfrm>
            <a:off x="5359400" y="56515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Chassis</a:t>
            </a:r>
          </a:p>
        </p:txBody>
      </p:sp>
      <p:sp>
        <p:nvSpPr>
          <p:cNvPr id="302" name="Shape 302"/>
          <p:cNvSpPr/>
          <p:nvPr/>
        </p:nvSpPr>
        <p:spPr>
          <a:xfrm>
            <a:off x="7886700" y="56515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Board Electr.</a:t>
            </a:r>
          </a:p>
        </p:txBody>
      </p:sp>
      <p:sp>
        <p:nvSpPr>
          <p:cNvPr id="303" name="Shape 303"/>
          <p:cNvSpPr/>
          <p:nvPr/>
        </p:nvSpPr>
        <p:spPr>
          <a:xfrm>
            <a:off x="6591300" y="70866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304" name="Shape 304"/>
          <p:cNvSpPr/>
          <p:nvPr/>
        </p:nvSpPr>
        <p:spPr>
          <a:xfrm>
            <a:off x="6591300" y="80391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305" name="Shape 305"/>
          <p:cNvSpPr/>
          <p:nvPr/>
        </p:nvSpPr>
        <p:spPr>
          <a:xfrm>
            <a:off x="9182100" y="70866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Implement.</a:t>
            </a:r>
          </a:p>
        </p:txBody>
      </p:sp>
      <p:sp>
        <p:nvSpPr>
          <p:cNvPr id="306" name="Shape 306"/>
          <p:cNvSpPr/>
          <p:nvPr/>
        </p:nvSpPr>
        <p:spPr>
          <a:xfrm>
            <a:off x="9182100" y="8039100"/>
            <a:ext cx="2286000" cy="762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Test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2928521" y="3741935"/>
            <a:ext cx="7049531" cy="404025"/>
            <a:chOff x="0" y="0"/>
            <a:chExt cx="7049529" cy="404023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3526452" cy="38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1346"/>
                  </a:lnTo>
                  <a:lnTo>
                    <a:pt x="0" y="11346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16578" y="223721"/>
              <a:ext cx="1" cy="180303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805778" y="220464"/>
              <a:ext cx="1" cy="180303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3523077" y="4564"/>
              <a:ext cx="3526453" cy="38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1346"/>
                  </a:lnTo>
                  <a:lnTo>
                    <a:pt x="0" y="11346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1714500" y="5118100"/>
            <a:ext cx="7049530" cy="404024"/>
            <a:chOff x="0" y="0"/>
            <a:chExt cx="7049529" cy="404023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526452" cy="38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1346"/>
                  </a:lnTo>
                  <a:lnTo>
                    <a:pt x="0" y="11346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16578" y="223721"/>
              <a:ext cx="1" cy="180303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805778" y="220464"/>
              <a:ext cx="1" cy="180303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 flipH="1">
              <a:off x="3523077" y="4564"/>
              <a:ext cx="3526453" cy="38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1346"/>
                  </a:lnTo>
                  <a:lnTo>
                    <a:pt x="0" y="11346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48556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17" name="Shape 317"/>
          <p:cNvSpPr/>
          <p:nvPr/>
        </p:nvSpPr>
        <p:spPr>
          <a:xfrm>
            <a:off x="6042392" y="6478041"/>
            <a:ext cx="2938791" cy="965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7483"/>
                </a:lnTo>
                <a:lnTo>
                  <a:pt x="0" y="7483"/>
                </a:lnTo>
                <a:lnTo>
                  <a:pt x="0" y="21600"/>
                </a:lnTo>
                <a:lnTo>
                  <a:pt x="3722" y="21600"/>
                </a:lnTo>
              </a:path>
            </a:pathLst>
          </a:custGeom>
          <a:ln w="25400">
            <a:solidFill>
              <a:srgbClr val="4855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 flipH="1">
            <a:off x="8978900" y="6477000"/>
            <a:ext cx="2938790" cy="96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7483"/>
                </a:lnTo>
                <a:lnTo>
                  <a:pt x="0" y="7483"/>
                </a:lnTo>
                <a:lnTo>
                  <a:pt x="0" y="21600"/>
                </a:lnTo>
                <a:lnTo>
                  <a:pt x="2057" y="21586"/>
                </a:lnTo>
              </a:path>
            </a:pathLst>
          </a:custGeom>
          <a:ln w="25400">
            <a:solidFill>
              <a:srgbClr val="4855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11564313" y="7448450"/>
            <a:ext cx="346502" cy="964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4855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Shape 320"/>
          <p:cNvSpPr/>
          <p:nvPr/>
        </p:nvSpPr>
        <p:spPr>
          <a:xfrm flipH="1">
            <a:off x="6045200" y="7454900"/>
            <a:ext cx="346501" cy="96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48556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2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699" y="3848100"/>
            <a:ext cx="10680701" cy="1371601"/>
          </a:xfrm>
          <a:prstGeom prst="rect">
            <a:avLst/>
          </a:prstGeom>
        </p:spPr>
      </p:pic>
      <p:pic>
        <p:nvPicPr>
          <p:cNvPr id="3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99" y="5359400"/>
            <a:ext cx="10680701" cy="1371601"/>
          </a:xfrm>
          <a:prstGeom prst="rect">
            <a:avLst/>
          </a:prstGeom>
        </p:spPr>
      </p:pic>
      <p:pic>
        <p:nvPicPr>
          <p:cNvPr id="32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199" y="6858000"/>
            <a:ext cx="6210301" cy="2349500"/>
          </a:xfrm>
          <a:prstGeom prst="rect">
            <a:avLst/>
          </a:prstGeom>
        </p:spPr>
      </p:pic>
      <p:sp>
        <p:nvSpPr>
          <p:cNvPr id="327" name="Shape 327"/>
          <p:cNvSpPr/>
          <p:nvPr/>
        </p:nvSpPr>
        <p:spPr>
          <a:xfrm>
            <a:off x="8149034" y="2362200"/>
            <a:ext cx="2836466" cy="141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13" y="0"/>
                </a:moveTo>
                <a:cubicBezTo>
                  <a:pt x="5445" y="0"/>
                  <a:pt x="4579" y="1734"/>
                  <a:pt x="4579" y="3873"/>
                </a:cubicBezTo>
                <a:lnTo>
                  <a:pt x="4579" y="15058"/>
                </a:lnTo>
                <a:lnTo>
                  <a:pt x="0" y="21600"/>
                </a:lnTo>
                <a:lnTo>
                  <a:pt x="5458" y="18737"/>
                </a:lnTo>
                <a:cubicBezTo>
                  <a:pt x="5762" y="19134"/>
                  <a:pt x="6123" y="19367"/>
                  <a:pt x="6513" y="19367"/>
                </a:cubicBezTo>
                <a:lnTo>
                  <a:pt x="19666" y="19367"/>
                </a:lnTo>
                <a:cubicBezTo>
                  <a:pt x="20734" y="19367"/>
                  <a:pt x="21600" y="17633"/>
                  <a:pt x="21600" y="15493"/>
                </a:cubicBezTo>
                <a:lnTo>
                  <a:pt x="21600" y="3873"/>
                </a:lnTo>
                <a:cubicBezTo>
                  <a:pt x="21600" y="1734"/>
                  <a:pt x="20734" y="0"/>
                  <a:pt x="19666" y="0"/>
                </a:cubicBezTo>
                <a:lnTo>
                  <a:pt x="6513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Function oriented</a:t>
            </a:r>
          </a:p>
        </p:txBody>
      </p:sp>
      <p:sp>
        <p:nvSpPr>
          <p:cNvPr id="328" name="Shape 328"/>
          <p:cNvSpPr/>
          <p:nvPr/>
        </p:nvSpPr>
        <p:spPr>
          <a:xfrm>
            <a:off x="444500" y="6730206"/>
            <a:ext cx="2686844" cy="157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604" y="4402"/>
                </a:lnTo>
                <a:cubicBezTo>
                  <a:pt x="16391" y="4273"/>
                  <a:pt x="16166" y="4189"/>
                  <a:pt x="15927" y="4189"/>
                </a:cubicBezTo>
                <a:lnTo>
                  <a:pt x="2042" y="4189"/>
                </a:lnTo>
                <a:cubicBezTo>
                  <a:pt x="914" y="4189"/>
                  <a:pt x="0" y="5748"/>
                  <a:pt x="0" y="7672"/>
                </a:cubicBezTo>
                <a:lnTo>
                  <a:pt x="0" y="18118"/>
                </a:lnTo>
                <a:cubicBezTo>
                  <a:pt x="0" y="20041"/>
                  <a:pt x="914" y="21600"/>
                  <a:pt x="2042" y="21600"/>
                </a:cubicBezTo>
                <a:lnTo>
                  <a:pt x="15927" y="21600"/>
                </a:lnTo>
                <a:cubicBezTo>
                  <a:pt x="17055" y="21600"/>
                  <a:pt x="17969" y="20041"/>
                  <a:pt x="17969" y="18118"/>
                </a:cubicBezTo>
                <a:lnTo>
                  <a:pt x="17969" y="7672"/>
                </a:lnTo>
                <a:cubicBezTo>
                  <a:pt x="17969" y="7545"/>
                  <a:pt x="17955" y="7425"/>
                  <a:pt x="17947" y="7302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Object oriented</a:t>
            </a:r>
          </a:p>
        </p:txBody>
      </p:sp>
      <p:sp>
        <p:nvSpPr>
          <p:cNvPr id="329" name="Shape 329"/>
          <p:cNvSpPr/>
          <p:nvPr/>
        </p:nvSpPr>
        <p:spPr>
          <a:xfrm>
            <a:off x="3136900" y="8089106"/>
            <a:ext cx="2686844" cy="157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604" y="4402"/>
                </a:lnTo>
                <a:cubicBezTo>
                  <a:pt x="16391" y="4273"/>
                  <a:pt x="16166" y="4189"/>
                  <a:pt x="15927" y="4189"/>
                </a:cubicBezTo>
                <a:lnTo>
                  <a:pt x="2042" y="4189"/>
                </a:lnTo>
                <a:cubicBezTo>
                  <a:pt x="914" y="4189"/>
                  <a:pt x="0" y="5748"/>
                  <a:pt x="0" y="7672"/>
                </a:cubicBezTo>
                <a:lnTo>
                  <a:pt x="0" y="18118"/>
                </a:lnTo>
                <a:cubicBezTo>
                  <a:pt x="0" y="20041"/>
                  <a:pt x="914" y="21600"/>
                  <a:pt x="2042" y="21600"/>
                </a:cubicBezTo>
                <a:lnTo>
                  <a:pt x="15927" y="21600"/>
                </a:lnTo>
                <a:cubicBezTo>
                  <a:pt x="17055" y="21600"/>
                  <a:pt x="17969" y="20041"/>
                  <a:pt x="17969" y="18118"/>
                </a:cubicBezTo>
                <a:lnTo>
                  <a:pt x="17969" y="7672"/>
                </a:lnTo>
                <a:cubicBezTo>
                  <a:pt x="17969" y="7545"/>
                  <a:pt x="17955" y="7425"/>
                  <a:pt x="17947" y="7302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Time oriented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Class="entr" nodeType="after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4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1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ntr" nodeType="afterEffect" presetSubtype="1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Class="entr" nodeType="afterEffect" presetSubtype="2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Class="entr" nodeType="afterEffect" presetSubtype="1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85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Class="entr" nodeType="afterEffect" presetSubtype="1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89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Class="entr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9"/>
      <p:bldP build="whole" bldLvl="1" animBg="1" rev="0" advAuto="0" spid="318" grpId="16"/>
      <p:bldP build="whole" bldLvl="1" animBg="1" rev="0" advAuto="0" spid="325" grpId="23"/>
      <p:bldP build="whole" bldLvl="1" animBg="1" rev="0" advAuto="0" spid="327" grpId="7"/>
      <p:bldP build="whole" bldLvl="1" animBg="1" rev="0" advAuto="0" spid="305" grpId="18"/>
      <p:bldP build="whole" bldLvl="1" animBg="1" rev="0" advAuto="0" spid="306" grpId="22"/>
      <p:bldP build="whole" bldLvl="1" animBg="1" rev="0" advAuto="0" spid="320" grpId="20"/>
      <p:bldP build="whole" bldLvl="1" animBg="1" rev="0" advAuto="0" spid="302" grpId="12"/>
      <p:bldP build="whole" bldLvl="1" animBg="1" rev="0" advAuto="0" spid="303" grpId="17"/>
      <p:bldP build="whole" bldLvl="1" animBg="1" rev="0" advAuto="0" spid="328" grpId="14"/>
      <p:bldP build="whole" bldLvl="1" animBg="1" rev="0" advAuto="0" spid="301" grpId="11"/>
      <p:bldP build="whole" bldLvl="1" animBg="1" rev="0" advAuto="0" spid="323" grpId="13"/>
      <p:bldP build="whole" bldLvl="1" animBg="1" rev="0" advAuto="0" spid="300" grpId="10"/>
      <p:bldP build="whole" bldLvl="1" animBg="1" rev="0" advAuto="0" spid="311" grpId="1"/>
      <p:bldP build="whole" bldLvl="1" animBg="1" rev="0" advAuto="0" spid="316" grpId="8"/>
      <p:bldP build="whole" bldLvl="1" animBg="1" rev="0" advAuto="0" spid="317" grpId="15"/>
      <p:bldP build="whole" bldLvl="1" animBg="1" rev="0" advAuto="0" spid="298" grpId="5"/>
      <p:bldP build="whole" bldLvl="1" animBg="1" rev="0" advAuto="0" spid="299" grpId="9"/>
      <p:bldP build="whole" bldLvl="1" animBg="1" rev="0" advAuto="0" spid="329" grpId="24"/>
      <p:bldP build="whole" bldLvl="1" animBg="1" rev="0" advAuto="0" spid="297" grpId="4"/>
      <p:bldP build="whole" bldLvl="1" animBg="1" rev="0" advAuto="0" spid="296" grpId="3"/>
      <p:bldP build="whole" bldLvl="1" animBg="1" rev="0" advAuto="0" spid="321" grpId="6"/>
      <p:bldP build="whole" bldLvl="1" animBg="1" rev="0" advAuto="0" spid="304" grpId="21"/>
      <p:bldP build="whole" bldLvl="1" animBg="1" rev="0" advAuto="0" spid="29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Table 331"/>
          <p:cNvGraphicFramePr/>
          <p:nvPr/>
        </p:nvGraphicFramePr>
        <p:xfrm>
          <a:off x="355600" y="2984500"/>
          <a:ext cx="12293600" cy="6324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048933"/>
                <a:gridCol w="2048933"/>
                <a:gridCol w="2048933"/>
                <a:gridCol w="2048933"/>
                <a:gridCol w="2048933"/>
                <a:gridCol w="2048933"/>
              </a:tblGrid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Calendar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Forum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FTP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Epic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Epic 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Epic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</a:tr>
              <a:tr h="790575">
                <a:tc gridSpan="6"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CAL01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FOR01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FTP01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CAL02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FOR02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FTP02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CAL03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FOR03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FTP03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CAL04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FOR04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FTP04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CAL05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FTP05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STORY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Maps</a:t>
            </a:r>
          </a:p>
        </p:txBody>
      </p:sp>
      <p:pic>
        <p:nvPicPr>
          <p:cNvPr id="3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50" y="4053244"/>
            <a:ext cx="12422531" cy="476900"/>
          </a:xfrm>
          <a:prstGeom prst="rect">
            <a:avLst/>
          </a:prstGeom>
        </p:spPr>
      </p:pic>
      <p:sp>
        <p:nvSpPr>
          <p:cNvPr id="335" name="Shape 335"/>
          <p:cNvSpPr/>
          <p:nvPr/>
        </p:nvSpPr>
        <p:spPr>
          <a:xfrm>
            <a:off x="6025771" y="3759200"/>
            <a:ext cx="95666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03026"/>
                </a:solidFill>
              </a:defRPr>
            </a:lvl1pPr>
          </a:lstStyle>
          <a:p>
            <a:pPr/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  <p:bldP build="whole" bldLvl="1" animBg="1" rev="0" advAuto="0" spid="333" grpId="2"/>
      <p:bldP build="whole" bldLvl="1" animBg="1" rev="0" advAuto="0" spid="335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 for the Whole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 of the Bigger Entities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bigger entities can’t be estimated in hours</a:t>
            </a:r>
          </a:p>
          <a:p>
            <a:pPr/>
            <a:r>
              <a:t>Estimation in days or story 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Points</a:t>
            </a:r>
          </a:p>
        </p:txBody>
      </p:sp>
      <p:pic>
        <p:nvPicPr>
          <p:cNvPr id="343" name="0Poi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3098800"/>
            <a:ext cx="3153369" cy="46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1Poi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3098800"/>
            <a:ext cx="3066667" cy="46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2Poi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4200" y="3098800"/>
            <a:ext cx="2840106" cy="46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660400" y="8305800"/>
            <a:ext cx="3149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effort</a:t>
            </a:r>
          </a:p>
        </p:txBody>
      </p:sp>
      <p:sp>
        <p:nvSpPr>
          <p:cNvPr id="347" name="Shape 347"/>
          <p:cNvSpPr/>
          <p:nvPr/>
        </p:nvSpPr>
        <p:spPr>
          <a:xfrm>
            <a:off x="5130800" y="8305800"/>
            <a:ext cx="30480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Very small effort</a:t>
            </a:r>
          </a:p>
        </p:txBody>
      </p:sp>
      <p:sp>
        <p:nvSpPr>
          <p:cNvPr id="348" name="Shape 348"/>
          <p:cNvSpPr/>
          <p:nvPr/>
        </p:nvSpPr>
        <p:spPr>
          <a:xfrm>
            <a:off x="9499600" y="7899400"/>
            <a:ext cx="27813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Small effort: approx. double of a very small effort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Points – continued</a:t>
            </a:r>
          </a:p>
        </p:txBody>
      </p:sp>
      <p:sp>
        <p:nvSpPr>
          <p:cNvPr id="351" name="Shape 351"/>
          <p:cNvSpPr/>
          <p:nvPr/>
        </p:nvSpPr>
        <p:spPr>
          <a:xfrm>
            <a:off x="660400" y="8102600"/>
            <a:ext cx="3149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Middle effort: Very small + small effort</a:t>
            </a:r>
          </a:p>
        </p:txBody>
      </p:sp>
      <p:sp>
        <p:nvSpPr>
          <p:cNvPr id="352" name="Shape 352"/>
          <p:cNvSpPr/>
          <p:nvPr/>
        </p:nvSpPr>
        <p:spPr>
          <a:xfrm>
            <a:off x="5130800" y="8102600"/>
            <a:ext cx="30480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Large effort: Small + middle effort</a:t>
            </a:r>
          </a:p>
        </p:txBody>
      </p:sp>
      <p:sp>
        <p:nvSpPr>
          <p:cNvPr id="353" name="Shape 353"/>
          <p:cNvSpPr/>
          <p:nvPr/>
        </p:nvSpPr>
        <p:spPr>
          <a:xfrm>
            <a:off x="9499600" y="7899400"/>
            <a:ext cx="27813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Very large effort: Middle + large effort</a:t>
            </a:r>
          </a:p>
        </p:txBody>
      </p:sp>
      <p:pic>
        <p:nvPicPr>
          <p:cNvPr id="354" name="3Poi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098800"/>
            <a:ext cx="2476191" cy="46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5Poi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00" y="3098800"/>
            <a:ext cx="2588937" cy="46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8Poi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5000" y="3098800"/>
            <a:ext cx="2727772" cy="46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Points – finished</a:t>
            </a:r>
          </a:p>
        </p:txBody>
      </p:sp>
      <p:sp>
        <p:nvSpPr>
          <p:cNvPr id="359" name="Shape 359"/>
          <p:cNvSpPr/>
          <p:nvPr/>
        </p:nvSpPr>
        <p:spPr>
          <a:xfrm>
            <a:off x="5130800" y="8102600"/>
            <a:ext cx="30480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Huge effort: Large + very large effort</a:t>
            </a:r>
          </a:p>
        </p:txBody>
      </p:sp>
      <p:pic>
        <p:nvPicPr>
          <p:cNvPr id="360" name="13Poi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3098800"/>
            <a:ext cx="2880000" cy="46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of Story Points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0, 1, 2, 3, 5, 8, 13</a:t>
            </a:r>
          </a:p>
          <a:p>
            <a:pPr/>
            <a:r>
              <a:t>The Fibonacci Sequence</a:t>
            </a:r>
          </a:p>
          <a:p>
            <a:pPr/>
            <a:r>
              <a:t>Increasing distances</a:t>
            </a:r>
          </a:p>
          <a:p>
            <a:pPr lvl="1"/>
            <a:r>
              <a:t>Reliefs the team from guessing around whether a specific story has an effort of 21 or 25 hours</a:t>
            </a:r>
          </a:p>
          <a:p>
            <a:pPr lvl="1"/>
            <a:r>
              <a:t>ATTENTION: If effort is 13 for a high number of stories, the team most probably doesn’t understand a large part of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Points – Characteristics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specific</a:t>
            </a:r>
          </a:p>
          <a:p>
            <a:pPr lvl="1"/>
            <a:r>
              <a:t>Different teams will estimate a different amount of points</a:t>
            </a:r>
          </a:p>
          <a:p>
            <a:pPr/>
            <a:r>
              <a:t>Relative</a:t>
            </a:r>
          </a:p>
          <a:p>
            <a:pPr lvl="1"/>
            <a:r>
              <a:t>One estimation has no meaning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 w/ Story Points – The Planning Poker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Prerequisite: Every team member has a stack of cards (one from each kind)</a:t>
            </a:r>
          </a:p>
          <a:p>
            <a:pPr/>
            <a:r>
              <a:t>Select a small story at first</a:t>
            </a:r>
          </a:p>
          <a:p>
            <a:pPr/>
            <a:r>
              <a:t>Product Owner explains story</a:t>
            </a:r>
          </a:p>
          <a:p>
            <a:pPr/>
            <a:r>
              <a:t>Team clarifies story (ask and discuss)</a:t>
            </a:r>
          </a:p>
          <a:p>
            <a:pPr/>
            <a:r>
              <a:t>Every team member selects a card from his / her stack reflecting his opinion concerning the effort</a:t>
            </a:r>
          </a:p>
          <a:p>
            <a:pPr/>
            <a:r>
              <a:t>All team members unhide their cards at the same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vs. Scheduling – A Very Rough Sketch (1)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1469" indent="-331469" defTabSz="525779">
              <a:spcBef>
                <a:spcPts val="3400"/>
              </a:spcBef>
              <a:defRPr sz="2700"/>
            </a:pPr>
            <a:r>
              <a:t>Pre-work: Define a tasks to be done and one or more criteria per task to be satisfied in order to clearly indicate that the task is finished</a:t>
            </a:r>
          </a:p>
          <a:p>
            <a:pPr marL="331469" indent="-331469" defTabSz="525779">
              <a:spcBef>
                <a:spcPts val="3400"/>
              </a:spcBef>
              <a:defRPr sz="2700"/>
            </a:pPr>
            <a:r>
              <a:t>Effort</a:t>
            </a:r>
          </a:p>
          <a:p>
            <a:pPr lvl="1" marL="731519" indent="-331469" defTabSz="525779">
              <a:spcBef>
                <a:spcPts val="3400"/>
              </a:spcBef>
              <a:defRPr sz="2700"/>
            </a:pPr>
            <a:r>
              <a:t>Ask one or more experts: “How much time would one single person need to accomplish this task?”</a:t>
            </a:r>
          </a:p>
          <a:p>
            <a:pPr lvl="1" marL="731519" indent="-331469" defTabSz="525779">
              <a:spcBef>
                <a:spcPts val="3400"/>
              </a:spcBef>
              <a:defRPr sz="2700"/>
            </a:pPr>
            <a:r>
              <a:t>Align these estimations to get a single and plausible number</a:t>
            </a:r>
          </a:p>
          <a:p>
            <a:pPr lvl="1" marL="731519" indent="-331469" defTabSz="525779">
              <a:spcBef>
                <a:spcPts val="3400"/>
              </a:spcBef>
              <a:defRPr sz="2700"/>
            </a:pPr>
            <a:r>
              <a:t>Alternatively ask: “How much time took this (or a similar) task in another project we did in our company (multiply by the number of people working in parallel on this task)</a:t>
            </a:r>
          </a:p>
          <a:p>
            <a:pPr marL="331469" indent="-331469" defTabSz="525779">
              <a:spcBef>
                <a:spcPts val="3400"/>
              </a:spcBef>
              <a:defRPr sz="2700"/>
            </a:pPr>
            <a:r>
              <a:t>Do this for all of your tasks in your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Planning Poker – continued</a:t>
            </a:r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all team members estimate the same effort, we are done</a:t>
            </a:r>
          </a:p>
          <a:p>
            <a:pPr/>
            <a:r>
              <a:t>If not</a:t>
            </a:r>
          </a:p>
          <a:p>
            <a:pPr lvl="1"/>
            <a:r>
              <a:t>The member with the smallest estimate explains his/her reasons</a:t>
            </a:r>
          </a:p>
          <a:p>
            <a:pPr lvl="1"/>
            <a:r>
              <a:t>The member with the highest estimate explains his/her reasons</a:t>
            </a:r>
          </a:p>
          <a:p>
            <a:pPr/>
            <a:r>
              <a:t>Then a new round of estimation 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7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8"/>
          <p:cNvGrpSpPr/>
          <p:nvPr/>
        </p:nvGrpSpPr>
        <p:grpSpPr>
          <a:xfrm>
            <a:off x="719999" y="1079999"/>
            <a:ext cx="11880002" cy="7684798"/>
            <a:chOff x="0" y="0"/>
            <a:chExt cx="11880000" cy="7684796"/>
          </a:xfrm>
        </p:grpSpPr>
        <p:pic>
          <p:nvPicPr>
            <p:cNvPr id="376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9481987" y="7490969"/>
              <a:ext cx="2398014" cy="19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382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380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1" name="Shape 381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383" name="Shape 383"/>
          <p:cNvSpPr/>
          <p:nvPr/>
        </p:nvSpPr>
        <p:spPr>
          <a:xfrm>
            <a:off x="919162" y="3911600"/>
            <a:ext cx="2260601" cy="1143000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86" name="Group 386"/>
          <p:cNvGrpSpPr/>
          <p:nvPr/>
        </p:nvGrpSpPr>
        <p:grpSpPr>
          <a:xfrm>
            <a:off x="2789866" y="4967640"/>
            <a:ext cx="4635501" cy="2882902"/>
            <a:chOff x="0" y="0"/>
            <a:chExt cx="4635500" cy="2882900"/>
          </a:xfrm>
        </p:grpSpPr>
        <p:sp>
          <p:nvSpPr>
            <p:cNvPr id="384" name="Shape 384"/>
            <p:cNvSpPr/>
            <p:nvPr/>
          </p:nvSpPr>
          <p:spPr>
            <a:xfrm>
              <a:off x="0" y="0"/>
              <a:ext cx="4635500" cy="288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3" y="15525"/>
                  </a:moveTo>
                  <a:lnTo>
                    <a:pt x="3263" y="16538"/>
                  </a:lnTo>
                  <a:lnTo>
                    <a:pt x="3263" y="16538"/>
                  </a:lnTo>
                  <a:lnTo>
                    <a:pt x="3263" y="18057"/>
                  </a:lnTo>
                  <a:lnTo>
                    <a:pt x="3263" y="21600"/>
                  </a:lnTo>
                  <a:lnTo>
                    <a:pt x="6319" y="21600"/>
                  </a:lnTo>
                  <a:lnTo>
                    <a:pt x="6319" y="21600"/>
                  </a:lnTo>
                  <a:lnTo>
                    <a:pt x="10903" y="21600"/>
                  </a:lnTo>
                  <a:lnTo>
                    <a:pt x="21600" y="21600"/>
                  </a:lnTo>
                  <a:lnTo>
                    <a:pt x="21600" y="18057"/>
                  </a:lnTo>
                  <a:lnTo>
                    <a:pt x="21600" y="16538"/>
                  </a:lnTo>
                  <a:lnTo>
                    <a:pt x="21600" y="16538"/>
                  </a:lnTo>
                  <a:lnTo>
                    <a:pt x="21600" y="15525"/>
                  </a:lnTo>
                  <a:lnTo>
                    <a:pt x="10903" y="15525"/>
                  </a:lnTo>
                  <a:lnTo>
                    <a:pt x="0" y="0"/>
                  </a:lnTo>
                  <a:lnTo>
                    <a:pt x="6319" y="155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700162" y="2072147"/>
              <a:ext cx="3933497" cy="731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Product Owner: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has a vision of a product  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up 390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388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Shape 389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849709" y="5199062"/>
            <a:ext cx="2350322" cy="29591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4" name="Group 394"/>
          <p:cNvGrpSpPr/>
          <p:nvPr/>
        </p:nvGrpSpPr>
        <p:grpSpPr>
          <a:xfrm>
            <a:off x="3258716" y="7162396"/>
            <a:ext cx="5094709" cy="700492"/>
            <a:chOff x="0" y="0"/>
            <a:chExt cx="5094708" cy="700491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5094709" cy="70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78" y="3047"/>
                  </a:moveTo>
                  <a:lnTo>
                    <a:pt x="3078" y="6140"/>
                  </a:lnTo>
                  <a:lnTo>
                    <a:pt x="0" y="0"/>
                  </a:lnTo>
                  <a:lnTo>
                    <a:pt x="3078" y="10778"/>
                  </a:lnTo>
                  <a:lnTo>
                    <a:pt x="3078" y="21600"/>
                  </a:lnTo>
                  <a:lnTo>
                    <a:pt x="6165" y="21600"/>
                  </a:lnTo>
                  <a:lnTo>
                    <a:pt x="6165" y="21600"/>
                  </a:lnTo>
                  <a:lnTo>
                    <a:pt x="10795" y="21600"/>
                  </a:lnTo>
                  <a:lnTo>
                    <a:pt x="21600" y="21600"/>
                  </a:lnTo>
                  <a:lnTo>
                    <a:pt x="21600" y="10778"/>
                  </a:lnTo>
                  <a:lnTo>
                    <a:pt x="21600" y="6140"/>
                  </a:lnTo>
                  <a:lnTo>
                    <a:pt x="21600" y="6140"/>
                  </a:lnTo>
                  <a:lnTo>
                    <a:pt x="21600" y="3047"/>
                  </a:lnTo>
                  <a:lnTo>
                    <a:pt x="10795" y="3047"/>
                  </a:lnTo>
                  <a:lnTo>
                    <a:pt x="6165" y="3047"/>
                  </a:lnTo>
                  <a:lnTo>
                    <a:pt x="6165" y="30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>
              <a:off x="725908" y="98828"/>
              <a:ext cx="43688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Product Backlog: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Holds all features and requirements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8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396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Shape 397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7118350" y="3471862"/>
            <a:ext cx="1739900" cy="7366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02" name="Group 402"/>
          <p:cNvGrpSpPr/>
          <p:nvPr/>
        </p:nvGrpSpPr>
        <p:grpSpPr>
          <a:xfrm>
            <a:off x="4810125" y="4246562"/>
            <a:ext cx="4368800" cy="4114801"/>
            <a:chOff x="0" y="0"/>
            <a:chExt cx="4368800" cy="4114800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4368800" cy="411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184"/>
                  </a:moveTo>
                  <a:lnTo>
                    <a:pt x="0" y="16253"/>
                  </a:lnTo>
                  <a:lnTo>
                    <a:pt x="0" y="16253"/>
                  </a:lnTo>
                  <a:lnTo>
                    <a:pt x="0" y="17857"/>
                  </a:lnTo>
                  <a:lnTo>
                    <a:pt x="0" y="21600"/>
                  </a:lnTo>
                  <a:lnTo>
                    <a:pt x="12600" y="21600"/>
                  </a:lnTo>
                  <a:lnTo>
                    <a:pt x="12600" y="21600"/>
                  </a:lnTo>
                  <a:lnTo>
                    <a:pt x="18000" y="21600"/>
                  </a:lnTo>
                  <a:lnTo>
                    <a:pt x="21600" y="21600"/>
                  </a:lnTo>
                  <a:lnTo>
                    <a:pt x="21600" y="17857"/>
                  </a:lnTo>
                  <a:lnTo>
                    <a:pt x="21600" y="16253"/>
                  </a:lnTo>
                  <a:lnTo>
                    <a:pt x="21600" y="16253"/>
                  </a:lnTo>
                  <a:lnTo>
                    <a:pt x="21600" y="15184"/>
                  </a:lnTo>
                  <a:lnTo>
                    <a:pt x="18000" y="15184"/>
                  </a:lnTo>
                  <a:lnTo>
                    <a:pt x="13594" y="0"/>
                  </a:lnTo>
                  <a:lnTo>
                    <a:pt x="12600" y="151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2892463"/>
              <a:ext cx="4368800" cy="1093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Sprint: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rPr>
                <a:t>Typical duration (2 - 6 weeks) </a:t>
              </a:r>
              <a:endParaRPr>
                <a:solidFill>
                  <a:srgbClr val="060606"/>
                </a:solidFill>
                <a:uFill>
                  <a:solidFill>
                    <a:srgbClr val="060606"/>
                  </a:solidFill>
                </a:uFill>
                <a:latin typeface="Tahoma"/>
                <a:ea typeface="Tahoma"/>
                <a:cs typeface="Tahoma"/>
                <a:sym typeface="Tahoma"/>
              </a:endParaRP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Within these features are implemented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406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04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Shape 405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946150" y="3651250"/>
            <a:ext cx="5219700" cy="2527300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10" name="Group 410"/>
          <p:cNvGrpSpPr/>
          <p:nvPr/>
        </p:nvGrpSpPr>
        <p:grpSpPr>
          <a:xfrm>
            <a:off x="3676677" y="5976700"/>
            <a:ext cx="4587848" cy="2351326"/>
            <a:chOff x="0" y="0"/>
            <a:chExt cx="4587846" cy="2351324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4587847" cy="235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1" y="8869"/>
                  </a:moveTo>
                  <a:lnTo>
                    <a:pt x="1031" y="10991"/>
                  </a:lnTo>
                  <a:lnTo>
                    <a:pt x="1031" y="10991"/>
                  </a:lnTo>
                  <a:lnTo>
                    <a:pt x="1031" y="14173"/>
                  </a:lnTo>
                  <a:lnTo>
                    <a:pt x="1031" y="21600"/>
                  </a:lnTo>
                  <a:lnTo>
                    <a:pt x="4459" y="21600"/>
                  </a:lnTo>
                  <a:lnTo>
                    <a:pt x="4459" y="21600"/>
                  </a:lnTo>
                  <a:lnTo>
                    <a:pt x="9602" y="21600"/>
                  </a:lnTo>
                  <a:lnTo>
                    <a:pt x="21600" y="21600"/>
                  </a:lnTo>
                  <a:lnTo>
                    <a:pt x="21600" y="14173"/>
                  </a:lnTo>
                  <a:lnTo>
                    <a:pt x="21600" y="10991"/>
                  </a:lnTo>
                  <a:lnTo>
                    <a:pt x="21600" y="10991"/>
                  </a:lnTo>
                  <a:lnTo>
                    <a:pt x="21600" y="8869"/>
                  </a:lnTo>
                  <a:lnTo>
                    <a:pt x="9602" y="8869"/>
                  </a:lnTo>
                  <a:lnTo>
                    <a:pt x="0" y="0"/>
                  </a:lnTo>
                  <a:lnTo>
                    <a:pt x="4459" y="88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19046" y="965437"/>
              <a:ext cx="4368801" cy="1238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87312" algn="l" defTabSz="914400">
                <a:spcBef>
                  <a:spcPts val="200"/>
                </a:spcBef>
                <a:buClr>
                  <a:srgbClr val="060606"/>
                </a:buClr>
                <a:buFont typeface="Tahoma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Sprint Planning Meeting: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Product owner and team together</a:t>
              </a:r>
            </a:p>
            <a:p>
              <a:pPr marL="421084" indent="-152796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rPr>
                <a:t>Features in Product Backlog are prioritized</a:t>
              </a:r>
              <a:endParaRPr sz="1400">
                <a:solidFill>
                  <a:srgbClr val="060606"/>
                </a:solidFill>
                <a:uFill>
                  <a:solidFill>
                    <a:srgbClr val="060606"/>
                  </a:solidFill>
                </a:uFill>
                <a:latin typeface="Tahoma"/>
                <a:ea typeface="Tahoma"/>
                <a:cs typeface="Tahoma"/>
                <a:sym typeface="Tahoma"/>
              </a:endParaRPr>
            </a:p>
            <a:p>
              <a:pPr marL="421084" indent="-152796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rPr>
                <a:t>Sprint Backlog is created</a:t>
              </a:r>
              <a:endParaRPr sz="1400">
                <a:solidFill>
                  <a:srgbClr val="060606"/>
                </a:solidFill>
                <a:uFill>
                  <a:solidFill>
                    <a:srgbClr val="060606"/>
                  </a:solidFill>
                </a:uFill>
                <a:latin typeface="Tahoma"/>
                <a:ea typeface="Tahoma"/>
                <a:cs typeface="Tahoma"/>
                <a:sym typeface="Tahoma"/>
              </a:endParaRP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Detailed plan of work is done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4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12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3" name="Shape 413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15" name="Shape 415"/>
          <p:cNvSpPr/>
          <p:nvPr/>
        </p:nvSpPr>
        <p:spPr>
          <a:xfrm>
            <a:off x="6396037" y="5878512"/>
            <a:ext cx="2844801" cy="8382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18" name="Group 418"/>
          <p:cNvGrpSpPr/>
          <p:nvPr/>
        </p:nvGrpSpPr>
        <p:grpSpPr>
          <a:xfrm>
            <a:off x="4699000" y="6706878"/>
            <a:ext cx="4368800" cy="1738623"/>
            <a:chOff x="0" y="0"/>
            <a:chExt cx="4368800" cy="1738621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4368800" cy="173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68"/>
                  </a:moveTo>
                  <a:lnTo>
                    <a:pt x="0" y="12823"/>
                  </a:lnTo>
                  <a:lnTo>
                    <a:pt x="0" y="12823"/>
                  </a:lnTo>
                  <a:lnTo>
                    <a:pt x="0" y="15456"/>
                  </a:lnTo>
                  <a:lnTo>
                    <a:pt x="0" y="21600"/>
                  </a:lnTo>
                  <a:lnTo>
                    <a:pt x="12600" y="21600"/>
                  </a:lnTo>
                  <a:lnTo>
                    <a:pt x="12600" y="21600"/>
                  </a:lnTo>
                  <a:lnTo>
                    <a:pt x="18000" y="21600"/>
                  </a:lnTo>
                  <a:lnTo>
                    <a:pt x="21600" y="21600"/>
                  </a:lnTo>
                  <a:lnTo>
                    <a:pt x="21600" y="15456"/>
                  </a:lnTo>
                  <a:lnTo>
                    <a:pt x="21600" y="12823"/>
                  </a:lnTo>
                  <a:lnTo>
                    <a:pt x="21600" y="12823"/>
                  </a:lnTo>
                  <a:lnTo>
                    <a:pt x="21600" y="11068"/>
                  </a:lnTo>
                  <a:lnTo>
                    <a:pt x="18000" y="11068"/>
                  </a:lnTo>
                  <a:lnTo>
                    <a:pt x="13615" y="0"/>
                  </a:lnTo>
                  <a:lnTo>
                    <a:pt x="12600" y="1106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0" y="890896"/>
              <a:ext cx="4368800" cy="80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No Changes: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Planned features for a sprint must not be changed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2"/>
          <p:cNvGrpSpPr/>
          <p:nvPr/>
        </p:nvGrpSpPr>
        <p:grpSpPr>
          <a:xfrm>
            <a:off x="719999" y="1079999"/>
            <a:ext cx="11880001" cy="7686087"/>
            <a:chOff x="0" y="0"/>
            <a:chExt cx="11879999" cy="7686085"/>
          </a:xfrm>
        </p:grpSpPr>
        <p:pic>
          <p:nvPicPr>
            <p:cNvPr id="420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Shape 421"/>
            <p:cNvSpPr/>
            <p:nvPr/>
          </p:nvSpPr>
          <p:spPr>
            <a:xfrm>
              <a:off x="9481987" y="7492226"/>
              <a:ext cx="2398013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23" name="Shape 423"/>
          <p:cNvSpPr/>
          <p:nvPr/>
        </p:nvSpPr>
        <p:spPr>
          <a:xfrm>
            <a:off x="9810750" y="1284287"/>
            <a:ext cx="2019300" cy="17145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26" name="Group 426"/>
          <p:cNvGrpSpPr/>
          <p:nvPr/>
        </p:nvGrpSpPr>
        <p:grpSpPr>
          <a:xfrm>
            <a:off x="3273425" y="3427412"/>
            <a:ext cx="6680200" cy="4470401"/>
            <a:chOff x="0" y="0"/>
            <a:chExt cx="6680199" cy="4470400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6680200" cy="447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53"/>
                  </a:moveTo>
                  <a:lnTo>
                    <a:pt x="0" y="16061"/>
                  </a:lnTo>
                  <a:lnTo>
                    <a:pt x="0" y="16061"/>
                  </a:lnTo>
                  <a:lnTo>
                    <a:pt x="0" y="17723"/>
                  </a:lnTo>
                  <a:lnTo>
                    <a:pt x="0" y="21600"/>
                  </a:lnTo>
                  <a:lnTo>
                    <a:pt x="12586" y="21600"/>
                  </a:lnTo>
                  <a:lnTo>
                    <a:pt x="12586" y="21600"/>
                  </a:lnTo>
                  <a:lnTo>
                    <a:pt x="17980" y="21600"/>
                  </a:lnTo>
                  <a:lnTo>
                    <a:pt x="21576" y="21600"/>
                  </a:lnTo>
                  <a:lnTo>
                    <a:pt x="21576" y="17723"/>
                  </a:lnTo>
                  <a:lnTo>
                    <a:pt x="21576" y="16061"/>
                  </a:lnTo>
                  <a:lnTo>
                    <a:pt x="21576" y="16061"/>
                  </a:lnTo>
                  <a:lnTo>
                    <a:pt x="21576" y="14953"/>
                  </a:lnTo>
                  <a:lnTo>
                    <a:pt x="17980" y="14953"/>
                  </a:lnTo>
                  <a:lnTo>
                    <a:pt x="21600" y="0"/>
                  </a:lnTo>
                  <a:lnTo>
                    <a:pt x="12586" y="1495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0" y="3094754"/>
              <a:ext cx="6672785" cy="1292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200"/>
                </a:spcBef>
                <a:buClr>
                  <a:srgbClr val="060606"/>
                </a:buClr>
                <a:buFont typeface="Tahoma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Daily Scrum Meeting:  </a:t>
              </a:r>
            </a:p>
            <a:p>
              <a:pPr marL="421084" indent="-152796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rPr>
                <a:t>Daily meeting to exchange progress, next step, impediments (problems)</a:t>
              </a:r>
              <a:endParaRPr sz="1400">
                <a:solidFill>
                  <a:srgbClr val="060606"/>
                </a:solidFill>
                <a:uFill>
                  <a:solidFill>
                    <a:srgbClr val="060606"/>
                  </a:solidFill>
                </a:uFill>
                <a:latin typeface="Tahoma"/>
                <a:ea typeface="Tahoma"/>
                <a:cs typeface="Tahoma"/>
                <a:sym typeface="Tahoma"/>
              </a:endParaRPr>
            </a:p>
            <a:p>
              <a:pPr marL="421084" indent="-152796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rPr>
                <a:t>Progress update in Burndown Chart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30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28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9" name="Shape 429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31" name="Shape 431"/>
          <p:cNvSpPr/>
          <p:nvPr/>
        </p:nvSpPr>
        <p:spPr>
          <a:xfrm>
            <a:off x="5618956" y="1338262"/>
            <a:ext cx="1244601" cy="14097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34" name="Group 434"/>
          <p:cNvGrpSpPr/>
          <p:nvPr/>
        </p:nvGrpSpPr>
        <p:grpSpPr>
          <a:xfrm>
            <a:off x="4314825" y="2859087"/>
            <a:ext cx="4368800" cy="4953001"/>
            <a:chOff x="0" y="0"/>
            <a:chExt cx="4368800" cy="4953000"/>
          </a:xfrm>
        </p:grpSpPr>
        <p:sp>
          <p:nvSpPr>
            <p:cNvPr id="432" name="Shape 432"/>
            <p:cNvSpPr/>
            <p:nvPr/>
          </p:nvSpPr>
          <p:spPr>
            <a:xfrm>
              <a:off x="0" y="0"/>
              <a:ext cx="4368800" cy="495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11"/>
                  </a:moveTo>
                  <a:lnTo>
                    <a:pt x="0" y="17443"/>
                  </a:lnTo>
                  <a:lnTo>
                    <a:pt x="0" y="17443"/>
                  </a:lnTo>
                  <a:lnTo>
                    <a:pt x="0" y="18690"/>
                  </a:lnTo>
                  <a:lnTo>
                    <a:pt x="0" y="21600"/>
                  </a:lnTo>
                  <a:lnTo>
                    <a:pt x="3600" y="21600"/>
                  </a:lnTo>
                  <a:lnTo>
                    <a:pt x="3600" y="21600"/>
                  </a:lnTo>
                  <a:lnTo>
                    <a:pt x="9000" y="21600"/>
                  </a:lnTo>
                  <a:lnTo>
                    <a:pt x="21600" y="21600"/>
                  </a:lnTo>
                  <a:lnTo>
                    <a:pt x="21600" y="18690"/>
                  </a:lnTo>
                  <a:lnTo>
                    <a:pt x="21600" y="17443"/>
                  </a:lnTo>
                  <a:lnTo>
                    <a:pt x="21600" y="17443"/>
                  </a:lnTo>
                  <a:lnTo>
                    <a:pt x="21600" y="16611"/>
                  </a:lnTo>
                  <a:lnTo>
                    <a:pt x="9000" y="16611"/>
                  </a:lnTo>
                  <a:lnTo>
                    <a:pt x="7551" y="0"/>
                  </a:lnTo>
                  <a:lnTo>
                    <a:pt x="3600" y="1661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3809084"/>
              <a:ext cx="4368800" cy="1023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Scrum Master: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Handles organizational issues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Resolves impediments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vs. Scheduling – A Very Rough Sketch (2)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</a:t>
            </a:r>
          </a:p>
          <a:p>
            <a:pPr lvl="1"/>
            <a:r>
              <a:t>Define a start time for your project</a:t>
            </a:r>
          </a:p>
          <a:p>
            <a:pPr lvl="1"/>
            <a:r>
              <a:t>Analyze the dependencies between your tasks</a:t>
            </a:r>
          </a:p>
          <a:p>
            <a:pPr lvl="1"/>
            <a:r>
              <a:t>Analyze the availability of resources (team members, machines, etc.) in your project</a:t>
            </a:r>
          </a:p>
          <a:p>
            <a:pPr lvl="1"/>
            <a:r>
              <a:t>Arrange your tasks according to the dependencies and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36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Shape 437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10795793" y="5099050"/>
            <a:ext cx="1562101" cy="1841500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42" name="Group 442"/>
          <p:cNvGrpSpPr/>
          <p:nvPr/>
        </p:nvGrpSpPr>
        <p:grpSpPr>
          <a:xfrm>
            <a:off x="5180012" y="6348412"/>
            <a:ext cx="5638800" cy="1282701"/>
            <a:chOff x="0" y="0"/>
            <a:chExt cx="5638799" cy="1282700"/>
          </a:xfrm>
        </p:grpSpPr>
        <p:sp>
          <p:nvSpPr>
            <p:cNvPr id="440" name="Shape 440"/>
            <p:cNvSpPr/>
            <p:nvPr/>
          </p:nvSpPr>
          <p:spPr>
            <a:xfrm>
              <a:off x="0" y="0"/>
              <a:ext cx="5638800" cy="128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625"/>
                  </a:moveTo>
                  <a:lnTo>
                    <a:pt x="0" y="11621"/>
                  </a:lnTo>
                  <a:lnTo>
                    <a:pt x="0" y="11621"/>
                  </a:lnTo>
                  <a:lnTo>
                    <a:pt x="0" y="14615"/>
                  </a:lnTo>
                  <a:lnTo>
                    <a:pt x="0" y="21600"/>
                  </a:lnTo>
                  <a:lnTo>
                    <a:pt x="10851" y="21600"/>
                  </a:lnTo>
                  <a:lnTo>
                    <a:pt x="10851" y="21600"/>
                  </a:lnTo>
                  <a:lnTo>
                    <a:pt x="15502" y="21600"/>
                  </a:lnTo>
                  <a:lnTo>
                    <a:pt x="18602" y="21600"/>
                  </a:lnTo>
                  <a:lnTo>
                    <a:pt x="18602" y="14615"/>
                  </a:lnTo>
                  <a:lnTo>
                    <a:pt x="18602" y="11621"/>
                  </a:lnTo>
                  <a:lnTo>
                    <a:pt x="18602" y="11621"/>
                  </a:lnTo>
                  <a:lnTo>
                    <a:pt x="18602" y="9625"/>
                  </a:lnTo>
                  <a:lnTo>
                    <a:pt x="15502" y="9625"/>
                  </a:lnTo>
                  <a:lnTo>
                    <a:pt x="21600" y="0"/>
                  </a:lnTo>
                  <a:lnTo>
                    <a:pt x="10851" y="96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0" y="571588"/>
              <a:ext cx="4851080" cy="675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Product: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Every sprint results in „shipable“ software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oup 446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44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5" name="Shape 445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47" name="Shape 447"/>
          <p:cNvSpPr/>
          <p:nvPr/>
        </p:nvSpPr>
        <p:spPr>
          <a:xfrm>
            <a:off x="10428287" y="3573462"/>
            <a:ext cx="2120901" cy="13589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0" name="Group 450"/>
          <p:cNvGrpSpPr/>
          <p:nvPr/>
        </p:nvGrpSpPr>
        <p:grpSpPr>
          <a:xfrm>
            <a:off x="4251325" y="4933950"/>
            <a:ext cx="6057900" cy="3225800"/>
            <a:chOff x="0" y="0"/>
            <a:chExt cx="6057899" cy="3225800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6057900" cy="322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20"/>
                  </a:moveTo>
                  <a:lnTo>
                    <a:pt x="0" y="14450"/>
                  </a:lnTo>
                  <a:lnTo>
                    <a:pt x="0" y="14450"/>
                  </a:lnTo>
                  <a:lnTo>
                    <a:pt x="0" y="16595"/>
                  </a:lnTo>
                  <a:lnTo>
                    <a:pt x="0" y="21600"/>
                  </a:lnTo>
                  <a:lnTo>
                    <a:pt x="12231" y="21600"/>
                  </a:lnTo>
                  <a:lnTo>
                    <a:pt x="12231" y="21600"/>
                  </a:lnTo>
                  <a:lnTo>
                    <a:pt x="17473" y="21600"/>
                  </a:lnTo>
                  <a:lnTo>
                    <a:pt x="20967" y="21600"/>
                  </a:lnTo>
                  <a:lnTo>
                    <a:pt x="20967" y="16595"/>
                  </a:lnTo>
                  <a:lnTo>
                    <a:pt x="20967" y="14450"/>
                  </a:lnTo>
                  <a:lnTo>
                    <a:pt x="20967" y="14450"/>
                  </a:lnTo>
                  <a:lnTo>
                    <a:pt x="20967" y="13020"/>
                  </a:lnTo>
                  <a:lnTo>
                    <a:pt x="17473" y="13020"/>
                  </a:lnTo>
                  <a:lnTo>
                    <a:pt x="21600" y="0"/>
                  </a:lnTo>
                  <a:lnTo>
                    <a:pt x="12231" y="1302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0" y="1944449"/>
              <a:ext cx="5876416" cy="1182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Sprint Review: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Results of sprint are reviewed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Stakeholders sign off the implemented features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4"/>
          <p:cNvGrpSpPr/>
          <p:nvPr/>
        </p:nvGrpSpPr>
        <p:grpSpPr>
          <a:xfrm>
            <a:off x="719999" y="1079999"/>
            <a:ext cx="11880002" cy="7686087"/>
            <a:chOff x="0" y="0"/>
            <a:chExt cx="11880000" cy="7686085"/>
          </a:xfrm>
        </p:grpSpPr>
        <p:pic>
          <p:nvPicPr>
            <p:cNvPr id="452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0673" cy="7606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Shape 453"/>
            <p:cNvSpPr/>
            <p:nvPr/>
          </p:nvSpPr>
          <p:spPr>
            <a:xfrm>
              <a:off x="9481987" y="7492226"/>
              <a:ext cx="2398014" cy="193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  <p:sp>
        <p:nvSpPr>
          <p:cNvPr id="455" name="Shape 455"/>
          <p:cNvSpPr/>
          <p:nvPr/>
        </p:nvSpPr>
        <p:spPr>
          <a:xfrm>
            <a:off x="10553700" y="7116762"/>
            <a:ext cx="1955800" cy="1231901"/>
          </a:xfrm>
          <a:prstGeom prst="rect">
            <a:avLst/>
          </a:prstGeom>
          <a:gradFill>
            <a:gsLst>
              <a:gs pos="0">
                <a:srgbClr val="EEEEEE">
                  <a:alpha val="29998"/>
                </a:srgbClr>
              </a:gs>
              <a:gs pos="100000">
                <a:srgbClr val="7F7F7F">
                  <a:alpha val="49000"/>
                </a:srgbClr>
              </a:gs>
            </a:gsLst>
            <a:lin ang="16200000"/>
          </a:gradFill>
          <a:ln w="38100">
            <a:solidFill>
              <a:srgbClr val="FF4C0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1600">
                <a:solidFill>
                  <a:srgbClr val="0B2273"/>
                </a:solidFill>
                <a:uFill>
                  <a:solidFill>
                    <a:srgbClr val="0B227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8" name="Group 458"/>
          <p:cNvGrpSpPr/>
          <p:nvPr/>
        </p:nvGrpSpPr>
        <p:grpSpPr>
          <a:xfrm>
            <a:off x="3206750" y="7797800"/>
            <a:ext cx="7327899" cy="1270001"/>
            <a:chOff x="0" y="0"/>
            <a:chExt cx="7327898" cy="127000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7327899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600"/>
                  </a:lnTo>
                  <a:lnTo>
                    <a:pt x="0" y="3600"/>
                  </a:lnTo>
                  <a:lnTo>
                    <a:pt x="0" y="9000"/>
                  </a:lnTo>
                  <a:lnTo>
                    <a:pt x="0" y="21600"/>
                  </a:lnTo>
                  <a:lnTo>
                    <a:pt x="11058" y="21600"/>
                  </a:lnTo>
                  <a:lnTo>
                    <a:pt x="11058" y="21600"/>
                  </a:lnTo>
                  <a:lnTo>
                    <a:pt x="15797" y="21600"/>
                  </a:lnTo>
                  <a:lnTo>
                    <a:pt x="18956" y="21600"/>
                  </a:lnTo>
                  <a:lnTo>
                    <a:pt x="18956" y="9000"/>
                  </a:lnTo>
                  <a:lnTo>
                    <a:pt x="21600" y="28"/>
                  </a:lnTo>
                  <a:lnTo>
                    <a:pt x="18956" y="3600"/>
                  </a:lnTo>
                  <a:lnTo>
                    <a:pt x="18956" y="0"/>
                  </a:lnTo>
                  <a:lnTo>
                    <a:pt x="15797" y="0"/>
                  </a:lnTo>
                  <a:lnTo>
                    <a:pt x="11058" y="0"/>
                  </a:lnTo>
                  <a:lnTo>
                    <a:pt x="1105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alpha val="42997"/>
                  </a:srgbClr>
                </a:gs>
                <a:gs pos="100000">
                  <a:srgbClr val="7F7F7F">
                    <a:alpha val="29998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16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0" y="0"/>
              <a:ext cx="6435145" cy="1118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87312" algn="l" defTabSz="914400">
                <a:spcBef>
                  <a:spcPts val="300"/>
                </a:spcBef>
                <a:buClr>
                  <a:srgbClr val="060606"/>
                </a:buClr>
                <a:buFont typeface="Tahoma"/>
                <a:defRPr sz="18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Sprint Retrospective:  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Internal review of work in last sprint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List of Oks and NGs</a:t>
              </a:r>
            </a:p>
            <a:p>
              <a:pPr marL="442912" indent="-174625" algn="l" defTabSz="914400">
                <a:spcBef>
                  <a:spcPts val="200"/>
                </a:spcBef>
                <a:buClr>
                  <a:srgbClr val="060606"/>
                </a:buClr>
                <a:buSzPct val="100000"/>
                <a:buFont typeface="Tahoma"/>
                <a:buChar char="•"/>
                <a:defRPr sz="1600">
                  <a:solidFill>
                    <a:srgbClr val="060606"/>
                  </a:solidFill>
                  <a:uFill>
                    <a:solidFill>
                      <a:srgbClr val="060606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pPr>
              <a:r>
                <a:t>Continuous improvement of work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Methods</a:t>
            </a:r>
          </a:p>
        </p:txBody>
      </p:sp>
      <p:sp>
        <p:nvSpPr>
          <p:cNvPr id="461" name="Shape 4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 estimation models</a:t>
            </a:r>
          </a:p>
          <a:p>
            <a:pPr lvl="1"/>
            <a:r>
              <a:t>Function Points</a:t>
            </a:r>
          </a:p>
          <a:p>
            <a:pPr/>
            <a:r>
              <a:t>Expert estimations</a:t>
            </a:r>
          </a:p>
          <a:p>
            <a:pPr lvl="1"/>
            <a:r>
              <a:t>Group estimation, Work breakdown structure based models</a:t>
            </a:r>
          </a:p>
          <a:p>
            <a:pPr/>
            <a:r>
              <a:t>Combination-based estimations</a:t>
            </a:r>
          </a:p>
          <a:p>
            <a:pPr lvl="1"/>
            <a:r>
              <a:t>Mechanical combination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Points</a:t>
            </a:r>
          </a:p>
        </p:txBody>
      </p:sp>
      <p:sp>
        <p:nvSpPr>
          <p:cNvPr id="464" name="Shape 4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Estimation</a:t>
            </a:r>
          </a:p>
        </p:txBody>
      </p:sp>
      <p:sp>
        <p:nvSpPr>
          <p:cNvPr id="467" name="Shape 4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WBS-Based Estimation</a:t>
            </a: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Mechanical Combination</a:t>
            </a:r>
          </a:p>
        </p:txBody>
      </p:sp>
      <p:sp>
        <p:nvSpPr>
          <p:cNvPr id="473" name="Shape 4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 of function points and WBS-based estimations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Graphical Example</a:t>
            </a:r>
          </a:p>
        </p:txBody>
      </p:sp>
      <p:sp>
        <p:nvSpPr>
          <p:cNvPr id="161" name="Shape 161"/>
          <p:cNvSpPr/>
          <p:nvPr/>
        </p:nvSpPr>
        <p:spPr>
          <a:xfrm>
            <a:off x="10033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30</a:t>
            </a:r>
          </a:p>
        </p:txBody>
      </p:sp>
      <p:sp>
        <p:nvSpPr>
          <p:cNvPr id="162" name="Shape 162"/>
          <p:cNvSpPr/>
          <p:nvPr/>
        </p:nvSpPr>
        <p:spPr>
          <a:xfrm>
            <a:off x="23749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25</a:t>
            </a:r>
          </a:p>
        </p:txBody>
      </p:sp>
      <p:sp>
        <p:nvSpPr>
          <p:cNvPr id="163" name="Shape 163"/>
          <p:cNvSpPr/>
          <p:nvPr/>
        </p:nvSpPr>
        <p:spPr>
          <a:xfrm>
            <a:off x="37465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10</a:t>
            </a:r>
          </a:p>
        </p:txBody>
      </p:sp>
      <p:sp>
        <p:nvSpPr>
          <p:cNvPr id="164" name="Shape 164"/>
          <p:cNvSpPr/>
          <p:nvPr/>
        </p:nvSpPr>
        <p:spPr>
          <a:xfrm>
            <a:off x="51181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65" name="Shape 165"/>
          <p:cNvSpPr/>
          <p:nvPr/>
        </p:nvSpPr>
        <p:spPr>
          <a:xfrm>
            <a:off x="64897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17</a:t>
            </a:r>
          </a:p>
        </p:txBody>
      </p:sp>
      <p:sp>
        <p:nvSpPr>
          <p:cNvPr id="166" name="Shape 166"/>
          <p:cNvSpPr/>
          <p:nvPr/>
        </p:nvSpPr>
        <p:spPr>
          <a:xfrm>
            <a:off x="78486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42</a:t>
            </a:r>
          </a:p>
        </p:txBody>
      </p:sp>
      <p:sp>
        <p:nvSpPr>
          <p:cNvPr id="167" name="Shape 167"/>
          <p:cNvSpPr/>
          <p:nvPr/>
        </p:nvSpPr>
        <p:spPr>
          <a:xfrm>
            <a:off x="92202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21</a:t>
            </a:r>
          </a:p>
        </p:txBody>
      </p:sp>
      <p:sp>
        <p:nvSpPr>
          <p:cNvPr id="168" name="Shape 168"/>
          <p:cNvSpPr/>
          <p:nvPr/>
        </p:nvSpPr>
        <p:spPr>
          <a:xfrm>
            <a:off x="105918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33</a:t>
            </a:r>
          </a:p>
        </p:txBody>
      </p:sp>
      <p:sp>
        <p:nvSpPr>
          <p:cNvPr id="169" name="Shape 169"/>
          <p:cNvSpPr/>
          <p:nvPr/>
        </p:nvSpPr>
        <p:spPr>
          <a:xfrm flipH="1">
            <a:off x="634887" y="4876793"/>
            <a:ext cx="11455530" cy="1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767336" y="4813300"/>
            <a:ext cx="347353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Duration: 183 hours</a:t>
            </a:r>
          </a:p>
        </p:txBody>
      </p:sp>
      <p:sp>
        <p:nvSpPr>
          <p:cNvPr id="171" name="Shape 171"/>
          <p:cNvSpPr/>
          <p:nvPr/>
        </p:nvSpPr>
        <p:spPr>
          <a:xfrm>
            <a:off x="10033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30</a:t>
            </a:r>
          </a:p>
        </p:txBody>
      </p:sp>
      <p:sp>
        <p:nvSpPr>
          <p:cNvPr id="172" name="Shape 172"/>
          <p:cNvSpPr/>
          <p:nvPr/>
        </p:nvSpPr>
        <p:spPr>
          <a:xfrm>
            <a:off x="23749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25</a:t>
            </a:r>
          </a:p>
        </p:txBody>
      </p:sp>
      <p:sp>
        <p:nvSpPr>
          <p:cNvPr id="173" name="Shape 173"/>
          <p:cNvSpPr/>
          <p:nvPr/>
        </p:nvSpPr>
        <p:spPr>
          <a:xfrm>
            <a:off x="37465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10</a:t>
            </a:r>
          </a:p>
        </p:txBody>
      </p:sp>
      <p:sp>
        <p:nvSpPr>
          <p:cNvPr id="174" name="Shape 174"/>
          <p:cNvSpPr/>
          <p:nvPr/>
        </p:nvSpPr>
        <p:spPr>
          <a:xfrm>
            <a:off x="51181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75" name="Shape 175"/>
          <p:cNvSpPr/>
          <p:nvPr/>
        </p:nvSpPr>
        <p:spPr>
          <a:xfrm>
            <a:off x="64897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17</a:t>
            </a:r>
          </a:p>
        </p:txBody>
      </p:sp>
      <p:sp>
        <p:nvSpPr>
          <p:cNvPr id="176" name="Shape 176"/>
          <p:cNvSpPr/>
          <p:nvPr/>
        </p:nvSpPr>
        <p:spPr>
          <a:xfrm>
            <a:off x="78486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42</a:t>
            </a:r>
          </a:p>
        </p:txBody>
      </p:sp>
      <p:sp>
        <p:nvSpPr>
          <p:cNvPr id="177" name="Shape 177"/>
          <p:cNvSpPr/>
          <p:nvPr/>
        </p:nvSpPr>
        <p:spPr>
          <a:xfrm>
            <a:off x="92202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21</a:t>
            </a:r>
          </a:p>
        </p:txBody>
      </p:sp>
      <p:sp>
        <p:nvSpPr>
          <p:cNvPr id="178" name="Shape 178"/>
          <p:cNvSpPr/>
          <p:nvPr/>
        </p:nvSpPr>
        <p:spPr>
          <a:xfrm>
            <a:off x="105918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33</a:t>
            </a:r>
          </a:p>
        </p:txBody>
      </p:sp>
      <p:sp>
        <p:nvSpPr>
          <p:cNvPr id="179" name="Shape 179"/>
          <p:cNvSpPr/>
          <p:nvPr/>
        </p:nvSpPr>
        <p:spPr>
          <a:xfrm>
            <a:off x="419100" y="35941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1976100" y="35941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H="1">
            <a:off x="8382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H="1">
            <a:off x="21844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 flipH="1">
            <a:off x="3530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Shape 184"/>
          <p:cNvSpPr/>
          <p:nvPr/>
        </p:nvSpPr>
        <p:spPr>
          <a:xfrm flipH="1">
            <a:off x="4927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Shape 185"/>
          <p:cNvSpPr/>
          <p:nvPr/>
        </p:nvSpPr>
        <p:spPr>
          <a:xfrm flipH="1">
            <a:off x="62992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" name="Shape 186"/>
          <p:cNvSpPr/>
          <p:nvPr/>
        </p:nvSpPr>
        <p:spPr>
          <a:xfrm flipH="1">
            <a:off x="76708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Shape 187"/>
          <p:cNvSpPr/>
          <p:nvPr/>
        </p:nvSpPr>
        <p:spPr>
          <a:xfrm flipH="1">
            <a:off x="90424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 flipH="1">
            <a:off x="104013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" name="Shape 189"/>
          <p:cNvSpPr/>
          <p:nvPr/>
        </p:nvSpPr>
        <p:spPr>
          <a:xfrm flipH="1">
            <a:off x="11785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98" name="Group 198"/>
          <p:cNvGrpSpPr/>
          <p:nvPr/>
        </p:nvGrpSpPr>
        <p:grpSpPr>
          <a:xfrm>
            <a:off x="1943100" y="4572000"/>
            <a:ext cx="9144000" cy="3403600"/>
            <a:chOff x="-2501900" y="-2133600"/>
            <a:chExt cx="9144000" cy="3403600"/>
          </a:xfrm>
        </p:grpSpPr>
        <p:sp>
          <p:nvSpPr>
            <p:cNvPr id="190" name="Shape 190"/>
            <p:cNvSpPr/>
            <p:nvPr/>
          </p:nvSpPr>
          <p:spPr>
            <a:xfrm>
              <a:off x="-2501900" y="-2070100"/>
              <a:ext cx="5956300" cy="334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089" y="14755"/>
                  </a:lnTo>
                  <a:cubicBezTo>
                    <a:pt x="9080" y="14845"/>
                    <a:pt x="9073" y="14936"/>
                    <a:pt x="9073" y="15030"/>
                  </a:cubicBezTo>
                  <a:lnTo>
                    <a:pt x="9073" y="19957"/>
                  </a:lnTo>
                  <a:cubicBezTo>
                    <a:pt x="9073" y="20865"/>
                    <a:pt x="9485" y="21600"/>
                    <a:pt x="9994" y="21600"/>
                  </a:cubicBezTo>
                  <a:lnTo>
                    <a:pt x="20679" y="21600"/>
                  </a:lnTo>
                  <a:cubicBezTo>
                    <a:pt x="21188" y="21600"/>
                    <a:pt x="21600" y="20865"/>
                    <a:pt x="21600" y="19957"/>
                  </a:cubicBezTo>
                  <a:lnTo>
                    <a:pt x="21600" y="15030"/>
                  </a:lnTo>
                  <a:cubicBezTo>
                    <a:pt x="21600" y="14122"/>
                    <a:pt x="21188" y="13387"/>
                    <a:pt x="20679" y="13387"/>
                  </a:cubicBezTo>
                  <a:lnTo>
                    <a:pt x="9994" y="13387"/>
                  </a:lnTo>
                  <a:cubicBezTo>
                    <a:pt x="9887" y="13387"/>
                    <a:pt x="9785" y="13424"/>
                    <a:pt x="9689" y="134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485900" y="-2108200"/>
              <a:ext cx="4940300" cy="337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587" y="14464"/>
                  </a:lnTo>
                  <a:cubicBezTo>
                    <a:pt x="6529" y="14661"/>
                    <a:pt x="6497" y="14876"/>
                    <a:pt x="6497" y="15104"/>
                  </a:cubicBezTo>
                  <a:lnTo>
                    <a:pt x="6497" y="19976"/>
                  </a:lnTo>
                  <a:cubicBezTo>
                    <a:pt x="6497" y="20873"/>
                    <a:pt x="6994" y="21600"/>
                    <a:pt x="7607" y="21600"/>
                  </a:cubicBezTo>
                  <a:lnTo>
                    <a:pt x="20489" y="21600"/>
                  </a:lnTo>
                  <a:cubicBezTo>
                    <a:pt x="21103" y="21600"/>
                    <a:pt x="21600" y="20873"/>
                    <a:pt x="21600" y="19976"/>
                  </a:cubicBezTo>
                  <a:lnTo>
                    <a:pt x="21600" y="15104"/>
                  </a:lnTo>
                  <a:cubicBezTo>
                    <a:pt x="21600" y="14207"/>
                    <a:pt x="21103" y="13480"/>
                    <a:pt x="20489" y="13480"/>
                  </a:cubicBezTo>
                  <a:lnTo>
                    <a:pt x="7607" y="13480"/>
                  </a:lnTo>
                  <a:cubicBezTo>
                    <a:pt x="7569" y="13480"/>
                    <a:pt x="7533" y="13489"/>
                    <a:pt x="7496" y="134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27000" y="-2095500"/>
              <a:ext cx="3581400" cy="3365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319" y="13834"/>
                  </a:lnTo>
                  <a:cubicBezTo>
                    <a:pt x="983" y="14133"/>
                    <a:pt x="766" y="14577"/>
                    <a:pt x="766" y="15079"/>
                  </a:cubicBezTo>
                  <a:lnTo>
                    <a:pt x="766" y="19970"/>
                  </a:lnTo>
                  <a:cubicBezTo>
                    <a:pt x="766" y="20870"/>
                    <a:pt x="1452" y="21600"/>
                    <a:pt x="2298" y="21600"/>
                  </a:cubicBezTo>
                  <a:lnTo>
                    <a:pt x="20068" y="21600"/>
                  </a:lnTo>
                  <a:cubicBezTo>
                    <a:pt x="20914" y="21600"/>
                    <a:pt x="21600" y="20870"/>
                    <a:pt x="21600" y="19970"/>
                  </a:cubicBezTo>
                  <a:lnTo>
                    <a:pt x="21600" y="15079"/>
                  </a:lnTo>
                  <a:cubicBezTo>
                    <a:pt x="21600" y="14179"/>
                    <a:pt x="20914" y="13449"/>
                    <a:pt x="20068" y="13449"/>
                  </a:cubicBezTo>
                  <a:lnTo>
                    <a:pt x="2832" y="13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-2108200"/>
              <a:ext cx="3454400" cy="337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21" y="0"/>
                  </a:moveTo>
                  <a:lnTo>
                    <a:pt x="7226" y="13480"/>
                  </a:lnTo>
                  <a:lnTo>
                    <a:pt x="1588" y="13480"/>
                  </a:lnTo>
                  <a:cubicBezTo>
                    <a:pt x="711" y="13480"/>
                    <a:pt x="0" y="14207"/>
                    <a:pt x="0" y="15104"/>
                  </a:cubicBezTo>
                  <a:lnTo>
                    <a:pt x="0" y="19976"/>
                  </a:lnTo>
                  <a:cubicBezTo>
                    <a:pt x="0" y="20873"/>
                    <a:pt x="711" y="21600"/>
                    <a:pt x="1588" y="21600"/>
                  </a:cubicBezTo>
                  <a:lnTo>
                    <a:pt x="20012" y="21600"/>
                  </a:lnTo>
                  <a:cubicBezTo>
                    <a:pt x="20889" y="21600"/>
                    <a:pt x="21600" y="20873"/>
                    <a:pt x="21600" y="19976"/>
                  </a:cubicBezTo>
                  <a:lnTo>
                    <a:pt x="21600" y="15104"/>
                  </a:lnTo>
                  <a:cubicBezTo>
                    <a:pt x="21600" y="14207"/>
                    <a:pt x="20889" y="13480"/>
                    <a:pt x="20012" y="13480"/>
                  </a:cubicBezTo>
                  <a:lnTo>
                    <a:pt x="8815" y="13480"/>
                  </a:lnTo>
                  <a:lnTo>
                    <a:pt x="8021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-2108200"/>
              <a:ext cx="3454400" cy="337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35" y="0"/>
                  </a:moveTo>
                  <a:lnTo>
                    <a:pt x="16041" y="13480"/>
                  </a:lnTo>
                  <a:lnTo>
                    <a:pt x="1588" y="13480"/>
                  </a:lnTo>
                  <a:cubicBezTo>
                    <a:pt x="711" y="13480"/>
                    <a:pt x="0" y="14207"/>
                    <a:pt x="0" y="15104"/>
                  </a:cubicBezTo>
                  <a:lnTo>
                    <a:pt x="0" y="19976"/>
                  </a:lnTo>
                  <a:cubicBezTo>
                    <a:pt x="0" y="20873"/>
                    <a:pt x="711" y="21600"/>
                    <a:pt x="1588" y="21600"/>
                  </a:cubicBezTo>
                  <a:lnTo>
                    <a:pt x="20012" y="21600"/>
                  </a:lnTo>
                  <a:cubicBezTo>
                    <a:pt x="20889" y="21600"/>
                    <a:pt x="21600" y="20873"/>
                    <a:pt x="21600" y="19976"/>
                  </a:cubicBezTo>
                  <a:lnTo>
                    <a:pt x="21600" y="15104"/>
                  </a:lnTo>
                  <a:cubicBezTo>
                    <a:pt x="21600" y="14207"/>
                    <a:pt x="20889" y="13480"/>
                    <a:pt x="20012" y="13480"/>
                  </a:cubicBezTo>
                  <a:lnTo>
                    <a:pt x="17629" y="13480"/>
                  </a:lnTo>
                  <a:lnTo>
                    <a:pt x="16835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-2108200"/>
              <a:ext cx="3962400" cy="337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156" y="13480"/>
                  </a:lnTo>
                  <a:lnTo>
                    <a:pt x="1385" y="13480"/>
                  </a:lnTo>
                  <a:cubicBezTo>
                    <a:pt x="620" y="13480"/>
                    <a:pt x="0" y="14207"/>
                    <a:pt x="0" y="15104"/>
                  </a:cubicBezTo>
                  <a:lnTo>
                    <a:pt x="0" y="19976"/>
                  </a:lnTo>
                  <a:cubicBezTo>
                    <a:pt x="0" y="20873"/>
                    <a:pt x="620" y="21600"/>
                    <a:pt x="1385" y="21600"/>
                  </a:cubicBezTo>
                  <a:lnTo>
                    <a:pt x="17446" y="21600"/>
                  </a:lnTo>
                  <a:cubicBezTo>
                    <a:pt x="18211" y="21600"/>
                    <a:pt x="18831" y="20873"/>
                    <a:pt x="18831" y="19976"/>
                  </a:cubicBezTo>
                  <a:lnTo>
                    <a:pt x="18831" y="15104"/>
                  </a:lnTo>
                  <a:cubicBezTo>
                    <a:pt x="18831" y="14692"/>
                    <a:pt x="18696" y="14319"/>
                    <a:pt x="18480" y="1403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-2120900"/>
              <a:ext cx="5359400" cy="339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108" y="13546"/>
                  </a:lnTo>
                  <a:cubicBezTo>
                    <a:pt x="13040" y="13523"/>
                    <a:pt x="12970" y="13510"/>
                    <a:pt x="12899" y="13510"/>
                  </a:cubicBezTo>
                  <a:lnTo>
                    <a:pt x="1024" y="13510"/>
                  </a:lnTo>
                  <a:cubicBezTo>
                    <a:pt x="458" y="13510"/>
                    <a:pt x="0" y="14235"/>
                    <a:pt x="0" y="15128"/>
                  </a:cubicBezTo>
                  <a:lnTo>
                    <a:pt x="0" y="19982"/>
                  </a:lnTo>
                  <a:cubicBezTo>
                    <a:pt x="0" y="20876"/>
                    <a:pt x="458" y="21600"/>
                    <a:pt x="1024" y="21600"/>
                  </a:cubicBezTo>
                  <a:lnTo>
                    <a:pt x="12899" y="21600"/>
                  </a:lnTo>
                  <a:cubicBezTo>
                    <a:pt x="13464" y="21600"/>
                    <a:pt x="13922" y="20876"/>
                    <a:pt x="13922" y="19982"/>
                  </a:cubicBezTo>
                  <a:lnTo>
                    <a:pt x="13922" y="15128"/>
                  </a:lnTo>
                  <a:cubicBezTo>
                    <a:pt x="13922" y="14962"/>
                    <a:pt x="13902" y="14804"/>
                    <a:pt x="13873" y="1465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188 person hours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-2133600"/>
              <a:ext cx="6642100" cy="340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754" y="13694"/>
                  </a:lnTo>
                  <a:cubicBezTo>
                    <a:pt x="10648" y="13598"/>
                    <a:pt x="10532" y="13540"/>
                    <a:pt x="10408" y="13540"/>
                  </a:cubicBezTo>
                  <a:lnTo>
                    <a:pt x="826" y="13540"/>
                  </a:lnTo>
                  <a:cubicBezTo>
                    <a:pt x="370" y="13540"/>
                    <a:pt x="0" y="14262"/>
                    <a:pt x="0" y="15152"/>
                  </a:cubicBezTo>
                  <a:lnTo>
                    <a:pt x="0" y="19988"/>
                  </a:lnTo>
                  <a:cubicBezTo>
                    <a:pt x="0" y="20878"/>
                    <a:pt x="370" y="21600"/>
                    <a:pt x="826" y="21600"/>
                  </a:cubicBezTo>
                  <a:lnTo>
                    <a:pt x="10408" y="21600"/>
                  </a:lnTo>
                  <a:cubicBezTo>
                    <a:pt x="10864" y="21600"/>
                    <a:pt x="11234" y="20878"/>
                    <a:pt x="11234" y="19988"/>
                  </a:cubicBezTo>
                  <a:lnTo>
                    <a:pt x="11234" y="15152"/>
                  </a:lnTo>
                  <a:cubicBezTo>
                    <a:pt x="11234" y="15111"/>
                    <a:pt x="11229" y="15072"/>
                    <a:pt x="11227" y="1503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hueOff val="109194"/>
                <a:satOff val="-4874"/>
                <a:lumOff val="12971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Total effort: 183 person hours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0" presetID="1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0" presetID="1" grpId="2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Class="entr" nodeType="afterEffect" presetSubtype="0" presetID="1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Class="entr" nodeType="afterEffect" presetSubtype="0" presetID="1" grpId="2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Class="entr" nodeType="afterEffect" presetSubtype="0" presetID="1" grpId="2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Class="entr" nodeType="afterEffect" presetSubtype="0" presetID="1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Class="entr" nodeType="afterEffect" presetSubtype="0" presetID="1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Class="entr" nodeType="afterEffect" presetSubtype="0" presetID="1" grpId="2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8"/>
      <p:bldP build="whole" bldLvl="1" animBg="1" rev="0" advAuto="0" spid="188" grpId="28"/>
      <p:bldP build="whole" bldLvl="1" animBg="1" rev="0" advAuto="0" spid="198" grpId="17"/>
      <p:bldP build="whole" bldLvl="1" animBg="1" rev="0" advAuto="0" spid="167" grpId="7"/>
      <p:bldP build="whole" bldLvl="1" animBg="1" rev="0" advAuto="0" spid="164" grpId="4"/>
      <p:bldP build="whole" bldLvl="1" animBg="1" rev="0" advAuto="0" spid="166" grpId="6"/>
      <p:bldP build="whole" bldLvl="1" animBg="1" rev="0" advAuto="0" spid="177" grpId="15"/>
      <p:bldP build="whole" bldLvl="1" animBg="1" rev="0" advAuto="0" spid="198" grpId="18"/>
      <p:bldP build="whole" bldLvl="1" animBg="1" rev="0" advAuto="0" spid="161" grpId="1"/>
      <p:bldP build="whole" bldLvl="1" animBg="1" rev="0" advAuto="0" spid="165" grpId="5"/>
      <p:bldP build="whole" bldLvl="1" animBg="1" rev="0" advAuto="0" spid="163" grpId="3"/>
      <p:bldP build="whole" bldLvl="1" animBg="1" rev="0" advAuto="0" spid="182" grpId="22"/>
      <p:bldP build="whole" bldLvl="1" animBg="1" rev="0" advAuto="0" spid="178" grpId="16"/>
      <p:bldP build="whole" bldLvl="1" animBg="1" rev="0" advAuto="0" spid="173" grpId="11"/>
      <p:bldP build="whole" bldLvl="1" animBg="1" rev="0" advAuto="0" spid="174" grpId="12"/>
      <p:bldP build="whole" bldLvl="1" animBg="1" rev="0" advAuto="0" spid="187" grpId="27"/>
      <p:bldP build="whole" bldLvl="1" animBg="1" rev="0" advAuto="0" spid="169" grpId="30"/>
      <p:bldP build="whole" bldLvl="1" animBg="1" rev="0" advAuto="0" spid="189" grpId="29"/>
      <p:bldP build="whole" bldLvl="1" animBg="1" rev="0" advAuto="0" spid="170" grpId="31"/>
      <p:bldP build="whole" bldLvl="1" animBg="1" rev="0" advAuto="0" spid="185" grpId="25"/>
      <p:bldP build="whole" bldLvl="1" animBg="1" rev="0" advAuto="0" spid="172" grpId="10"/>
      <p:bldP build="whole" bldLvl="1" animBg="1" rev="0" advAuto="0" spid="183" grpId="23"/>
      <p:bldP build="whole" bldLvl="1" animBg="1" rev="0" advAuto="0" spid="176" grpId="14"/>
      <p:bldP build="whole" bldLvl="1" animBg="1" rev="0" advAuto="0" spid="162" grpId="2"/>
      <p:bldP build="whole" bldLvl="1" animBg="1" rev="0" advAuto="0" spid="184" grpId="24"/>
      <p:bldP build="whole" bldLvl="1" animBg="1" rev="0" advAuto="0" spid="175" grpId="13"/>
      <p:bldP build="whole" bldLvl="1" animBg="1" rev="0" advAuto="0" spid="171" grpId="9"/>
      <p:bldP build="whole" bldLvl="1" animBg="1" rev="0" advAuto="0" spid="181" grpId="21"/>
      <p:bldP build="whole" bldLvl="1" animBg="1" rev="0" advAuto="0" spid="186" grpId="26"/>
      <p:bldP build="whole" bldLvl="1" animBg="1" rev="0" advAuto="0" spid="179" grpId="19"/>
      <p:bldP build="whole" bldLvl="1" animBg="1" rev="0" advAuto="0" spid="180" grpId="2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Graphical Example</a:t>
            </a:r>
          </a:p>
        </p:txBody>
      </p:sp>
      <p:sp>
        <p:nvSpPr>
          <p:cNvPr id="201" name="Shape 201"/>
          <p:cNvSpPr/>
          <p:nvPr/>
        </p:nvSpPr>
        <p:spPr>
          <a:xfrm>
            <a:off x="10033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30</a:t>
            </a:r>
          </a:p>
        </p:txBody>
      </p:sp>
      <p:sp>
        <p:nvSpPr>
          <p:cNvPr id="202" name="Shape 202"/>
          <p:cNvSpPr/>
          <p:nvPr/>
        </p:nvSpPr>
        <p:spPr>
          <a:xfrm>
            <a:off x="23749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25</a:t>
            </a:r>
          </a:p>
        </p:txBody>
      </p:sp>
      <p:sp>
        <p:nvSpPr>
          <p:cNvPr id="203" name="Shape 203"/>
          <p:cNvSpPr/>
          <p:nvPr/>
        </p:nvSpPr>
        <p:spPr>
          <a:xfrm>
            <a:off x="37465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10</a:t>
            </a:r>
          </a:p>
        </p:txBody>
      </p:sp>
      <p:sp>
        <p:nvSpPr>
          <p:cNvPr id="204" name="Shape 204"/>
          <p:cNvSpPr/>
          <p:nvPr/>
        </p:nvSpPr>
        <p:spPr>
          <a:xfrm>
            <a:off x="51181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205" name="Shape 205"/>
          <p:cNvSpPr/>
          <p:nvPr/>
        </p:nvSpPr>
        <p:spPr>
          <a:xfrm>
            <a:off x="64897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17</a:t>
            </a:r>
          </a:p>
        </p:txBody>
      </p:sp>
      <p:sp>
        <p:nvSpPr>
          <p:cNvPr id="206" name="Shape 206"/>
          <p:cNvSpPr/>
          <p:nvPr/>
        </p:nvSpPr>
        <p:spPr>
          <a:xfrm>
            <a:off x="78486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42</a:t>
            </a:r>
          </a:p>
        </p:txBody>
      </p:sp>
      <p:sp>
        <p:nvSpPr>
          <p:cNvPr id="207" name="Shape 207"/>
          <p:cNvSpPr/>
          <p:nvPr/>
        </p:nvSpPr>
        <p:spPr>
          <a:xfrm>
            <a:off x="92202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21</a:t>
            </a:r>
          </a:p>
        </p:txBody>
      </p:sp>
      <p:sp>
        <p:nvSpPr>
          <p:cNvPr id="208" name="Shape 208"/>
          <p:cNvSpPr/>
          <p:nvPr/>
        </p:nvSpPr>
        <p:spPr>
          <a:xfrm>
            <a:off x="10591800" y="32004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33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634887" y="4876793"/>
            <a:ext cx="11455530" cy="1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767336" y="4813300"/>
            <a:ext cx="347353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Duration: 183 hours</a:t>
            </a:r>
          </a:p>
        </p:txBody>
      </p:sp>
      <p:sp>
        <p:nvSpPr>
          <p:cNvPr id="211" name="Shape 211"/>
          <p:cNvSpPr/>
          <p:nvPr/>
        </p:nvSpPr>
        <p:spPr>
          <a:xfrm>
            <a:off x="1016000" y="78359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30</a:t>
            </a:r>
          </a:p>
        </p:txBody>
      </p:sp>
      <p:sp>
        <p:nvSpPr>
          <p:cNvPr id="212" name="Shape 212"/>
          <p:cNvSpPr/>
          <p:nvPr/>
        </p:nvSpPr>
        <p:spPr>
          <a:xfrm>
            <a:off x="1016000" y="58547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25</a:t>
            </a:r>
          </a:p>
        </p:txBody>
      </p:sp>
      <p:sp>
        <p:nvSpPr>
          <p:cNvPr id="213" name="Shape 213"/>
          <p:cNvSpPr/>
          <p:nvPr/>
        </p:nvSpPr>
        <p:spPr>
          <a:xfrm>
            <a:off x="2400300" y="58547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10</a:t>
            </a:r>
          </a:p>
        </p:txBody>
      </p:sp>
      <p:sp>
        <p:nvSpPr>
          <p:cNvPr id="214" name="Shape 214"/>
          <p:cNvSpPr/>
          <p:nvPr/>
        </p:nvSpPr>
        <p:spPr>
          <a:xfrm>
            <a:off x="3784600" y="58547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215" name="Shape 215"/>
          <p:cNvSpPr/>
          <p:nvPr/>
        </p:nvSpPr>
        <p:spPr>
          <a:xfrm>
            <a:off x="2374900" y="78359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17</a:t>
            </a:r>
          </a:p>
        </p:txBody>
      </p:sp>
      <p:sp>
        <p:nvSpPr>
          <p:cNvPr id="216" name="Shape 216"/>
          <p:cNvSpPr/>
          <p:nvPr/>
        </p:nvSpPr>
        <p:spPr>
          <a:xfrm>
            <a:off x="3784600" y="78359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42</a:t>
            </a:r>
          </a:p>
        </p:txBody>
      </p:sp>
      <p:sp>
        <p:nvSpPr>
          <p:cNvPr id="217" name="Shape 217"/>
          <p:cNvSpPr/>
          <p:nvPr/>
        </p:nvSpPr>
        <p:spPr>
          <a:xfrm>
            <a:off x="5194300" y="67945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21</a:t>
            </a:r>
          </a:p>
        </p:txBody>
      </p:sp>
      <p:sp>
        <p:nvSpPr>
          <p:cNvPr id="218" name="Shape 218"/>
          <p:cNvSpPr/>
          <p:nvPr/>
        </p:nvSpPr>
        <p:spPr>
          <a:xfrm>
            <a:off x="6578600" y="6781800"/>
            <a:ext cx="1270000" cy="1270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33</a:t>
            </a:r>
          </a:p>
        </p:txBody>
      </p:sp>
      <p:sp>
        <p:nvSpPr>
          <p:cNvPr id="219" name="Shape 219"/>
          <p:cNvSpPr/>
          <p:nvPr/>
        </p:nvSpPr>
        <p:spPr>
          <a:xfrm>
            <a:off x="419100" y="35941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1976100" y="35941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 flipH="1">
            <a:off x="8382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" name="Shape 222"/>
          <p:cNvSpPr/>
          <p:nvPr/>
        </p:nvSpPr>
        <p:spPr>
          <a:xfrm flipH="1">
            <a:off x="21844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" name="Shape 223"/>
          <p:cNvSpPr/>
          <p:nvPr/>
        </p:nvSpPr>
        <p:spPr>
          <a:xfrm flipH="1">
            <a:off x="3530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H="1">
            <a:off x="4927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H="1">
            <a:off x="62992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Shape 226"/>
          <p:cNvSpPr/>
          <p:nvPr/>
        </p:nvSpPr>
        <p:spPr>
          <a:xfrm flipH="1">
            <a:off x="76708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H="1">
            <a:off x="90424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Shape 228"/>
          <p:cNvSpPr/>
          <p:nvPr/>
        </p:nvSpPr>
        <p:spPr>
          <a:xfrm flipH="1">
            <a:off x="104013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Shape 229"/>
          <p:cNvSpPr/>
          <p:nvPr/>
        </p:nvSpPr>
        <p:spPr>
          <a:xfrm flipH="1">
            <a:off x="11785600" y="38354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31800" y="71755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 flipH="1" flipV="1">
            <a:off x="774700" y="7607300"/>
            <a:ext cx="228600" cy="35560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H="1">
            <a:off x="850899" y="7023100"/>
            <a:ext cx="190501" cy="254000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7962900" y="7175500"/>
            <a:ext cx="482600" cy="482600"/>
          </a:xfrm>
          <a:prstGeom prst="ellipse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H="1">
            <a:off x="368300" y="9245610"/>
            <a:ext cx="7836559" cy="9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2644694" y="9182100"/>
            <a:ext cx="347353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Duration: 143 hours</a:t>
            </a:r>
          </a:p>
        </p:txBody>
      </p:sp>
      <p:sp>
        <p:nvSpPr>
          <p:cNvPr id="236" name="Shape 236"/>
          <p:cNvSpPr/>
          <p:nvPr/>
        </p:nvSpPr>
        <p:spPr>
          <a:xfrm flipH="1">
            <a:off x="2184400" y="64897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H="1">
            <a:off x="2184400" y="84709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Shape 238"/>
          <p:cNvSpPr/>
          <p:nvPr/>
        </p:nvSpPr>
        <p:spPr>
          <a:xfrm flipH="1">
            <a:off x="3632200" y="64897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Shape 239"/>
          <p:cNvSpPr/>
          <p:nvPr/>
        </p:nvSpPr>
        <p:spPr>
          <a:xfrm flipH="1">
            <a:off x="3632200" y="84709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" name="Shape 240"/>
          <p:cNvSpPr/>
          <p:nvPr/>
        </p:nvSpPr>
        <p:spPr>
          <a:xfrm flipH="1">
            <a:off x="5029200" y="8064500"/>
            <a:ext cx="355600" cy="419100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" name="Shape 241"/>
          <p:cNvSpPr/>
          <p:nvPr/>
        </p:nvSpPr>
        <p:spPr>
          <a:xfrm flipH="1" flipV="1">
            <a:off x="5054600" y="6464300"/>
            <a:ext cx="266701" cy="317500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" name="Shape 242"/>
          <p:cNvSpPr/>
          <p:nvPr/>
        </p:nvSpPr>
        <p:spPr>
          <a:xfrm flipH="1">
            <a:off x="6375400" y="74295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Shape 243"/>
          <p:cNvSpPr/>
          <p:nvPr/>
        </p:nvSpPr>
        <p:spPr>
          <a:xfrm flipH="1">
            <a:off x="7797800" y="7429500"/>
            <a:ext cx="255267" cy="1"/>
          </a:xfrm>
          <a:prstGeom prst="line">
            <a:avLst/>
          </a:prstGeom>
          <a:ln w="25400">
            <a:solidFill>
              <a:srgbClr val="48556C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4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93" y="6172699"/>
            <a:ext cx="8588078" cy="3128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4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Effort Estimation in Little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Planning and Monitoring Sheet (PM-Sheet)</a:t>
            </a:r>
          </a:p>
        </p:txBody>
      </p:sp>
      <p:graphicFrame>
        <p:nvGraphicFramePr>
          <p:cNvPr id="250" name="Table 250"/>
          <p:cNvGraphicFramePr/>
          <p:nvPr/>
        </p:nvGraphicFramePr>
        <p:xfrm>
          <a:off x="355600" y="2984500"/>
          <a:ext cx="12293601" cy="6324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60500"/>
                <a:gridCol w="2057400"/>
                <a:gridCol w="2032000"/>
                <a:gridCol w="1536700"/>
                <a:gridCol w="1892300"/>
                <a:gridCol w="3314700"/>
              </a:tblGrid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Task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Orig. Est.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Curr. Est.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Effort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Remain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R w="12700">
                      <a:solidFill>
                        <a:srgbClr val="7695B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6F4E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Responsible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7695B6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7695B6"/>
                      </a:solidFill>
                      <a:miter lim="400000"/>
                    </a:lnB>
                    <a:solidFill>
                      <a:schemeClr val="accent1">
                        <a:hueOff val="109194"/>
                        <a:satOff val="-4874"/>
                        <a:lumOff val="12971"/>
                      </a:schemeClr>
                    </a:solidFill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7695B6"/>
                      </a:solidFill>
                      <a:miter lim="400000"/>
                    </a:lnT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035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3600">
                          <a:solidFill>
                            <a:schemeClr val="accent1">
                              <a:hueOff val="54751"/>
                              <a:satOff val="-1697"/>
                              <a:lumOff val="-18038"/>
                            </a:schemeClr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Small Exercise to Start With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Sit down in your team</a:t>
            </a:r>
          </a:p>
          <a:p>
            <a:pPr lvl="1"/>
            <a:r>
              <a:t>Agree on the most important things to be accomplished in your project (tasks) in the next week</a:t>
            </a:r>
          </a:p>
          <a:p>
            <a:pPr lvl="1"/>
            <a:r>
              <a:t>Make sure that every team member understands every task</a:t>
            </a:r>
          </a:p>
          <a:p>
            <a:pPr lvl="1"/>
            <a:r>
              <a:t>Agree on one or more criteria per task which have to be fulfilled in order to indicate whether this task is finished (acceptance criteria)</a:t>
            </a:r>
          </a:p>
          <a:p>
            <a:pPr lvl="1"/>
            <a:r>
              <a:t>Prioritize the tasks roughly</a:t>
            </a:r>
          </a:p>
          <a:p>
            <a:pPr lvl="1"/>
            <a:r>
              <a:t>Document the tasks, their acceptance criteria and prios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3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