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0"/>
            <a:satOff val="-1697"/>
            <a:lumOff val="-18038"/>
          </a:schemeClr>
        </a:fontRef>
        <a:schemeClr val="accent1">
          <a:hueOff val="54750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3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3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132715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137160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141605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146050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Handbook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Quality Assurance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Plan</a:t>
            </a:r>
          </a:p>
          <a:p>
            <a:pPr/>
            <a:r>
              <a:t>Test Specification</a:t>
            </a:r>
          </a:p>
          <a:p>
            <a:pPr/>
            <a:r>
              <a:t>Test Protocol</a:t>
            </a:r>
          </a:p>
          <a:p>
            <a:pPr/>
            <a:r>
              <a:t>Test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Plan</a:t>
            </a:r>
          </a:p>
        </p:txBody>
      </p:sp>
      <p:graphicFrame>
        <p:nvGraphicFramePr>
          <p:cNvPr id="181" name="Table 181"/>
          <p:cNvGraphicFramePr/>
          <p:nvPr/>
        </p:nvGraphicFramePr>
        <p:xfrm>
          <a:off x="673100" y="2870200"/>
          <a:ext cx="11645901" cy="6540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930742"/>
                <a:gridCol w="3261970"/>
                <a:gridCol w="3226593"/>
                <a:gridCol w="3226593"/>
              </a:tblGrid>
              <a:tr h="62160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Type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Description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DUT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Planned Execution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45543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Acceptance Test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which is basis for the decision whether the product will be accepted by the customer/supervisor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Complete software on the target hardware.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At version &lt;PROJECTNAME&gt;_xx.yy.zz and further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3172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Integration Test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the combination of different software modules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Combination of the modules already implemented modules.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Starting with version &lt;PROJECTNAME&gt;_02.00.00; every two weeks then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73172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Unit Test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which ensures conformity of software and spec on class level.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 classes.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With every commit of software into the repository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Spec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584200" y="3606800"/>
          <a:ext cx="11214100" cy="4140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82911"/>
                <a:gridCol w="3610729"/>
                <a:gridCol w="6420458"/>
              </a:tblGrid>
              <a:tr h="606790">
                <a:tc gridSpan="3"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Test Case “Unsuccessful User Login”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06790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Step #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Action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Expected System Behavior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60679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 user name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name is seen in the input field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8340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Type wrong password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Password characters are displayed hidden; A ‘*’ for each character entered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336423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Press Login Button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login screen with an error message as given in Fig. 3.6 in the System Specification has to be presented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Cooperation of team members</a:t>
            </a:r>
          </a:p>
          <a:p>
            <a:pPr/>
            <a:r>
              <a:t>Project Organization</a:t>
            </a:r>
          </a:p>
          <a:p>
            <a:pPr/>
            <a:r>
              <a:t>Project 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Organization</a:t>
            </a:r>
          </a:p>
          <a:p>
            <a:pPr/>
            <a:r>
              <a:t>Requirements Management</a:t>
            </a:r>
          </a:p>
          <a:p>
            <a:pPr/>
            <a:r>
              <a:t>Project Planning</a:t>
            </a:r>
          </a:p>
          <a:p>
            <a:pPr/>
            <a:r>
              <a:t>Configuration Management</a:t>
            </a:r>
          </a:p>
          <a:p>
            <a:pPr/>
            <a:r>
              <a:t>Quality Assurance</a:t>
            </a:r>
          </a:p>
          <a:p>
            <a:pPr/>
            <a:r>
              <a:t>Methods and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Organization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Manager</a:t>
            </a:r>
          </a:p>
          <a:p>
            <a:pPr/>
            <a:r>
              <a:t>Developer</a:t>
            </a:r>
          </a:p>
          <a:p>
            <a:pPr/>
            <a:r>
              <a:t>Test Manager</a:t>
            </a:r>
          </a:p>
          <a:p>
            <a:pPr/>
            <a:r>
              <a:t>Tester</a:t>
            </a:r>
          </a:p>
          <a:p>
            <a:pPr/>
            <a:r>
              <a:t>Configuration Manager</a:t>
            </a:r>
          </a:p>
          <a:p>
            <a:pPr/>
            <a:r>
              <a:t>Requirements Manager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Management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  <a:p>
            <a:pPr lvl="1"/>
            <a:r>
              <a:t>Interview, Questionnaire, CRC-Cards, ...</a:t>
            </a:r>
          </a:p>
          <a:p>
            <a:pPr/>
            <a:r>
              <a:t>Storage</a:t>
            </a:r>
          </a:p>
          <a:p>
            <a:pPr lvl="1"/>
            <a:r>
              <a:t>Spreadsheet, Text Document, Data base, ...</a:t>
            </a:r>
          </a:p>
          <a:p>
            <a:pPr/>
            <a:r>
              <a:t>Update Mechanism</a:t>
            </a:r>
          </a:p>
          <a:p>
            <a:pPr lvl="1"/>
            <a:r>
              <a:t>How often and when</a:t>
            </a:r>
          </a:p>
        </p:txBody>
      </p:sp>
      <p:sp>
        <p:nvSpPr>
          <p:cNvPr id="163" name="Shape 163"/>
          <p:cNvSpPr/>
          <p:nvPr/>
        </p:nvSpPr>
        <p:spPr>
          <a:xfrm>
            <a:off x="5600700" y="2057400"/>
            <a:ext cx="5003800" cy="585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06" y="8308"/>
                </a:lnTo>
                <a:cubicBezTo>
                  <a:pt x="1289" y="8479"/>
                  <a:pt x="1151" y="8724"/>
                  <a:pt x="1151" y="8996"/>
                </a:cubicBezTo>
                <a:lnTo>
                  <a:pt x="1151" y="20663"/>
                </a:lnTo>
                <a:cubicBezTo>
                  <a:pt x="1151" y="21180"/>
                  <a:pt x="1642" y="21600"/>
                  <a:pt x="2248" y="21600"/>
                </a:cubicBezTo>
                <a:lnTo>
                  <a:pt x="20504" y="21600"/>
                </a:lnTo>
                <a:cubicBezTo>
                  <a:pt x="21109" y="21600"/>
                  <a:pt x="21600" y="21180"/>
                  <a:pt x="21600" y="20663"/>
                </a:cubicBezTo>
                <a:lnTo>
                  <a:pt x="21600" y="8996"/>
                </a:lnTo>
                <a:cubicBezTo>
                  <a:pt x="21600" y="8479"/>
                  <a:pt x="21109" y="8059"/>
                  <a:pt x="20504" y="8059"/>
                </a:cubicBezTo>
                <a:lnTo>
                  <a:pt x="2580" y="80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109193"/>
              <a:satOff val="-4874"/>
              <a:lumOff val="12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to be removed!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Planning – WBS</a:t>
            </a:r>
          </a:p>
        </p:txBody>
      </p:sp>
      <p:pic>
        <p:nvPicPr>
          <p:cNvPr id="166" name="wbs-hierarch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2768600"/>
            <a:ext cx="7899400" cy="6698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Planning –</a:t>
            </a:r>
          </a:p>
          <a:p>
            <a:pPr/>
            <a:r>
              <a:t>List of Milestones</a:t>
            </a:r>
          </a:p>
        </p:txBody>
      </p:sp>
      <p:graphicFrame>
        <p:nvGraphicFramePr>
          <p:cNvPr id="169" name="Table 169"/>
          <p:cNvGraphicFramePr/>
          <p:nvPr/>
        </p:nvGraphicFramePr>
        <p:xfrm>
          <a:off x="1155700" y="2933700"/>
          <a:ext cx="11290300" cy="64261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774869"/>
                <a:gridCol w="4757715"/>
                <a:gridCol w="4757715"/>
              </a:tblGrid>
              <a:tr h="805389">
                <a:tc>
                  <a:txBody>
                    <a:bodyPr/>
                    <a:lstStyle/>
                    <a:p>
                      <a:pPr algn="ctr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Date/Termin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587">
                      <a:solidFill>
                        <a:srgbClr val="000000"/>
                      </a:solidFill>
                      <a:miter lim="400000"/>
                    </a:lnT>
                    <a:lnB w="1587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Milestone/Meilenstein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587">
                      <a:solidFill>
                        <a:srgbClr val="000000"/>
                      </a:solidFill>
                      <a:miter lim="400000"/>
                    </a:lnT>
                    <a:lnB w="1587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587">
                      <a:solidFill>
                        <a:srgbClr val="000000"/>
                      </a:solidFill>
                      <a:miter lim="400000"/>
                    </a:lnT>
                    <a:lnB w="1587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1781"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yyyy/mm/dd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587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released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587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&lt;PROJECTNAME&gt;_01.00.00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587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8173"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yyyy/mm/dd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Handbook released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&lt;PROJECTNAME&gt;_01.01.00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8173"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yyyy/mm/dd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Specification (overall structure ok) released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&lt;PROJECTNAME&gt;_01.02.00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8173"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yyyy/mm/dd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Acceptance Tests released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&lt;PROJECTNAME&gt;_01.03.00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8173"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yyyy/mm/dd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 Estimation/Schedule (first guess) released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&lt;PROJECTNAME&gt;_01.04.00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18173"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yyyy/mm/dd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 software release (release of first base line)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&lt;PROJECTNAME&gt;_02.00.00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18162"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587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587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450215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0" marR="0" marT="0" marB="0" anchor="t" anchorCtr="0" horzOverflow="overflow">
                    <a:lnL w="1587">
                      <a:solidFill>
                        <a:srgbClr val="000000"/>
                      </a:solidFill>
                      <a:miter lim="400000"/>
                    </a:lnL>
                    <a:lnR w="1587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587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Management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Filing Structure</a:t>
            </a:r>
          </a:p>
          <a:p>
            <a:pPr lvl="1"/>
            <a:r>
              <a:t>Project Planning</a:t>
            </a:r>
          </a:p>
          <a:p>
            <a:pPr lvl="1"/>
            <a:r>
              <a:t>Requirements</a:t>
            </a:r>
          </a:p>
          <a:p>
            <a:pPr lvl="1"/>
            <a:r>
              <a:t>Design Docs</a:t>
            </a:r>
          </a:p>
          <a:p>
            <a:pPr lvl="1"/>
            <a:r>
              <a:t>Source Code</a:t>
            </a:r>
          </a:p>
          <a:p>
            <a:pPr lvl="1"/>
            <a:r>
              <a:t>Testing</a:t>
            </a:r>
          </a:p>
          <a:p>
            <a:pPr lvl="1"/>
          </a:p>
          <a:p>
            <a:pPr/>
            <a:r>
              <a:t>Filing structure cont.</a:t>
            </a:r>
          </a:p>
          <a:p>
            <a:pPr lvl="1"/>
            <a:r>
              <a:t>Meeting Minutes</a:t>
            </a:r>
          </a:p>
          <a:p>
            <a:pPr lvl="1"/>
            <a:r>
              <a:t>Templates</a:t>
            </a:r>
          </a:p>
          <a:p>
            <a:pPr/>
            <a:r>
              <a:t>Versioning Methods &amp; Tools</a:t>
            </a:r>
          </a:p>
          <a:p>
            <a:pPr/>
            <a:r>
              <a:t>Which Documents versioned</a:t>
            </a:r>
          </a:p>
          <a:p>
            <a:pPr/>
            <a:r>
              <a:t>When new Project Versions</a:t>
            </a:r>
          </a:p>
          <a:p>
            <a:pPr/>
            <a:r>
              <a:t>Templates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Requests</a:t>
            </a:r>
          </a:p>
          <a:p>
            <a:pPr lvl="1"/>
            <a:r>
              <a:t>Change due to modified spec after “spec freeze”</a:t>
            </a:r>
          </a:p>
          <a:p>
            <a:pPr/>
            <a:r>
              <a:t>Bug Report</a:t>
            </a:r>
          </a:p>
          <a:p>
            <a:pPr lvl="1"/>
            <a:r>
              <a:t>Change due to non spec compliant behavior of software</a:t>
            </a:r>
          </a:p>
          <a:p>
            <a:pPr/>
            <a:r>
              <a:t>Escalation Management</a:t>
            </a:r>
          </a:p>
          <a:p>
            <a:pPr lvl="1"/>
            <a:r>
              <a:t>What to do in unforeseen situations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Management –</a:t>
            </a:r>
          </a:p>
          <a:p>
            <a:pPr/>
            <a:r>
              <a:t>Change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