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53076"/>
          <c:y val="0.114221"/>
          <c:w val="0.939692"/>
          <c:h val="0.8529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rgbClr val="5FA804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Sheet1!$A$2:$A$16</c:f>
              <c:strCache>
                <c:ptCount val="15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/>
                </c:pt>
                <c:pt idx="14">
                  <c:v/>
                </c:pt>
              </c:strCache>
            </c:strRef>
          </c:cat>
          <c:val>
            <c:numRef>
              <c:f>Sheet1!$B$2:$B$16</c:f>
              <c:numCache>
                <c:ptCount val="15"/>
                <c:pt idx="0">
                  <c:v>5.000000</c:v>
                </c:pt>
                <c:pt idx="1">
                  <c:v>8.000000</c:v>
                </c:pt>
                <c:pt idx="2">
                  <c:v>15.000000</c:v>
                </c:pt>
                <c:pt idx="3">
                  <c:v>17.000000</c:v>
                </c:pt>
                <c:pt idx="4">
                  <c:v>23.000000</c:v>
                </c:pt>
                <c:pt idx="5">
                  <c:v>30.000000</c:v>
                </c:pt>
                <c:pt idx="6">
                  <c:v>37.000000</c:v>
                </c:pt>
                <c:pt idx="7">
                  <c:v>40.000000</c:v>
                </c:pt>
                <c:pt idx="8">
                  <c:v>45.000000</c:v>
                </c:pt>
                <c:pt idx="9">
                  <c:v>51.000000</c:v>
                </c:pt>
                <c:pt idx="10">
                  <c:v>53.000000</c:v>
                </c:pt>
                <c:pt idx="11">
                  <c:v>55.000000</c:v>
                </c:pt>
                <c:pt idx="12">
                  <c:v>57.000000</c:v>
                </c:pt>
                <c:pt idx="13">
                  <c:v>57.000000</c:v>
                </c:pt>
                <c:pt idx="14">
                  <c:v>58.000000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gradFill flip="none" rotWithShape="1">
              <a:gsLst>
                <a:gs pos="0">
                  <a:srgbClr val="FB4912"/>
                </a:gs>
                <a:gs pos="100000">
                  <a:srgbClr val="C8250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Sheet1!$A$2:$A$16</c:f>
              <c:strCache>
                <c:ptCount val="15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/>
                </c:pt>
                <c:pt idx="14">
                  <c:v/>
                </c:pt>
              </c:strCache>
            </c:strRef>
          </c:cat>
          <c:val>
            <c:numRef>
              <c:f>Sheet1!$C$2:$C$16</c:f>
              <c:numCache>
                <c:ptCount val="15"/>
                <c:pt idx="0">
                  <c:v>3.000000</c:v>
                </c:pt>
                <c:pt idx="1">
                  <c:v>5.000000</c:v>
                </c:pt>
                <c:pt idx="2">
                  <c:v>5.000000</c:v>
                </c:pt>
                <c:pt idx="3">
                  <c:v>8.000000</c:v>
                </c:pt>
                <c:pt idx="4">
                  <c:v>8.000000</c:v>
                </c:pt>
                <c:pt idx="5">
                  <c:v>7.000000</c:v>
                </c:pt>
                <c:pt idx="6">
                  <c:v>15.000000</c:v>
                </c:pt>
                <c:pt idx="7">
                  <c:v>12.000000</c:v>
                </c:pt>
                <c:pt idx="8">
                  <c:v>7.000000</c:v>
                </c:pt>
                <c:pt idx="9">
                  <c:v>1.000000</c:v>
                </c:pt>
                <c:pt idx="10">
                  <c:v>5.000000</c:v>
                </c:pt>
                <c:pt idx="11">
                  <c:v>3.000000</c:v>
                </c:pt>
                <c:pt idx="12">
                  <c:v>1.000000</c:v>
                </c:pt>
                <c:pt idx="13">
                  <c:v>1.000000</c:v>
                </c:pt>
                <c:pt idx="14">
                  <c:v>0.000000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blocked</c:v>
                </c:pt>
              </c:strCache>
            </c:strRef>
          </c:tx>
          <c:spPr>
            <a:gradFill flip="none" rotWithShape="1">
              <a:gsLst>
                <a:gs pos="0">
                  <a:srgbClr val="FBE12B"/>
                </a:gs>
                <a:gs pos="100000">
                  <a:srgbClr val="BE9A1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Sheet1!$A$2:$A$16</c:f>
              <c:strCache>
                <c:ptCount val="15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/>
                </c:pt>
                <c:pt idx="14">
                  <c:v/>
                </c:pt>
              </c:strCache>
            </c:strRef>
          </c:cat>
          <c:val>
            <c:numRef>
              <c:f>Sheet1!$D$2:$D$16</c:f>
              <c:numCache>
                <c:ptCount val="15"/>
                <c:pt idx="0">
                  <c:v>50.000000</c:v>
                </c:pt>
                <c:pt idx="1">
                  <c:v>45.000000</c:v>
                </c:pt>
                <c:pt idx="2">
                  <c:v>38.000000</c:v>
                </c:pt>
                <c:pt idx="3">
                  <c:v>33.000000</c:v>
                </c:pt>
                <c:pt idx="4">
                  <c:v>27.000000</c:v>
                </c:pt>
                <c:pt idx="5">
                  <c:v>21.000000</c:v>
                </c:pt>
                <c:pt idx="6">
                  <c:v>6.000000</c:v>
                </c:pt>
                <c:pt idx="7">
                  <c:v>6.000000</c:v>
                </c:pt>
                <c:pt idx="8">
                  <c:v>6.000000</c:v>
                </c:pt>
                <c:pt idx="9">
                  <c:v>6.000000</c:v>
                </c:pt>
                <c:pt idx="10">
                  <c:v>0.000000</c:v>
                </c:pt>
                <c:pt idx="11">
                  <c:v>0.000000</c:v>
                </c:pt>
                <c:pt idx="12">
                  <c:v>0.000000</c:v>
                </c:pt>
                <c:pt idx="13">
                  <c:v>0.000000</c:v>
                </c:pt>
                <c:pt idx="14">
                  <c:v>0.000000</c:v>
                </c:pt>
              </c:numCache>
            </c:numRef>
          </c:val>
        </c:ser>
        <c:gapWidth val="4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430481"/>
          <c:y val="0"/>
          <c:w val="0.9"/>
          <c:h val="0.065702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53076"/>
          <c:y val="0.114221"/>
          <c:w val="0.939692"/>
          <c:h val="0.8529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rgbClr val="5FA804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Sheet1!$A$2:$A$21</c:f>
              <c:strCache>
                <c:ptCount val="20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>Untitled 14</c:v>
                </c:pt>
                <c:pt idx="14">
                  <c:v>Untitled 15</c:v>
                </c:pt>
                <c:pt idx="15">
                  <c:v>Untitled 16</c:v>
                </c:pt>
                <c:pt idx="16">
                  <c:v>Untitled 17</c:v>
                </c:pt>
                <c:pt idx="17">
                  <c:v>Untitled 18</c:v>
                </c:pt>
                <c:pt idx="18">
                  <c:v>Untitled 19</c:v>
                </c:pt>
                <c:pt idx="19">
                  <c:v>Untitled 20</c:v>
                </c:pt>
              </c:strCache>
            </c:strRef>
          </c:cat>
          <c:val>
            <c:numRef>
              <c:f>Sheet1!$B$2:$B$21</c:f>
              <c:numCache>
                <c:ptCount val="20"/>
                <c:pt idx="0">
                  <c:v>5.000000</c:v>
                </c:pt>
                <c:pt idx="1">
                  <c:v>8.000000</c:v>
                </c:pt>
                <c:pt idx="2">
                  <c:v>15.000000</c:v>
                </c:pt>
                <c:pt idx="3">
                  <c:v>17.000000</c:v>
                </c:pt>
                <c:pt idx="4">
                  <c:v>23.000000</c:v>
                </c:pt>
                <c:pt idx="5">
                  <c:v>30.000000</c:v>
                </c:pt>
                <c:pt idx="6">
                  <c:v>37.000000</c:v>
                </c:pt>
                <c:pt idx="7">
                  <c:v>40.000000</c:v>
                </c:pt>
                <c:pt idx="8">
                  <c:v>45.000000</c:v>
                </c:pt>
                <c:pt idx="9">
                  <c:v>51.000000</c:v>
                </c:pt>
                <c:pt idx="10">
                  <c:v>53.000000</c:v>
                </c:pt>
                <c:pt idx="11">
                  <c:v>55.000000</c:v>
                </c:pt>
                <c:pt idx="12">
                  <c:v>57.000000</c:v>
                </c:pt>
                <c:pt idx="13">
                  <c:v>57.000000</c:v>
                </c:pt>
                <c:pt idx="14">
                  <c:v>58.000000</c:v>
                </c:pt>
                <c:pt idx="15">
                  <c:v>65.000000</c:v>
                </c:pt>
                <c:pt idx="16">
                  <c:v>70.000000</c:v>
                </c:pt>
                <c:pt idx="17">
                  <c:v>71.000000</c:v>
                </c:pt>
                <c:pt idx="18">
                  <c:v>74.000000</c:v>
                </c:pt>
                <c:pt idx="19">
                  <c:v>77.000000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gradFill flip="none" rotWithShape="1">
              <a:gsLst>
                <a:gs pos="0">
                  <a:srgbClr val="FB4912"/>
                </a:gs>
                <a:gs pos="100000">
                  <a:srgbClr val="C8250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Sheet1!$A$2:$A$21</c:f>
              <c:strCache>
                <c:ptCount val="20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>Untitled 14</c:v>
                </c:pt>
                <c:pt idx="14">
                  <c:v>Untitled 15</c:v>
                </c:pt>
                <c:pt idx="15">
                  <c:v>Untitled 16</c:v>
                </c:pt>
                <c:pt idx="16">
                  <c:v>Untitled 17</c:v>
                </c:pt>
                <c:pt idx="17">
                  <c:v>Untitled 18</c:v>
                </c:pt>
                <c:pt idx="18">
                  <c:v>Untitled 19</c:v>
                </c:pt>
                <c:pt idx="19">
                  <c:v>Untitled 20</c:v>
                </c:pt>
              </c:strCache>
            </c:strRef>
          </c:cat>
          <c:val>
            <c:numRef>
              <c:f>Sheet1!$C$2:$C$21</c:f>
              <c:numCache>
                <c:ptCount val="20"/>
                <c:pt idx="0">
                  <c:v>3.000000</c:v>
                </c:pt>
                <c:pt idx="1">
                  <c:v>5.000000</c:v>
                </c:pt>
                <c:pt idx="2">
                  <c:v>5.000000</c:v>
                </c:pt>
                <c:pt idx="3">
                  <c:v>8.000000</c:v>
                </c:pt>
                <c:pt idx="4">
                  <c:v>8.000000</c:v>
                </c:pt>
                <c:pt idx="5">
                  <c:v>7.000000</c:v>
                </c:pt>
                <c:pt idx="6">
                  <c:v>15.000000</c:v>
                </c:pt>
                <c:pt idx="7">
                  <c:v>12.000000</c:v>
                </c:pt>
                <c:pt idx="8">
                  <c:v>7.000000</c:v>
                </c:pt>
                <c:pt idx="9">
                  <c:v>1.000000</c:v>
                </c:pt>
                <c:pt idx="10">
                  <c:v>5.000000</c:v>
                </c:pt>
                <c:pt idx="11">
                  <c:v>3.000000</c:v>
                </c:pt>
                <c:pt idx="12">
                  <c:v>1.000000</c:v>
                </c:pt>
                <c:pt idx="13">
                  <c:v>1.000000</c:v>
                </c:pt>
                <c:pt idx="14">
                  <c:v>0.000000</c:v>
                </c:pt>
                <c:pt idx="15">
                  <c:v>8.000000</c:v>
                </c:pt>
                <c:pt idx="16">
                  <c:v>5.000000</c:v>
                </c:pt>
                <c:pt idx="17">
                  <c:v>6.000000</c:v>
                </c:pt>
                <c:pt idx="18">
                  <c:v>2.000000</c:v>
                </c:pt>
                <c:pt idx="19">
                  <c:v>0.000000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blocked</c:v>
                </c:pt>
              </c:strCache>
            </c:strRef>
          </c:tx>
          <c:spPr>
            <a:gradFill flip="none" rotWithShape="1">
              <a:gsLst>
                <a:gs pos="0">
                  <a:srgbClr val="FBE12B"/>
                </a:gs>
                <a:gs pos="100000">
                  <a:srgbClr val="BE9A1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Sheet1!$A$2:$A$21</c:f>
              <c:strCache>
                <c:ptCount val="20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>Untitled 14</c:v>
                </c:pt>
                <c:pt idx="14">
                  <c:v>Untitled 15</c:v>
                </c:pt>
                <c:pt idx="15">
                  <c:v>Untitled 16</c:v>
                </c:pt>
                <c:pt idx="16">
                  <c:v>Untitled 17</c:v>
                </c:pt>
                <c:pt idx="17">
                  <c:v>Untitled 18</c:v>
                </c:pt>
                <c:pt idx="18">
                  <c:v>Untitled 19</c:v>
                </c:pt>
                <c:pt idx="19">
                  <c:v>Untitled 20</c:v>
                </c:pt>
              </c:strCache>
            </c:strRef>
          </c:cat>
          <c:val>
            <c:numRef>
              <c:f>Sheet1!$D$2:$D$21</c:f>
              <c:numCache>
                <c:ptCount val="20"/>
                <c:pt idx="0">
                  <c:v>27.000000</c:v>
                </c:pt>
                <c:pt idx="1">
                  <c:v>25.000000</c:v>
                </c:pt>
                <c:pt idx="2">
                  <c:v>21.000000</c:v>
                </c:pt>
                <c:pt idx="3">
                  <c:v>19.000000</c:v>
                </c:pt>
                <c:pt idx="4">
                  <c:v>16.000000</c:v>
                </c:pt>
                <c:pt idx="5">
                  <c:v>13.000000</c:v>
                </c:pt>
                <c:pt idx="6">
                  <c:v>1.000000</c:v>
                </c:pt>
                <c:pt idx="7">
                  <c:v>4.000000</c:v>
                </c:pt>
                <c:pt idx="8">
                  <c:v>7.000000</c:v>
                </c:pt>
                <c:pt idx="9">
                  <c:v>10.000000</c:v>
                </c:pt>
                <c:pt idx="10">
                  <c:v>7.000000</c:v>
                </c:pt>
                <c:pt idx="11">
                  <c:v>10.000000</c:v>
                </c:pt>
                <c:pt idx="12">
                  <c:v>13.000000</c:v>
                </c:pt>
                <c:pt idx="13">
                  <c:v>16.000000</c:v>
                </c:pt>
                <c:pt idx="14">
                  <c:v>19.000000</c:v>
                </c:pt>
                <c:pt idx="15">
                  <c:v>4.000000</c:v>
                </c:pt>
                <c:pt idx="16">
                  <c:v>2.000000</c:v>
                </c:pt>
                <c:pt idx="17">
                  <c:v>0.000000</c:v>
                </c:pt>
                <c:pt idx="18">
                  <c:v>1.000000</c:v>
                </c:pt>
                <c:pt idx="19">
                  <c:v>0.000000</c:v>
                </c:pt>
              </c:numCache>
            </c:numRef>
          </c:val>
        </c:ser>
        <c:gapWidth val="4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430481"/>
          <c:y val="0"/>
          <c:w val="0.9"/>
          <c:h val="0.065702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Shape 106"/>
          <p:cNvSpPr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8000" y="25781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Shape 77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Shape 79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Development</a:t>
            </a:r>
          </a:p>
        </p:txBody>
      </p:sp>
      <p:sp>
        <p:nvSpPr>
          <p:cNvPr id="132" name="Shape 1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13 –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/ Purpose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Summarizes the test runs made so far</a:t>
            </a:r>
          </a:p>
          <a:p>
            <a:pPr>
              <a:buBlip>
                <a:blip r:embed="rId2"/>
              </a:buBlip>
            </a:pPr>
            <a:r>
              <a:t>Gives an overview how the system maturity progresses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Report Example</a:t>
            </a:r>
          </a:p>
        </p:txBody>
      </p:sp>
      <p:graphicFrame>
        <p:nvGraphicFramePr>
          <p:cNvPr id="162" name="Table 162"/>
          <p:cNvGraphicFramePr/>
          <p:nvPr/>
        </p:nvGraphicFramePr>
        <p:xfrm>
          <a:off x="1579879" y="3656016"/>
          <a:ext cx="4587241" cy="3657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917448"/>
                <a:gridCol w="917448"/>
                <a:gridCol w="917448"/>
                <a:gridCol w="917448"/>
                <a:gridCol w="917448"/>
              </a:tblGrid>
              <a:tr h="355600">
                <a:tc gridSpan="5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Test Report &lt;Project Name&gt;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passed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failed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blocked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Total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Jun 9,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Jun 16,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Jun 23,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Jun 30,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Jul 7,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Jul 14,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Jul 21,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Jul 28,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Aug 4,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Aug 11,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Aug 18,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Aug 25,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Sep 1,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Sep 8,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Sep 15,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Chart 163"/>
          <p:cNvGraphicFramePr/>
          <p:nvPr/>
        </p:nvGraphicFramePr>
        <p:xfrm>
          <a:off x="6344920" y="3997327"/>
          <a:ext cx="5080001" cy="374427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/ Purpose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1752" indent="-301752" defTabSz="420624">
              <a:spcBef>
                <a:spcPts val="3000"/>
              </a:spcBef>
              <a:buBlip>
                <a:blip r:embed="rId2"/>
              </a:buBlip>
              <a:defRPr sz="2448"/>
            </a:pPr>
            <a:r>
              <a:t>Tester</a:t>
            </a:r>
          </a:p>
          <a:p>
            <a:pPr lvl="1" marL="603504" indent="-301752" defTabSz="420624">
              <a:spcBef>
                <a:spcPts val="3000"/>
              </a:spcBef>
              <a:buBlip>
                <a:blip r:embed="rId2"/>
              </a:buBlip>
              <a:defRPr sz="2448"/>
            </a:pPr>
            <a:r>
              <a:t>Executes the tests and writes the test protocol</a:t>
            </a:r>
          </a:p>
          <a:p>
            <a:pPr marL="301752" indent="-301752" defTabSz="420624">
              <a:spcBef>
                <a:spcPts val="3000"/>
              </a:spcBef>
              <a:buBlip>
                <a:blip r:embed="rId2"/>
              </a:buBlip>
              <a:defRPr sz="2448"/>
            </a:pPr>
            <a:r>
              <a:t>Test Author</a:t>
            </a:r>
          </a:p>
          <a:p>
            <a:pPr lvl="1" marL="603504" indent="-301752" defTabSz="420624">
              <a:spcBef>
                <a:spcPts val="3000"/>
              </a:spcBef>
              <a:buBlip>
                <a:blip r:embed="rId2"/>
              </a:buBlip>
              <a:defRPr sz="2448"/>
            </a:pPr>
            <a:r>
              <a:t>Writes the test spec based on the user stories / UC</a:t>
            </a:r>
          </a:p>
          <a:p>
            <a:pPr lvl="1" marL="603504" indent="-301752" defTabSz="420624">
              <a:spcBef>
                <a:spcPts val="3000"/>
              </a:spcBef>
              <a:buBlip>
                <a:blip r:embed="rId2"/>
              </a:buBlip>
              <a:defRPr sz="2448"/>
            </a:pPr>
            <a:r>
              <a:t>Should NOT be the implementer</a:t>
            </a:r>
          </a:p>
          <a:p>
            <a:pPr marL="301752" indent="-301752" defTabSz="420624">
              <a:spcBef>
                <a:spcPts val="3000"/>
              </a:spcBef>
              <a:buBlip>
                <a:blip r:embed="rId2"/>
              </a:buBlip>
              <a:defRPr sz="2448"/>
            </a:pPr>
            <a:r>
              <a:t>Test Manager</a:t>
            </a:r>
          </a:p>
          <a:p>
            <a:pPr lvl="1" marL="603504" indent="-301752" defTabSz="420624">
              <a:spcBef>
                <a:spcPts val="3000"/>
              </a:spcBef>
              <a:buBlip>
                <a:blip r:embed="rId2"/>
              </a:buBlip>
              <a:defRPr sz="2448"/>
            </a:pPr>
            <a:r>
              <a:t>Responsible for test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Report Example</a:t>
            </a:r>
          </a:p>
        </p:txBody>
      </p:sp>
      <p:graphicFrame>
        <p:nvGraphicFramePr>
          <p:cNvPr id="171" name="Table 171"/>
          <p:cNvGraphicFramePr/>
          <p:nvPr/>
        </p:nvGraphicFramePr>
        <p:xfrm>
          <a:off x="1503679" y="3009904"/>
          <a:ext cx="4587241" cy="4800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917448"/>
                <a:gridCol w="917448"/>
                <a:gridCol w="917448"/>
                <a:gridCol w="917448"/>
                <a:gridCol w="917448"/>
              </a:tblGrid>
              <a:tr h="355600">
                <a:tc gridSpan="5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Test Report &lt;Project Name&gt;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passed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failed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blocked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Total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Jun 9,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Jun 16,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Jun 23,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Jun 30,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Jul 7,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Jul 14,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Jul 21,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Jul 28,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Aug 4,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Aug 11,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Aug 18,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Aug 25,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Sep 1,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Sep 8,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Sep 15,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Sep 22,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Sep 29,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Oct 6,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Oct 13,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Oct 20, 2015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Chart 172"/>
          <p:cNvGraphicFramePr/>
          <p:nvPr/>
        </p:nvGraphicFramePr>
        <p:xfrm>
          <a:off x="6421119" y="4462149"/>
          <a:ext cx="5080001" cy="374427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17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678549">
            <a:off x="7882759" y="5741382"/>
            <a:ext cx="1319798" cy="860430"/>
          </a:xfrm>
          <a:prstGeom prst="rect">
            <a:avLst/>
          </a:prstGeom>
        </p:spPr>
      </p:pic>
      <p:sp>
        <p:nvSpPr>
          <p:cNvPr id="175" name="Shape 175"/>
          <p:cNvSpPr/>
          <p:nvPr/>
        </p:nvSpPr>
        <p:spPr>
          <a:xfrm>
            <a:off x="5638436" y="2000832"/>
            <a:ext cx="3126979" cy="3552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9" y="0"/>
                </a:moveTo>
                <a:cubicBezTo>
                  <a:pt x="196" y="0"/>
                  <a:pt x="0" y="173"/>
                  <a:pt x="0" y="386"/>
                </a:cubicBezTo>
                <a:lnTo>
                  <a:pt x="0" y="7337"/>
                </a:lnTo>
                <a:cubicBezTo>
                  <a:pt x="0" y="7550"/>
                  <a:pt x="196" y="7723"/>
                  <a:pt x="439" y="7723"/>
                </a:cubicBezTo>
                <a:lnTo>
                  <a:pt x="17589" y="7723"/>
                </a:lnTo>
                <a:lnTo>
                  <a:pt x="21600" y="21600"/>
                </a:lnTo>
                <a:lnTo>
                  <a:pt x="18842" y="4395"/>
                </a:lnTo>
                <a:lnTo>
                  <a:pt x="18842" y="386"/>
                </a:lnTo>
                <a:cubicBezTo>
                  <a:pt x="18842" y="173"/>
                  <a:pt x="18646" y="0"/>
                  <a:pt x="18403" y="0"/>
                </a:cubicBezTo>
                <a:lnTo>
                  <a:pt x="43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Stabilization Phase</a:t>
            </a:r>
          </a:p>
        </p:txBody>
      </p:sp>
      <p:sp>
        <p:nvSpPr>
          <p:cNvPr id="176" name="Shape 176"/>
          <p:cNvSpPr/>
          <p:nvPr/>
        </p:nvSpPr>
        <p:spPr>
          <a:xfrm>
            <a:off x="5638436" y="2000832"/>
            <a:ext cx="4752579" cy="297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9" y="0"/>
                </a:moveTo>
                <a:cubicBezTo>
                  <a:pt x="129" y="0"/>
                  <a:pt x="0" y="207"/>
                  <a:pt x="0" y="462"/>
                </a:cubicBezTo>
                <a:lnTo>
                  <a:pt x="0" y="8769"/>
                </a:lnTo>
                <a:cubicBezTo>
                  <a:pt x="0" y="9024"/>
                  <a:pt x="129" y="9231"/>
                  <a:pt x="289" y="9231"/>
                </a:cubicBezTo>
                <a:lnTo>
                  <a:pt x="11515" y="9231"/>
                </a:lnTo>
                <a:lnTo>
                  <a:pt x="21600" y="21600"/>
                </a:lnTo>
                <a:lnTo>
                  <a:pt x="12397" y="7907"/>
                </a:lnTo>
                <a:lnTo>
                  <a:pt x="12397" y="462"/>
                </a:lnTo>
                <a:cubicBezTo>
                  <a:pt x="12397" y="207"/>
                  <a:pt x="12268" y="0"/>
                  <a:pt x="12109" y="0"/>
                </a:cubicBezTo>
                <a:lnTo>
                  <a:pt x="28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Stabilization Phases</a:t>
            </a:r>
          </a:p>
        </p:txBody>
      </p:sp>
      <p:pic>
        <p:nvPicPr>
          <p:cNvPr id="17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373862">
            <a:off x="10200795" y="4676805"/>
            <a:ext cx="1319799" cy="86042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Test specification</a:t>
            </a:r>
          </a:p>
          <a:p>
            <a:pPr>
              <a:buBlip>
                <a:blip r:embed="rId2"/>
              </a:buBlip>
            </a:pPr>
            <a:r>
              <a:t>Test protocol</a:t>
            </a:r>
          </a:p>
          <a:p>
            <a:pPr>
              <a:buBlip>
                <a:blip r:embed="rId2"/>
              </a:buBlip>
            </a:pPr>
            <a:r>
              <a:t>Test report</a:t>
            </a:r>
          </a:p>
          <a:p>
            <a:pPr>
              <a:buBlip>
                <a:blip r:embed="rId2"/>
              </a:buBlip>
            </a:pPr>
            <a:r>
              <a:t>Roles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Specification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/ Purpose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Describes all test cases</a:t>
            </a:r>
          </a:p>
          <a:p>
            <a:pPr>
              <a:buBlip>
                <a:blip r:embed="rId2"/>
              </a:buBlip>
            </a:pPr>
            <a:r>
              <a:t>Base are user stories / use cases</a:t>
            </a:r>
          </a:p>
          <a:p>
            <a:pPr>
              <a:buBlip>
                <a:blip r:embed="rId2"/>
              </a:buBlip>
            </a:pPr>
            <a:r>
              <a:t>One user story / UC may result in one or more test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 to specify test case</a:t>
            </a:r>
          </a:p>
        </p:txBody>
      </p:sp>
      <p:graphicFrame>
        <p:nvGraphicFramePr>
          <p:cNvPr id="143" name="Table 143"/>
          <p:cNvGraphicFramePr/>
          <p:nvPr/>
        </p:nvGraphicFramePr>
        <p:xfrm>
          <a:off x="1422400" y="2654300"/>
          <a:ext cx="9734699" cy="57161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213411"/>
                <a:gridCol w="4116276"/>
                <a:gridCol w="4405011"/>
              </a:tblGrid>
              <a:tr h="834364">
                <a:tc gridSpan="3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39E97"/>
                          </a:solidFill>
                        </a:rPr>
                        <a:t>BAS01: Login</a:t>
                      </a:r>
                    </a:p>
                  </a:txBody>
                  <a:tcPr marL="63500" marR="63500" marT="63500" marB="635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22045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88"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solidFill>
                        <a:srgbClr val="FDF6DA"/>
                      </a:solidFill>
                      <a:miter lim="400000"/>
                    </a:lnB>
                    <a:solidFill>
                      <a:srgbClr val="7C9D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88"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</a:rPr>
                        <a:t>Step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solidFill>
                        <a:srgbClr val="FDF6DA"/>
                      </a:solidFill>
                      <a:miter lim="400000"/>
                    </a:lnB>
                    <a:solidFill>
                      <a:srgbClr val="7C9D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88"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</a:rPr>
                        <a:t>Expected Result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solidFill>
                        <a:srgbClr val="FDF6DA"/>
                      </a:solidFill>
                      <a:miter lim="400000"/>
                    </a:lnB>
                    <a:solidFill>
                      <a:srgbClr val="7C9D69"/>
                    </a:solidFill>
                  </a:tcPr>
                </a:tc>
              </a:tr>
              <a:tr h="122045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DF6D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Enter user name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DF6D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User name is visible in clear text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DF6DA"/>
                      </a:solidFill>
                      <a:miter lim="400000"/>
                    </a:lnT>
                  </a:tcPr>
                </a:tc>
              </a:tr>
              <a:tr h="122045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Enter password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Password is displayed as •••••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2045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Klick login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The welcome screen is displayed, if the server communication takes longer a waiting indicator is displayed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Protocol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 / Content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Describes the result of one test run</a:t>
            </a:r>
          </a:p>
          <a:p>
            <a:pPr>
              <a:buBlip>
                <a:blip r:embed="rId2"/>
              </a:buBlip>
            </a:pPr>
            <a:r>
              <a:t>Contains all test cases of the test specification</a:t>
            </a:r>
          </a:p>
          <a:p>
            <a:pPr>
              <a:buBlip>
                <a:blip r:embed="rId2"/>
              </a:buBlip>
            </a:pPr>
            <a:r>
              <a:t>Adds a result for each test 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Results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909" indent="-414909" defTabSz="578358">
              <a:spcBef>
                <a:spcPts val="4100"/>
              </a:spcBef>
              <a:buBlip>
                <a:blip r:embed="rId2"/>
              </a:buBlip>
              <a:defRPr sz="3366"/>
            </a:pPr>
            <a:r>
              <a:t>Passed</a:t>
            </a:r>
          </a:p>
          <a:p>
            <a:pPr lvl="1" marL="829818" indent="-414909" defTabSz="578358">
              <a:spcBef>
                <a:spcPts val="4100"/>
              </a:spcBef>
              <a:buBlip>
                <a:blip r:embed="rId2"/>
              </a:buBlip>
              <a:defRPr sz="3366"/>
            </a:pPr>
            <a:r>
              <a:t>ALL steps of the test case have to work as expected</a:t>
            </a:r>
          </a:p>
          <a:p>
            <a:pPr marL="414909" indent="-414909" defTabSz="578358">
              <a:spcBef>
                <a:spcPts val="4100"/>
              </a:spcBef>
              <a:buBlip>
                <a:blip r:embed="rId2"/>
              </a:buBlip>
              <a:defRPr sz="3366"/>
            </a:pPr>
            <a:r>
              <a:t>Failed</a:t>
            </a:r>
          </a:p>
          <a:p>
            <a:pPr lvl="1" marL="829818" indent="-414909" defTabSz="578358">
              <a:spcBef>
                <a:spcPts val="4100"/>
              </a:spcBef>
              <a:buBlip>
                <a:blip r:embed="rId2"/>
              </a:buBlip>
              <a:defRPr sz="3366"/>
            </a:pPr>
            <a:r>
              <a:t>At least one of the steps does not work as expected</a:t>
            </a:r>
          </a:p>
          <a:p>
            <a:pPr marL="414909" indent="-414909" defTabSz="578358">
              <a:spcBef>
                <a:spcPts val="4100"/>
              </a:spcBef>
              <a:buBlip>
                <a:blip r:embed="rId2"/>
              </a:buBlip>
              <a:defRPr sz="3366"/>
            </a:pPr>
            <a:r>
              <a:t>Blocked</a:t>
            </a:r>
          </a:p>
          <a:p>
            <a:pPr lvl="1" marL="829818" indent="-414909" defTabSz="578358">
              <a:spcBef>
                <a:spcPts val="4100"/>
              </a:spcBef>
              <a:buBlip>
                <a:blip r:embed="rId2"/>
              </a:buBlip>
              <a:defRPr sz="3366"/>
            </a:pPr>
            <a:r>
              <a:t>The test case can’t be executed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a test report</a:t>
            </a:r>
          </a:p>
        </p:txBody>
      </p:sp>
      <p:graphicFrame>
        <p:nvGraphicFramePr>
          <p:cNvPr id="154" name="Table 154"/>
          <p:cNvGraphicFramePr/>
          <p:nvPr/>
        </p:nvGraphicFramePr>
        <p:xfrm>
          <a:off x="1422400" y="2654300"/>
          <a:ext cx="9734699" cy="57161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213411"/>
                <a:gridCol w="4116276"/>
                <a:gridCol w="4405011"/>
              </a:tblGrid>
              <a:tr h="834364">
                <a:tc gridSpan="3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39E97"/>
                          </a:solidFill>
                        </a:rPr>
                        <a:t>Test Run on &lt;date&gt;</a:t>
                      </a:r>
                    </a:p>
                  </a:txBody>
                  <a:tcPr marL="63500" marR="63500" marT="63500" marB="635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22045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88"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</a:rPr>
                        <a:t>TC-id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solidFill>
                        <a:srgbClr val="FDF6DA"/>
                      </a:solidFill>
                      <a:miter lim="400000"/>
                    </a:lnB>
                    <a:solidFill>
                      <a:srgbClr val="7C9D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88"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</a:rPr>
                        <a:t>REsult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solidFill>
                        <a:srgbClr val="FDF6DA"/>
                      </a:solidFill>
                      <a:miter lim="400000"/>
                    </a:lnB>
                    <a:solidFill>
                      <a:srgbClr val="7C9D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88"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</a:rPr>
                        <a:t>If failed comment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solidFill>
                        <a:srgbClr val="FDF6DA"/>
                      </a:solidFill>
                      <a:miter lim="400000"/>
                    </a:lnB>
                    <a:solidFill>
                      <a:srgbClr val="7C9D69"/>
                    </a:solidFill>
                  </a:tcPr>
                </a:tc>
              </a:tr>
              <a:tr h="122045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BAS01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DF6D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passed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DF6D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DF6DA"/>
                      </a:solidFill>
                      <a:miter lim="400000"/>
                    </a:lnT>
                  </a:tcPr>
                </a:tc>
              </a:tr>
              <a:tr h="122045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BAS02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failed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At Step3: Login failed page misses the register button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2045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BAS03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blocked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06060"/>
                          </a:solidFill>
                          <a:sym typeface="Gill Sans Light"/>
                        </a:rPr>
                        <a:t>Not implemented yet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0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