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0"/>
            <a:satOff val="-1697"/>
            <a:lumOff val="-18038"/>
          </a:schemeClr>
        </a:fontRef>
        <a:schemeClr val="accent1">
          <a:hueOff val="54750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3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3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3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132715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137160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141605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14605000" marR="0" indent="-110490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May 9, 2011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Guideline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Set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Basis for planning</a:t>
            </a:r>
          </a:p>
          <a:p>
            <a:pPr/>
            <a:r>
              <a:t>Summarize which features are planned</a:t>
            </a:r>
          </a:p>
          <a:p>
            <a:pPr lvl="1"/>
            <a:r>
              <a:t>Maybe a reference to the system spec is sufficient</a:t>
            </a:r>
          </a:p>
          <a:p>
            <a:pPr lvl="1"/>
            <a:r>
              <a:t>Maybe you want to bundle several use cases into features</a:t>
            </a:r>
          </a:p>
          <a:p>
            <a:pPr/>
            <a:r>
              <a:t>Select which features will come into the upcoming release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Tasks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 a list of tasks which have to be done when releasing</a:t>
            </a:r>
          </a:p>
          <a:p>
            <a:pPr/>
            <a:r>
              <a:t>Don’t forget</a:t>
            </a:r>
          </a:p>
          <a:p>
            <a:pPr lvl="1"/>
            <a:r>
              <a:t>Update test cases</a:t>
            </a:r>
          </a:p>
          <a:p>
            <a:pPr lvl="1"/>
            <a:r>
              <a:t>Test</a:t>
            </a:r>
          </a:p>
          <a:p>
            <a:pPr lvl="1"/>
            <a:r>
              <a:t>Make test report</a:t>
            </a:r>
          </a:p>
          <a:p>
            <a:pPr lvl="1"/>
            <a:r>
              <a:t>Make release notes</a:t>
            </a:r>
          </a:p>
          <a:p>
            <a:pPr lvl="1"/>
            <a:r>
              <a:t>Collect open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Line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596900" y="7289800"/>
            <a:ext cx="12344407" cy="711200"/>
            <a:chOff x="0" y="0"/>
            <a:chExt cx="12344406" cy="711200"/>
          </a:xfrm>
        </p:grpSpPr>
        <p:sp>
          <p:nvSpPr>
            <p:cNvPr id="159" name="Shape 159"/>
            <p:cNvSpPr/>
            <p:nvPr/>
          </p:nvSpPr>
          <p:spPr>
            <a:xfrm flipH="1">
              <a:off x="0" y="177801"/>
              <a:ext cx="12344407" cy="2"/>
            </a:xfrm>
            <a:prstGeom prst="line">
              <a:avLst/>
            </a:prstGeom>
            <a:noFill/>
            <a:ln w="101600" cap="flat">
              <a:solidFill>
                <a:srgbClr val="48556C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62" name="Group 162"/>
            <p:cNvGrpSpPr/>
            <p:nvPr/>
          </p:nvGrpSpPr>
          <p:grpSpPr>
            <a:xfrm>
              <a:off x="39656" y="0"/>
              <a:ext cx="533698" cy="711200"/>
              <a:chOff x="0" y="0"/>
              <a:chExt cx="533697" cy="7112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5143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0" y="406400"/>
                <a:ext cx="533698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May 9</a:t>
                </a:r>
              </a:p>
            </p:txBody>
          </p:sp>
        </p:grpSp>
        <p:grpSp>
          <p:nvGrpSpPr>
            <p:cNvPr id="165" name="Group 165"/>
            <p:cNvGrpSpPr/>
            <p:nvPr/>
          </p:nvGrpSpPr>
          <p:grpSpPr>
            <a:xfrm>
              <a:off x="1828799" y="0"/>
              <a:ext cx="609899" cy="711200"/>
              <a:chOff x="0" y="0"/>
              <a:chExt cx="609897" cy="711200"/>
            </a:xfrm>
          </p:grpSpPr>
          <p:sp>
            <p:nvSpPr>
              <p:cNvPr id="163" name="Shape 163"/>
              <p:cNvSpPr/>
              <p:nvPr/>
            </p:nvSpPr>
            <p:spPr>
              <a:xfrm flipH="1">
                <a:off x="303243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0" y="406400"/>
                <a:ext cx="609898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May 16</a:t>
                </a:r>
              </a:p>
            </p:txBody>
          </p:sp>
        </p:grpSp>
        <p:grpSp>
          <p:nvGrpSpPr>
            <p:cNvPr id="168" name="Group 168"/>
            <p:cNvGrpSpPr/>
            <p:nvPr/>
          </p:nvGrpSpPr>
          <p:grpSpPr>
            <a:xfrm>
              <a:off x="3695699" y="0"/>
              <a:ext cx="609899" cy="711200"/>
              <a:chOff x="0" y="0"/>
              <a:chExt cx="609897" cy="711200"/>
            </a:xfrm>
          </p:grpSpPr>
          <p:sp>
            <p:nvSpPr>
              <p:cNvPr id="166" name="Shape 166"/>
              <p:cNvSpPr/>
              <p:nvPr/>
            </p:nvSpPr>
            <p:spPr>
              <a:xfrm flipH="1">
                <a:off x="303243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0" y="406400"/>
                <a:ext cx="609898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May 23</a:t>
                </a:r>
              </a:p>
            </p:txBody>
          </p:sp>
        </p:grpSp>
        <p:grpSp>
          <p:nvGrpSpPr>
            <p:cNvPr id="171" name="Group 171"/>
            <p:cNvGrpSpPr/>
            <p:nvPr/>
          </p:nvGrpSpPr>
          <p:grpSpPr>
            <a:xfrm>
              <a:off x="5562599" y="0"/>
              <a:ext cx="609899" cy="711200"/>
              <a:chOff x="0" y="0"/>
              <a:chExt cx="609897" cy="711200"/>
            </a:xfrm>
          </p:grpSpPr>
          <p:sp>
            <p:nvSpPr>
              <p:cNvPr id="169" name="Shape 169"/>
              <p:cNvSpPr/>
              <p:nvPr/>
            </p:nvSpPr>
            <p:spPr>
              <a:xfrm flipH="1">
                <a:off x="303243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0" y="406400"/>
                <a:ext cx="609898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May 30</a:t>
                </a:r>
              </a:p>
            </p:txBody>
          </p:sp>
        </p:grpSp>
        <p:grpSp>
          <p:nvGrpSpPr>
            <p:cNvPr id="174" name="Group 174"/>
            <p:cNvGrpSpPr/>
            <p:nvPr/>
          </p:nvGrpSpPr>
          <p:grpSpPr>
            <a:xfrm>
              <a:off x="7429872" y="0"/>
              <a:ext cx="532954" cy="711200"/>
              <a:chOff x="0" y="0"/>
              <a:chExt cx="532953" cy="711200"/>
            </a:xfrm>
          </p:grpSpPr>
          <p:sp>
            <p:nvSpPr>
              <p:cNvPr id="172" name="Shape 172"/>
              <p:cNvSpPr/>
              <p:nvPr/>
            </p:nvSpPr>
            <p:spPr>
              <a:xfrm flipH="1">
                <a:off x="264771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406400"/>
                <a:ext cx="532954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June 6</a:t>
                </a:r>
              </a:p>
            </p:txBody>
          </p:sp>
        </p:grpSp>
        <p:grpSp>
          <p:nvGrpSpPr>
            <p:cNvPr id="177" name="Group 177"/>
            <p:cNvGrpSpPr/>
            <p:nvPr/>
          </p:nvGrpSpPr>
          <p:grpSpPr>
            <a:xfrm>
              <a:off x="9220572" y="0"/>
              <a:ext cx="609154" cy="711200"/>
              <a:chOff x="0" y="0"/>
              <a:chExt cx="609153" cy="7112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302871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406400"/>
                <a:ext cx="609154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June 13</a:t>
                </a:r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11087472" y="0"/>
              <a:ext cx="609154" cy="711200"/>
              <a:chOff x="0" y="0"/>
              <a:chExt cx="609153" cy="711200"/>
            </a:xfrm>
          </p:grpSpPr>
          <p:sp>
            <p:nvSpPr>
              <p:cNvPr id="178" name="Shape 178"/>
              <p:cNvSpPr/>
              <p:nvPr/>
            </p:nvSpPr>
            <p:spPr>
              <a:xfrm flipH="1">
                <a:off x="302871" y="0"/>
                <a:ext cx="1" cy="337448"/>
              </a:xfrm>
              <a:prstGeom prst="line">
                <a:avLst/>
              </a:prstGeom>
              <a:noFill/>
              <a:ln w="25400" cap="flat">
                <a:solidFill>
                  <a:srgbClr val="485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0" y="406400"/>
                <a:ext cx="609154" cy="304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June 19</a:t>
                </a:r>
              </a:p>
            </p:txBody>
          </p:sp>
        </p:grpSp>
      </p:grpSp>
      <p:sp>
        <p:nvSpPr>
          <p:cNvPr id="182" name="Shape 182"/>
          <p:cNvSpPr/>
          <p:nvPr/>
        </p:nvSpPr>
        <p:spPr>
          <a:xfrm>
            <a:off x="11286325" y="5308600"/>
            <a:ext cx="1701801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t>Release notes,</a:t>
            </a:r>
          </a:p>
          <a:p>
            <a:pPr algn="l">
              <a:defRPr sz="1800"/>
            </a:pPr>
            <a:r>
              <a:t>open issues, clean-up, final review and release</a:t>
            </a:r>
          </a:p>
        </p:txBody>
      </p:sp>
      <p:sp>
        <p:nvSpPr>
          <p:cNvPr id="183" name="Shape 183"/>
          <p:cNvSpPr/>
          <p:nvPr/>
        </p:nvSpPr>
        <p:spPr>
          <a:xfrm>
            <a:off x="9410700" y="5918200"/>
            <a:ext cx="1423281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Bug fixing</a:t>
            </a:r>
          </a:p>
          <a:p>
            <a:pPr algn="l">
              <a:defRPr sz="1800"/>
            </a:pPr>
            <a:r>
              <a:t>continued</a:t>
            </a:r>
          </a:p>
          <a:p>
            <a:pPr algn="l">
              <a:defRPr sz="1800"/>
            </a:pPr>
            <a:r>
              <a:t>and final test</a:t>
            </a:r>
          </a:p>
        </p:txBody>
      </p:sp>
      <p:sp>
        <p:nvSpPr>
          <p:cNvPr id="184" name="Shape 184"/>
          <p:cNvSpPr/>
          <p:nvPr/>
        </p:nvSpPr>
        <p:spPr>
          <a:xfrm>
            <a:off x="7734300" y="5613400"/>
            <a:ext cx="119189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First test</a:t>
            </a:r>
          </a:p>
          <a:p>
            <a:pPr algn="l">
              <a:defRPr sz="1800"/>
            </a:pPr>
            <a:r>
              <a:t>continued</a:t>
            </a:r>
          </a:p>
          <a:p>
            <a:pPr algn="l">
              <a:defRPr sz="1800"/>
            </a:pPr>
            <a:r>
              <a:t>and start</a:t>
            </a:r>
          </a:p>
          <a:p>
            <a:pPr algn="l">
              <a:defRPr sz="1800"/>
            </a:pPr>
            <a:r>
              <a:t>bug fixing</a:t>
            </a:r>
          </a:p>
        </p:txBody>
      </p:sp>
      <p:sp>
        <p:nvSpPr>
          <p:cNvPr id="185" name="Shape 185"/>
          <p:cNvSpPr/>
          <p:nvPr/>
        </p:nvSpPr>
        <p:spPr>
          <a:xfrm>
            <a:off x="5765800" y="5918200"/>
            <a:ext cx="1642393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Review test</a:t>
            </a:r>
          </a:p>
          <a:p>
            <a:pPr algn="l">
              <a:defRPr sz="1800"/>
            </a:pPr>
            <a:r>
              <a:t>cases and start</a:t>
            </a:r>
          </a:p>
          <a:p>
            <a:pPr algn="l">
              <a:defRPr sz="1800"/>
            </a:pPr>
            <a:r>
              <a:t>first test</a:t>
            </a:r>
          </a:p>
        </p:txBody>
      </p:sp>
      <p:sp>
        <p:nvSpPr>
          <p:cNvPr id="186" name="Shape 186"/>
          <p:cNvSpPr/>
          <p:nvPr/>
        </p:nvSpPr>
        <p:spPr>
          <a:xfrm>
            <a:off x="3898900" y="6223000"/>
            <a:ext cx="1449735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Feature</a:t>
            </a:r>
          </a:p>
          <a:p>
            <a:pPr algn="l">
              <a:defRPr sz="1800"/>
            </a:pPr>
            <a:r>
              <a:t>development</a:t>
            </a:r>
          </a:p>
        </p:txBody>
      </p:sp>
      <p:sp>
        <p:nvSpPr>
          <p:cNvPr id="187" name="Shape 187"/>
          <p:cNvSpPr/>
          <p:nvPr/>
        </p:nvSpPr>
        <p:spPr>
          <a:xfrm>
            <a:off x="2032000" y="6223000"/>
            <a:ext cx="1449735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Feature</a:t>
            </a:r>
          </a:p>
          <a:p>
            <a:pPr algn="l">
              <a:defRPr sz="1800"/>
            </a:pPr>
            <a:r>
              <a:t>development</a:t>
            </a:r>
          </a:p>
        </p:txBody>
      </p:sp>
      <p:sp>
        <p:nvSpPr>
          <p:cNvPr id="188" name="Shape 188"/>
          <p:cNvSpPr/>
          <p:nvPr/>
        </p:nvSpPr>
        <p:spPr>
          <a:xfrm>
            <a:off x="203200" y="6223000"/>
            <a:ext cx="1449735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Feature</a:t>
            </a:r>
          </a:p>
          <a:p>
            <a:pPr algn="l">
              <a:defRPr sz="1800"/>
            </a:pPr>
            <a:r>
              <a:t>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8" presetID="2" grpId="6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5"/>
      <p:bldP build="whole" bldLvl="1" animBg="1" rev="0" advAuto="0" spid="184" grpId="3"/>
      <p:bldP build="whole" bldLvl="1" animBg="1" rev="0" advAuto="0" spid="182" grpId="1"/>
      <p:bldP build="whole" bldLvl="1" animBg="1" rev="0" advAuto="0" spid="188" grpId="7"/>
      <p:bldP build="whole" bldLvl="1" animBg="1" rev="0" advAuto="0" spid="183" grpId="2"/>
      <p:bldP build="whole" bldLvl="1" animBg="1" rev="0" advAuto="0" spid="185" grpId="4"/>
      <p:bldP build="whole" bldLvl="1" animBg="1" rev="0" advAuto="0" spid="187" grpId="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