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882" autoAdjust="0"/>
  </p:normalViewPr>
  <p:slideViewPr>
    <p:cSldViewPr>
      <p:cViewPr varScale="1">
        <p:scale>
          <a:sx n="78" d="100"/>
          <a:sy n="78" d="100"/>
        </p:scale>
        <p:origin x="-192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F53DB-7D64-4643-8778-820BAA655807}" type="datetimeFigureOut">
              <a:rPr lang="de-DE" smtClean="0"/>
              <a:t>05.11.2009</a:t>
            </a:fld>
            <a:endParaRPr lang="de-AT"/>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93452-BEA9-4606-9911-6788B86BF224}" type="slidenum">
              <a:rPr lang="de-AT" smtClean="0"/>
              <a:t>‹Nr.›</a:t>
            </a:fld>
            <a:endParaRPr lang="de-A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sz="1200" kern="1200" dirty="0" smtClean="0">
                <a:solidFill>
                  <a:schemeClr val="tx1"/>
                </a:solidFill>
                <a:latin typeface="+mn-lt"/>
                <a:ea typeface="+mn-ea"/>
                <a:cs typeface="+mn-cs"/>
              </a:rPr>
              <a:t>Die Projektidee ist der ausschlaggebende Anlass für ein Projekt. Konkret kann dies folgendes sein:</a:t>
            </a:r>
          </a:p>
          <a:p>
            <a:pPr lvl="0"/>
            <a:r>
              <a:rPr lang="de-AT" sz="1200" kern="1200" dirty="0" smtClean="0">
                <a:solidFill>
                  <a:schemeClr val="tx1"/>
                </a:solidFill>
                <a:latin typeface="+mn-lt"/>
                <a:ea typeface="+mn-ea"/>
                <a:cs typeface="+mn-cs"/>
              </a:rPr>
              <a:t> - Technische Innovation</a:t>
            </a:r>
          </a:p>
          <a:p>
            <a:pPr lvl="0"/>
            <a:r>
              <a:rPr lang="de-AT" sz="1200" kern="1200" baseline="0" dirty="0" smtClean="0">
                <a:solidFill>
                  <a:schemeClr val="tx1"/>
                </a:solidFill>
                <a:latin typeface="+mn-lt"/>
                <a:ea typeface="+mn-ea"/>
                <a:cs typeface="+mn-cs"/>
              </a:rPr>
              <a:t> - </a:t>
            </a:r>
            <a:r>
              <a:rPr lang="de-AT" sz="1200" kern="1200" dirty="0" smtClean="0">
                <a:solidFill>
                  <a:schemeClr val="tx1"/>
                </a:solidFill>
                <a:latin typeface="+mn-lt"/>
                <a:ea typeface="+mn-ea"/>
                <a:cs typeface="+mn-cs"/>
              </a:rPr>
              <a:t>Gesellschaftliche Gründe (z. B. Umweltschutz)</a:t>
            </a:r>
          </a:p>
          <a:p>
            <a:pPr lvl="0"/>
            <a:r>
              <a:rPr lang="de-AT" sz="1200" kern="1200" dirty="0" smtClean="0">
                <a:solidFill>
                  <a:schemeClr val="tx1"/>
                </a:solidFill>
                <a:latin typeface="+mn-lt"/>
                <a:ea typeface="+mn-ea"/>
                <a:cs typeface="+mn-cs"/>
              </a:rPr>
              <a:t> - Sicherung der Wettbewerbsfähigkeit</a:t>
            </a:r>
          </a:p>
          <a:p>
            <a:pPr lvl="0"/>
            <a:r>
              <a:rPr lang="de-AT" sz="1200" kern="1200" dirty="0" smtClean="0">
                <a:solidFill>
                  <a:schemeClr val="tx1"/>
                </a:solidFill>
                <a:latin typeface="+mn-lt"/>
                <a:ea typeface="+mn-ea"/>
                <a:cs typeface="+mn-cs"/>
              </a:rPr>
              <a:t> - Betriebliche Umorganisation</a:t>
            </a:r>
          </a:p>
          <a:p>
            <a:r>
              <a:rPr lang="de-AT" sz="1200" kern="1200" dirty="0" smtClean="0">
                <a:solidFill>
                  <a:schemeClr val="tx1"/>
                </a:solidFill>
                <a:latin typeface="+mn-lt"/>
                <a:ea typeface="+mn-ea"/>
                <a:cs typeface="+mn-cs"/>
              </a:rPr>
              <a:t> - Schwachstellen im bisherigen Verfahren</a:t>
            </a:r>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3</a:t>
            </a:fld>
            <a:endParaRPr lang="de-A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tx1"/>
                </a:solidFill>
                <a:latin typeface="+mn-lt"/>
                <a:ea typeface="+mn-ea"/>
                <a:cs typeface="+mn-cs"/>
              </a:rPr>
              <a:t>Da die Identifikation der </a:t>
            </a:r>
            <a:r>
              <a:rPr lang="de-AT" sz="1200" kern="1200" dirty="0" err="1" smtClean="0">
                <a:solidFill>
                  <a:schemeClr val="tx1"/>
                </a:solidFill>
                <a:latin typeface="+mn-lt"/>
                <a:ea typeface="+mn-ea"/>
                <a:cs typeface="+mn-cs"/>
              </a:rPr>
              <a:t>Stakeholderinteressen</a:t>
            </a:r>
            <a:r>
              <a:rPr lang="de-AT" sz="1200" kern="1200" dirty="0" smtClean="0">
                <a:solidFill>
                  <a:schemeClr val="tx1"/>
                </a:solidFill>
                <a:latin typeface="+mn-lt"/>
                <a:ea typeface="+mn-ea"/>
                <a:cs typeface="+mn-cs"/>
              </a:rPr>
              <a:t> sowie das Setzen geeigneter Maßnahmen zu kritischen Erfolgsfaktoren zählen, sind im Rahmen der Projektplanung und zyklischer Reviews </a:t>
            </a:r>
            <a:r>
              <a:rPr lang="de-AT" sz="1200" kern="1200" dirty="0" err="1" smtClean="0">
                <a:solidFill>
                  <a:schemeClr val="tx1"/>
                </a:solidFill>
                <a:latin typeface="+mn-lt"/>
                <a:ea typeface="+mn-ea"/>
                <a:cs typeface="+mn-cs"/>
              </a:rPr>
              <a:t>Stakeholder</a:t>
            </a:r>
            <a:r>
              <a:rPr lang="de-AT" sz="1200" kern="1200" dirty="0" smtClean="0">
                <a:solidFill>
                  <a:schemeClr val="tx1"/>
                </a:solidFill>
                <a:latin typeface="+mn-lt"/>
                <a:ea typeface="+mn-ea"/>
                <a:cs typeface="+mn-cs"/>
              </a:rPr>
              <a:t>-Analysen in drei Schritten durchzuführen:</a:t>
            </a:r>
          </a:p>
          <a:p>
            <a:pPr marL="0" marR="0" indent="0" algn="l" defTabSz="914400" rtl="0" eaLnBrk="1" fontAlgn="auto" latinLnBrk="0" hangingPunct="1">
              <a:lnSpc>
                <a:spcPct val="100000"/>
              </a:lnSpc>
              <a:spcBef>
                <a:spcPts val="0"/>
              </a:spcBef>
              <a:spcAft>
                <a:spcPts val="0"/>
              </a:spcAft>
              <a:buClrTx/>
              <a:buSzTx/>
              <a:buFontTx/>
              <a:buNone/>
              <a:tabLst/>
              <a:defRPr/>
            </a:pPr>
            <a:endParaRPr lang="de-AT" sz="1200" kern="1200" dirty="0" smtClean="0">
              <a:solidFill>
                <a:schemeClr val="tx1"/>
              </a:solidFill>
              <a:latin typeface="+mn-lt"/>
              <a:ea typeface="+mn-ea"/>
              <a:cs typeface="+mn-cs"/>
            </a:endParaRPr>
          </a:p>
          <a:p>
            <a:pPr lvl="0"/>
            <a:r>
              <a:rPr lang="de-AT" sz="1200" kern="1200" dirty="0" smtClean="0">
                <a:solidFill>
                  <a:schemeClr val="tx1"/>
                </a:solidFill>
                <a:latin typeface="+mn-lt"/>
                <a:ea typeface="+mn-ea"/>
                <a:cs typeface="+mn-cs"/>
              </a:rPr>
              <a:t>1. Identifikation potentieller </a:t>
            </a:r>
            <a:r>
              <a:rPr lang="de-AT" sz="1200" kern="1200" dirty="0" err="1" smtClean="0">
                <a:solidFill>
                  <a:schemeClr val="tx1"/>
                </a:solidFill>
                <a:latin typeface="+mn-lt"/>
                <a:ea typeface="+mn-ea"/>
                <a:cs typeface="+mn-cs"/>
              </a:rPr>
              <a:t>Stakeholder</a:t>
            </a:r>
            <a:endParaRPr lang="de-AT" sz="1200" kern="1200" dirty="0" smtClean="0">
              <a:solidFill>
                <a:schemeClr val="tx1"/>
              </a:solidFill>
              <a:latin typeface="+mn-lt"/>
              <a:ea typeface="+mn-ea"/>
              <a:cs typeface="+mn-cs"/>
            </a:endParaRPr>
          </a:p>
          <a:p>
            <a:r>
              <a:rPr lang="de-AT" sz="1200" kern="1200" dirty="0" smtClean="0">
                <a:solidFill>
                  <a:schemeClr val="tx1"/>
                </a:solidFill>
                <a:latin typeface="+mn-lt"/>
                <a:ea typeface="+mn-ea"/>
                <a:cs typeface="+mn-cs"/>
              </a:rPr>
              <a:t>Potentielle </a:t>
            </a:r>
            <a:r>
              <a:rPr lang="de-AT" sz="1200" kern="1200" dirty="0" err="1" smtClean="0">
                <a:solidFill>
                  <a:schemeClr val="tx1"/>
                </a:solidFill>
                <a:latin typeface="+mn-lt"/>
                <a:ea typeface="+mn-ea"/>
                <a:cs typeface="+mn-cs"/>
              </a:rPr>
              <a:t>Stakeholder</a:t>
            </a:r>
            <a:r>
              <a:rPr lang="de-AT" sz="1200" kern="1200" dirty="0" smtClean="0">
                <a:solidFill>
                  <a:schemeClr val="tx1"/>
                </a:solidFill>
                <a:latin typeface="+mn-lt"/>
                <a:ea typeface="+mn-ea"/>
                <a:cs typeface="+mn-cs"/>
              </a:rPr>
              <a:t> sind Mitglieder des Projektteams, Stellen des projektführenden Unternehmens, Auftraggeber, externe Partner. Jeder </a:t>
            </a:r>
            <a:r>
              <a:rPr lang="de-AT" sz="1200" kern="1200" dirty="0" err="1" smtClean="0">
                <a:solidFill>
                  <a:schemeClr val="tx1"/>
                </a:solidFill>
                <a:latin typeface="+mn-lt"/>
                <a:ea typeface="+mn-ea"/>
                <a:cs typeface="+mn-cs"/>
              </a:rPr>
              <a:t>Stakeholder</a:t>
            </a:r>
            <a:r>
              <a:rPr lang="de-AT" sz="1200" kern="1200" dirty="0" smtClean="0">
                <a:solidFill>
                  <a:schemeClr val="tx1"/>
                </a:solidFill>
                <a:latin typeface="+mn-lt"/>
                <a:ea typeface="+mn-ea"/>
                <a:cs typeface="+mn-cs"/>
              </a:rPr>
              <a:t> ist nach Art der Betroffenheit zu bewerte; auch subjektive Betroffenheit ist zu analysieren</a:t>
            </a:r>
          </a:p>
          <a:p>
            <a:pPr lvl="0"/>
            <a:endParaRPr lang="de-AT" sz="1200" kern="1200" dirty="0" smtClean="0">
              <a:solidFill>
                <a:schemeClr val="tx1"/>
              </a:solidFill>
              <a:latin typeface="+mn-lt"/>
              <a:ea typeface="+mn-ea"/>
              <a:cs typeface="+mn-cs"/>
            </a:endParaRPr>
          </a:p>
          <a:p>
            <a:pPr lvl="0"/>
            <a:r>
              <a:rPr lang="de-AT" sz="1200" kern="1200" dirty="0" smtClean="0">
                <a:solidFill>
                  <a:schemeClr val="tx1"/>
                </a:solidFill>
                <a:latin typeface="+mn-lt"/>
                <a:ea typeface="+mn-ea"/>
                <a:cs typeface="+mn-cs"/>
              </a:rPr>
              <a:t>2. Sammlung von Informationen über </a:t>
            </a:r>
            <a:r>
              <a:rPr lang="de-AT" sz="1200" kern="1200" dirty="0" err="1" smtClean="0">
                <a:solidFill>
                  <a:schemeClr val="tx1"/>
                </a:solidFill>
                <a:latin typeface="+mn-lt"/>
                <a:ea typeface="+mn-ea"/>
                <a:cs typeface="+mn-cs"/>
              </a:rPr>
              <a:t>Stakeholder</a:t>
            </a:r>
            <a:endParaRPr lang="de-AT" sz="1200" kern="1200" dirty="0" smtClean="0">
              <a:solidFill>
                <a:schemeClr val="tx1"/>
              </a:solidFill>
              <a:latin typeface="+mn-lt"/>
              <a:ea typeface="+mn-ea"/>
              <a:cs typeface="+mn-cs"/>
            </a:endParaRPr>
          </a:p>
          <a:p>
            <a:pPr lvl="0"/>
            <a:r>
              <a:rPr lang="de-AT" sz="1200" kern="1200" dirty="0" err="1" smtClean="0">
                <a:solidFill>
                  <a:schemeClr val="tx1"/>
                </a:solidFill>
                <a:latin typeface="+mn-lt"/>
                <a:ea typeface="+mn-ea"/>
                <a:cs typeface="+mn-cs"/>
              </a:rPr>
              <a:t>Stakeholderziele</a:t>
            </a:r>
            <a:r>
              <a:rPr lang="de-AT" sz="1200" kern="1200" dirty="0" smtClean="0">
                <a:solidFill>
                  <a:schemeClr val="tx1"/>
                </a:solidFill>
                <a:latin typeface="+mn-lt"/>
                <a:ea typeface="+mn-ea"/>
                <a:cs typeface="+mn-cs"/>
              </a:rPr>
              <a:t>: im Bezug zu den Projektzielen</a:t>
            </a:r>
          </a:p>
          <a:p>
            <a:pPr lvl="0"/>
            <a:r>
              <a:rPr lang="de-AT" sz="1200" kern="1200" dirty="0" err="1" smtClean="0">
                <a:solidFill>
                  <a:schemeClr val="tx1"/>
                </a:solidFill>
                <a:latin typeface="+mn-lt"/>
                <a:ea typeface="+mn-ea"/>
                <a:cs typeface="+mn-cs"/>
              </a:rPr>
              <a:t>Stakeholdereinfluss</a:t>
            </a:r>
            <a:r>
              <a:rPr lang="de-AT" sz="1200" kern="1200" dirty="0" smtClean="0">
                <a:solidFill>
                  <a:schemeClr val="tx1"/>
                </a:solidFill>
                <a:latin typeface="+mn-lt"/>
                <a:ea typeface="+mn-ea"/>
                <a:cs typeface="+mn-cs"/>
              </a:rPr>
              <a:t>: Macht</a:t>
            </a:r>
          </a:p>
          <a:p>
            <a:pPr lvl="0"/>
            <a:r>
              <a:rPr lang="de-AT" sz="1200" kern="1200" dirty="0" err="1" smtClean="0">
                <a:solidFill>
                  <a:schemeClr val="tx1"/>
                </a:solidFill>
                <a:latin typeface="+mn-lt"/>
                <a:ea typeface="+mn-ea"/>
                <a:cs typeface="+mn-cs"/>
              </a:rPr>
              <a:t>Stakeholderprofil</a:t>
            </a:r>
            <a:r>
              <a:rPr lang="de-AT" sz="1200" kern="1200" dirty="0" smtClean="0">
                <a:solidFill>
                  <a:schemeClr val="tx1"/>
                </a:solidFill>
                <a:latin typeface="+mn-lt"/>
                <a:ea typeface="+mn-ea"/>
                <a:cs typeface="+mn-cs"/>
              </a:rPr>
              <a:t>: Stärken/Schwächen des </a:t>
            </a:r>
            <a:r>
              <a:rPr lang="de-AT" sz="1200" kern="1200" dirty="0" err="1" smtClean="0">
                <a:solidFill>
                  <a:schemeClr val="tx1"/>
                </a:solidFill>
                <a:latin typeface="+mn-lt"/>
                <a:ea typeface="+mn-ea"/>
                <a:cs typeface="+mn-cs"/>
              </a:rPr>
              <a:t>Stakeholders</a:t>
            </a:r>
            <a:endParaRPr lang="de-AT" sz="1200" kern="1200" dirty="0" smtClean="0">
              <a:solidFill>
                <a:schemeClr val="tx1"/>
              </a:solidFill>
              <a:latin typeface="+mn-lt"/>
              <a:ea typeface="+mn-ea"/>
              <a:cs typeface="+mn-cs"/>
            </a:endParaRPr>
          </a:p>
          <a:p>
            <a:pPr lvl="0"/>
            <a:endParaRPr lang="de-AT" sz="1200" kern="1200" dirty="0" smtClean="0">
              <a:solidFill>
                <a:schemeClr val="tx1"/>
              </a:solidFill>
              <a:latin typeface="+mn-lt"/>
              <a:ea typeface="+mn-ea"/>
              <a:cs typeface="+mn-cs"/>
            </a:endParaRPr>
          </a:p>
          <a:p>
            <a:pPr lvl="0"/>
            <a:r>
              <a:rPr lang="de-AT" sz="1200" kern="1200" dirty="0" smtClean="0">
                <a:solidFill>
                  <a:schemeClr val="tx1"/>
                </a:solidFill>
                <a:latin typeface="+mn-lt"/>
                <a:ea typeface="+mn-ea"/>
                <a:cs typeface="+mn-cs"/>
              </a:rPr>
              <a:t>3. Vorhersage des </a:t>
            </a:r>
            <a:r>
              <a:rPr lang="de-AT" sz="1200" kern="1200" dirty="0" err="1" smtClean="0">
                <a:solidFill>
                  <a:schemeClr val="tx1"/>
                </a:solidFill>
                <a:latin typeface="+mn-lt"/>
                <a:ea typeface="+mn-ea"/>
                <a:cs typeface="+mn-cs"/>
              </a:rPr>
              <a:t>Stakeholder</a:t>
            </a:r>
            <a:r>
              <a:rPr lang="de-AT" sz="1200" kern="1200" dirty="0" smtClean="0">
                <a:solidFill>
                  <a:schemeClr val="tx1"/>
                </a:solidFill>
                <a:latin typeface="+mn-lt"/>
                <a:ea typeface="+mn-ea"/>
                <a:cs typeface="+mn-cs"/>
              </a:rPr>
              <a:t>-Verhaltens</a:t>
            </a:r>
          </a:p>
          <a:p>
            <a:r>
              <a:rPr lang="de-AT" sz="1200" kern="1200" dirty="0" smtClean="0">
                <a:solidFill>
                  <a:schemeClr val="tx1"/>
                </a:solidFill>
                <a:latin typeface="+mn-lt"/>
                <a:ea typeface="+mn-ea"/>
                <a:cs typeface="+mn-cs"/>
              </a:rPr>
              <a:t>Es ist abzuschätzen, ob ein </a:t>
            </a:r>
            <a:r>
              <a:rPr lang="de-AT" sz="1200" kern="1200" dirty="0" err="1" smtClean="0">
                <a:solidFill>
                  <a:schemeClr val="tx1"/>
                </a:solidFill>
                <a:latin typeface="+mn-lt"/>
                <a:ea typeface="+mn-ea"/>
                <a:cs typeface="+mn-cs"/>
              </a:rPr>
              <a:t>Stakeholder</a:t>
            </a:r>
            <a:r>
              <a:rPr lang="de-AT" sz="1200" kern="1200" dirty="0" smtClean="0">
                <a:solidFill>
                  <a:schemeClr val="tx1"/>
                </a:solidFill>
                <a:latin typeface="+mn-lt"/>
                <a:ea typeface="+mn-ea"/>
                <a:cs typeface="+mn-cs"/>
              </a:rPr>
              <a:t> dem Projekt fördernd oder behindernd gegenübertreten wird.</a:t>
            </a:r>
          </a:p>
          <a:p>
            <a:pPr lvl="0"/>
            <a:endParaRPr lang="de-AT"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AT" sz="1200" kern="1200" dirty="0" smtClean="0">
              <a:solidFill>
                <a:schemeClr val="tx1"/>
              </a:solidFill>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13</a:t>
            </a:fld>
            <a:endParaRPr lang="de-A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sz="1200" kern="1200" dirty="0" smtClean="0">
                <a:solidFill>
                  <a:schemeClr val="tx1"/>
                </a:solidFill>
                <a:latin typeface="+mn-lt"/>
                <a:ea typeface="+mn-ea"/>
                <a:cs typeface="+mn-cs"/>
              </a:rPr>
              <a:t>Entsprechend der Position müssen Vorkehrungen getroffen werden. „A“ kann vernachlässigt werden, bei „D“ sind Maßnahmen unumgänglich.</a:t>
            </a:r>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14</a:t>
            </a:fld>
            <a:endParaRPr lang="de-A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sz="1200" kern="1200" dirty="0" smtClean="0">
                <a:solidFill>
                  <a:schemeClr val="tx1"/>
                </a:solidFill>
                <a:latin typeface="+mn-lt"/>
                <a:ea typeface="+mn-ea"/>
                <a:cs typeface="+mn-cs"/>
              </a:rPr>
              <a:t>bringt die Projektidee in eine auf Umsetzung ausgerichtete Struktur und beschreibt die Rahmenbedingungen:</a:t>
            </a:r>
          </a:p>
          <a:p>
            <a:pPr lvl="0"/>
            <a:r>
              <a:rPr lang="de-AT" sz="1200" kern="1200" dirty="0" smtClean="0">
                <a:solidFill>
                  <a:schemeClr val="tx1"/>
                </a:solidFill>
                <a:latin typeface="+mn-lt"/>
                <a:ea typeface="+mn-ea"/>
                <a:cs typeface="+mn-cs"/>
              </a:rPr>
              <a:t> - Zielformulierung</a:t>
            </a:r>
          </a:p>
          <a:p>
            <a:pPr lvl="0"/>
            <a:r>
              <a:rPr lang="de-AT" sz="1200" kern="1200" dirty="0" smtClean="0">
                <a:solidFill>
                  <a:schemeClr val="tx1"/>
                </a:solidFill>
                <a:latin typeface="+mn-lt"/>
                <a:ea typeface="+mn-ea"/>
                <a:cs typeface="+mn-cs"/>
              </a:rPr>
              <a:t> - Qualitätskriterien</a:t>
            </a:r>
          </a:p>
          <a:p>
            <a:pPr lvl="0"/>
            <a:r>
              <a:rPr lang="de-AT" sz="1200" kern="1200" dirty="0" smtClean="0">
                <a:solidFill>
                  <a:schemeClr val="tx1"/>
                </a:solidFill>
                <a:latin typeface="+mn-lt"/>
                <a:ea typeface="+mn-ea"/>
                <a:cs typeface="+mn-cs"/>
              </a:rPr>
              <a:t> - Finanzieller Rahmen</a:t>
            </a:r>
          </a:p>
          <a:p>
            <a:pPr lvl="0"/>
            <a:r>
              <a:rPr lang="de-AT" sz="1200" kern="1200" dirty="0" smtClean="0">
                <a:solidFill>
                  <a:schemeClr val="tx1"/>
                </a:solidFill>
                <a:latin typeface="+mn-lt"/>
                <a:ea typeface="+mn-ea"/>
                <a:cs typeface="+mn-cs"/>
              </a:rPr>
              <a:t> - Termine</a:t>
            </a:r>
          </a:p>
          <a:p>
            <a:pPr lvl="0"/>
            <a:r>
              <a:rPr lang="de-AT" sz="1200" kern="1200" dirty="0" smtClean="0">
                <a:solidFill>
                  <a:schemeClr val="tx1"/>
                </a:solidFill>
                <a:latin typeface="+mn-lt"/>
                <a:ea typeface="+mn-ea"/>
                <a:cs typeface="+mn-cs"/>
              </a:rPr>
              <a:t> - Organisation und Personen</a:t>
            </a:r>
          </a:p>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tx1"/>
                </a:solidFill>
                <a:latin typeface="+mn-lt"/>
                <a:ea typeface="+mn-ea"/>
                <a:cs typeface="+mn-cs"/>
              </a:rPr>
              <a:t>Der genehmigte Projektauftrag bildet den formalen Projektbeginn und kann in Unternehmen in Form eines Formulars standardisiert sein.</a:t>
            </a:r>
          </a:p>
          <a:p>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15</a:t>
            </a:fld>
            <a:endParaRPr lang="de-A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baseline="0" dirty="0" smtClean="0">
                <a:solidFill>
                  <a:schemeClr val="tx1"/>
                </a:solidFill>
                <a:latin typeface="+mn-lt"/>
                <a:ea typeface="+mn-ea"/>
                <a:cs typeface="+mn-cs"/>
              </a:rPr>
              <a:t> - </a:t>
            </a:r>
            <a:r>
              <a:rPr lang="de-AT" sz="1200" kern="1200" dirty="0" smtClean="0">
                <a:solidFill>
                  <a:schemeClr val="tx1"/>
                </a:solidFill>
                <a:latin typeface="+mn-lt"/>
                <a:ea typeface="+mn-ea"/>
                <a:cs typeface="+mn-cs"/>
              </a:rPr>
              <a:t>Projektbezeichnung</a:t>
            </a:r>
          </a:p>
          <a:p>
            <a:pPr lvl="0"/>
            <a:r>
              <a:rPr lang="de-AT" sz="1200" kern="1200" dirty="0" smtClean="0">
                <a:solidFill>
                  <a:schemeClr val="tx1"/>
                </a:solidFill>
                <a:latin typeface="+mn-lt"/>
                <a:ea typeface="+mn-ea"/>
                <a:cs typeface="+mn-cs"/>
              </a:rPr>
              <a:t> - Auftraggeber:</a:t>
            </a:r>
            <a:r>
              <a:rPr lang="de-AT" sz="1200" kern="1200" baseline="0" dirty="0" smtClean="0">
                <a:solidFill>
                  <a:schemeClr val="tx1"/>
                </a:solidFill>
                <a:latin typeface="+mn-lt"/>
                <a:ea typeface="+mn-ea"/>
                <a:cs typeface="+mn-cs"/>
              </a:rPr>
              <a:t> </a:t>
            </a:r>
            <a:r>
              <a:rPr lang="de-AT" sz="1200" kern="1200" dirty="0" smtClean="0">
                <a:solidFill>
                  <a:schemeClr val="tx1"/>
                </a:solidFill>
                <a:latin typeface="+mn-lt"/>
                <a:ea typeface="+mn-ea"/>
                <a:cs typeface="+mn-cs"/>
              </a:rPr>
              <a:t>Bezeichnung des Auftraggebers, der verantwortlichen Personen sowie Kontaktdaten</a:t>
            </a:r>
          </a:p>
          <a:p>
            <a:pPr lvl="0"/>
            <a:r>
              <a:rPr lang="de-AT" sz="1200" kern="1200" dirty="0" smtClean="0">
                <a:solidFill>
                  <a:schemeClr val="tx1"/>
                </a:solidFill>
                <a:latin typeface="+mn-lt"/>
                <a:ea typeface="+mn-ea"/>
                <a:cs typeface="+mn-cs"/>
              </a:rPr>
              <a:t> - Ziel:</a:t>
            </a:r>
            <a:r>
              <a:rPr lang="de-AT" sz="1200" kern="1200" baseline="0" dirty="0" smtClean="0">
                <a:solidFill>
                  <a:schemeClr val="tx1"/>
                </a:solidFill>
                <a:latin typeface="+mn-lt"/>
                <a:ea typeface="+mn-ea"/>
                <a:cs typeface="+mn-cs"/>
              </a:rPr>
              <a:t> </a:t>
            </a:r>
            <a:r>
              <a:rPr lang="de-AT" sz="1200" kern="1200" dirty="0" smtClean="0">
                <a:solidFill>
                  <a:schemeClr val="tx1"/>
                </a:solidFill>
                <a:latin typeface="+mn-lt"/>
                <a:ea typeface="+mn-ea"/>
                <a:cs typeface="+mn-cs"/>
              </a:rPr>
              <a:t>Vereinbarungen zwischen Auftraggeber und Projektteam (Wozu?, Für wen?, Endergebnis, Erfolgskriterien)</a:t>
            </a:r>
          </a:p>
          <a:p>
            <a:pPr lvl="0"/>
            <a:r>
              <a:rPr lang="de-AT" sz="1200" kern="1200" dirty="0" smtClean="0">
                <a:solidFill>
                  <a:schemeClr val="tx1"/>
                </a:solidFill>
                <a:latin typeface="+mn-lt"/>
                <a:ea typeface="+mn-ea"/>
                <a:cs typeface="+mn-cs"/>
              </a:rPr>
              <a:t> - Projektaufriss:</a:t>
            </a:r>
            <a:r>
              <a:rPr lang="de-AT" sz="1200" kern="1200" baseline="0" dirty="0" smtClean="0">
                <a:solidFill>
                  <a:schemeClr val="tx1"/>
                </a:solidFill>
                <a:latin typeface="+mn-lt"/>
                <a:ea typeface="+mn-ea"/>
                <a:cs typeface="+mn-cs"/>
              </a:rPr>
              <a:t> </a:t>
            </a:r>
            <a:r>
              <a:rPr lang="de-AT" sz="1200" kern="1200" dirty="0" smtClean="0">
                <a:solidFill>
                  <a:schemeClr val="tx1"/>
                </a:solidFill>
                <a:latin typeface="+mn-lt"/>
                <a:ea typeface="+mn-ea"/>
                <a:cs typeface="+mn-cs"/>
              </a:rPr>
              <a:t>beschreibt die wesentlichen Teilaufgaben des Projekts hinsichtlich der zu erreichenden Ergebnisse (quantitative), der zu erzielenden Qualität und der anzuwendenden Methoden</a:t>
            </a:r>
          </a:p>
          <a:p>
            <a:r>
              <a:rPr lang="de-AT" dirty="0" smtClean="0"/>
              <a:t> - Projektstart</a:t>
            </a:r>
          </a:p>
          <a:p>
            <a:r>
              <a:rPr lang="de-AT" baseline="0" dirty="0" smtClean="0"/>
              <a:t> - Projektende</a:t>
            </a:r>
          </a:p>
          <a:p>
            <a:pPr lvl="0"/>
            <a:r>
              <a:rPr lang="de-AT" sz="1200" kern="1200" dirty="0" smtClean="0">
                <a:solidFill>
                  <a:schemeClr val="tx1"/>
                </a:solidFill>
                <a:latin typeface="+mn-lt"/>
                <a:ea typeface="+mn-ea"/>
                <a:cs typeface="+mn-cs"/>
              </a:rPr>
              <a:t> - Freigaben:</a:t>
            </a:r>
            <a:r>
              <a:rPr lang="de-AT" sz="1200" kern="1200" baseline="0" dirty="0" smtClean="0">
                <a:solidFill>
                  <a:schemeClr val="tx1"/>
                </a:solidFill>
                <a:latin typeface="+mn-lt"/>
                <a:ea typeface="+mn-ea"/>
                <a:cs typeface="+mn-cs"/>
              </a:rPr>
              <a:t> </a:t>
            </a:r>
            <a:r>
              <a:rPr lang="de-AT" sz="1200" kern="1200" dirty="0" smtClean="0">
                <a:solidFill>
                  <a:schemeClr val="tx1"/>
                </a:solidFill>
                <a:latin typeface="+mn-lt"/>
                <a:ea typeface="+mn-ea"/>
                <a:cs typeface="+mn-cs"/>
              </a:rPr>
              <a:t>Zeitlich und inhaltlich genau definierte Punkte. Dies kann zum Beispiel der Abschluss wichtiger Teilergebnisse sein oder vor Eintritt in kritische oder sehr kostenintensive Projektabschnitte sein. Freigaben haben zwei wesentliche Aufgaben:</a:t>
            </a:r>
          </a:p>
          <a:p>
            <a:pPr lvl="0"/>
            <a:r>
              <a:rPr lang="de-AT" sz="1200" kern="1200" dirty="0" smtClean="0">
                <a:solidFill>
                  <a:schemeClr val="tx1"/>
                </a:solidFill>
                <a:latin typeface="+mn-lt"/>
                <a:ea typeface="+mn-ea"/>
                <a:cs typeface="+mn-cs"/>
              </a:rPr>
              <a:t>Auftraggeber kann Entscheidungsbefugnis im Projekt einbringen</a:t>
            </a:r>
          </a:p>
          <a:p>
            <a:pPr lvl="0"/>
            <a:r>
              <a:rPr lang="de-AT" sz="1200" kern="1200" dirty="0" smtClean="0">
                <a:solidFill>
                  <a:schemeClr val="tx1"/>
                </a:solidFill>
                <a:latin typeface="+mn-lt"/>
                <a:ea typeface="+mn-ea"/>
                <a:cs typeface="+mn-cs"/>
              </a:rPr>
              <a:t>Projektmanager sichert sich ab, dass der Auftraggeber Projekt(teil)</a:t>
            </a:r>
            <a:r>
              <a:rPr lang="de-AT" sz="1200" kern="1200" dirty="0" err="1" smtClean="0">
                <a:solidFill>
                  <a:schemeClr val="tx1"/>
                </a:solidFill>
                <a:latin typeface="+mn-lt"/>
                <a:ea typeface="+mn-ea"/>
                <a:cs typeface="+mn-cs"/>
              </a:rPr>
              <a:t>ergebnisse</a:t>
            </a:r>
            <a:r>
              <a:rPr lang="de-AT" sz="1200" kern="1200" dirty="0" smtClean="0">
                <a:solidFill>
                  <a:schemeClr val="tx1"/>
                </a:solidFill>
                <a:latin typeface="+mn-lt"/>
                <a:ea typeface="+mn-ea"/>
                <a:cs typeface="+mn-cs"/>
              </a:rPr>
              <a:t> oder Entscheidungen mitträgt</a:t>
            </a:r>
          </a:p>
          <a:p>
            <a:r>
              <a:rPr lang="de-AT" sz="1200" kern="1200" dirty="0" smtClean="0">
                <a:solidFill>
                  <a:schemeClr val="tx1"/>
                </a:solidFill>
                <a:latin typeface="+mn-lt"/>
                <a:ea typeface="+mn-ea"/>
                <a:cs typeface="+mn-cs"/>
              </a:rPr>
              <a:t>Freigaben sind oft mit Meilensteinen verbunden</a:t>
            </a:r>
          </a:p>
          <a:p>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16</a:t>
            </a:fld>
            <a:endParaRPr lang="de-A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mn-lt"/>
                <a:ea typeface="+mn-ea"/>
                <a:cs typeface="+mn-cs"/>
              </a:rPr>
              <a:t> - Budget und Ressourcen:</a:t>
            </a:r>
            <a:r>
              <a:rPr lang="de-AT" sz="1200" kern="1200" baseline="0" dirty="0" smtClean="0">
                <a:solidFill>
                  <a:schemeClr val="tx1"/>
                </a:solidFill>
                <a:latin typeface="+mn-lt"/>
                <a:ea typeface="+mn-ea"/>
                <a:cs typeface="+mn-cs"/>
              </a:rPr>
              <a:t> </a:t>
            </a:r>
            <a:r>
              <a:rPr lang="de-AT" sz="1200" kern="1200" dirty="0" smtClean="0">
                <a:solidFill>
                  <a:schemeClr val="tx1"/>
                </a:solidFill>
                <a:latin typeface="+mn-lt"/>
                <a:ea typeface="+mn-ea"/>
                <a:cs typeface="+mn-cs"/>
              </a:rPr>
              <a:t>Wesentliche Positionen, wie Personal- und Materialkosten, aber auch Ressourcen, die der Auftraggeber zur Verfügung stellt finden sich Projektauftrag.</a:t>
            </a:r>
          </a:p>
          <a:p>
            <a:pPr lvl="0"/>
            <a:r>
              <a:rPr lang="de-AT" sz="1200" kern="1200" dirty="0" smtClean="0">
                <a:solidFill>
                  <a:schemeClr val="tx1"/>
                </a:solidFill>
                <a:latin typeface="+mn-lt"/>
                <a:ea typeface="+mn-ea"/>
                <a:cs typeface="+mn-cs"/>
              </a:rPr>
              <a:t> - Projektleiter (auch Projektmanager)</a:t>
            </a:r>
          </a:p>
          <a:p>
            <a:r>
              <a:rPr lang="de-AT" sz="1200" kern="1200" dirty="0" smtClean="0">
                <a:solidFill>
                  <a:schemeClr val="tx1"/>
                </a:solidFill>
                <a:latin typeface="+mn-lt"/>
                <a:ea typeface="+mn-ea"/>
                <a:cs typeface="+mn-cs"/>
              </a:rPr>
              <a:t>Benennt den Projektleiter, seinen Stellvertreter und eventuell auch weitere wichtige Entscheidungsträger, verbunden mit Verantwortlichkeit und Kontaktmöglichkeit.</a:t>
            </a:r>
          </a:p>
          <a:p>
            <a:pPr lvl="0"/>
            <a:r>
              <a:rPr lang="de-AT" sz="1200" kern="1200" dirty="0" smtClean="0">
                <a:solidFill>
                  <a:schemeClr val="tx1"/>
                </a:solidFill>
                <a:latin typeface="+mn-lt"/>
                <a:ea typeface="+mn-ea"/>
                <a:cs typeface="+mn-cs"/>
              </a:rPr>
              <a:t> - Projektteam</a:t>
            </a:r>
          </a:p>
          <a:p>
            <a:r>
              <a:rPr lang="de-AT" sz="1200" kern="1200" dirty="0" smtClean="0">
                <a:solidFill>
                  <a:schemeClr val="tx1"/>
                </a:solidFill>
                <a:latin typeface="+mn-lt"/>
                <a:ea typeface="+mn-ea"/>
                <a:cs typeface="+mn-cs"/>
              </a:rPr>
              <a:t>Alle Mitglieder mit zugehörigen Verantwortungsbereich und Kontaktmöglichkeit werden aufgelistet.</a:t>
            </a:r>
          </a:p>
          <a:p>
            <a:pPr lvl="0"/>
            <a:r>
              <a:rPr lang="de-AT" sz="1200" kern="1200" dirty="0" smtClean="0">
                <a:solidFill>
                  <a:schemeClr val="tx1"/>
                </a:solidFill>
                <a:latin typeface="+mn-lt"/>
                <a:ea typeface="+mn-ea"/>
                <a:cs typeface="+mn-cs"/>
              </a:rPr>
              <a:t> - Abschluss des Projektauftrages</a:t>
            </a:r>
          </a:p>
          <a:p>
            <a:r>
              <a:rPr lang="de-AT" sz="1200" kern="1200" dirty="0" smtClean="0">
                <a:solidFill>
                  <a:schemeClr val="tx1"/>
                </a:solidFill>
                <a:latin typeface="+mn-lt"/>
                <a:ea typeface="+mn-ea"/>
                <a:cs typeface="+mn-cs"/>
              </a:rPr>
              <a:t>Alle Verantwortlichen beim Auftraggeber und im Projektteam (meist vertreten durch den Projektleiter) erklären durch ihre Unterschriften die festgehaltenen Bedingungen als verbindlich. Auftraggeber dürfen damit bis zum vereinbarten Termin vereinbarte Leistungen erwarten, das Projektteam ist offiziell beauftragt.</a:t>
            </a:r>
          </a:p>
          <a:p>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17</a:t>
            </a:fld>
            <a:endParaRPr lang="de-A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tx1"/>
                </a:solidFill>
                <a:latin typeface="+mn-lt"/>
                <a:ea typeface="+mn-ea"/>
                <a:cs typeface="+mn-cs"/>
              </a:rPr>
              <a:t>Erster verwaltungstechnischer Schritt (und damit Voraussetzung) zur Bewilligung von Projektgeldern und Ressourcen.</a:t>
            </a:r>
          </a:p>
          <a:p>
            <a:endParaRPr lang="de-AT" dirty="0" smtClean="0"/>
          </a:p>
          <a:p>
            <a:r>
              <a:rPr lang="de-AT" sz="1200" kern="1200" dirty="0" smtClean="0">
                <a:solidFill>
                  <a:schemeClr val="tx1"/>
                </a:solidFill>
                <a:latin typeface="+mn-lt"/>
                <a:ea typeface="+mn-ea"/>
                <a:cs typeface="+mn-cs"/>
              </a:rPr>
              <a:t>Üblicherweise können Projekte nicht aus dem regulären Budget finanziert werden, da</a:t>
            </a:r>
          </a:p>
          <a:p>
            <a:pPr lvl="0"/>
            <a:r>
              <a:rPr lang="de-AT" sz="1200" kern="1200" dirty="0" smtClean="0">
                <a:solidFill>
                  <a:schemeClr val="tx1"/>
                </a:solidFill>
                <a:latin typeface="+mn-lt"/>
                <a:ea typeface="+mn-ea"/>
                <a:cs typeface="+mn-cs"/>
              </a:rPr>
              <a:t> - die Aufgabenstellung erst kurzfristig entstanden ist,</a:t>
            </a:r>
          </a:p>
          <a:p>
            <a:pPr lvl="0"/>
            <a:r>
              <a:rPr lang="de-AT" sz="1200" kern="1200" dirty="0" smtClean="0">
                <a:solidFill>
                  <a:schemeClr val="tx1"/>
                </a:solidFill>
                <a:latin typeface="+mn-lt"/>
                <a:ea typeface="+mn-ea"/>
                <a:cs typeface="+mn-cs"/>
              </a:rPr>
              <a:t> - den finanziellen Rahmen des laufenden Budgets übersteigt</a:t>
            </a:r>
          </a:p>
          <a:p>
            <a:pPr lvl="0"/>
            <a:r>
              <a:rPr lang="de-AT" sz="1200" kern="1200" dirty="0" smtClean="0">
                <a:solidFill>
                  <a:schemeClr val="tx1"/>
                </a:solidFill>
                <a:latin typeface="+mn-lt"/>
                <a:ea typeface="+mn-ea"/>
                <a:cs typeface="+mn-cs"/>
              </a:rPr>
              <a:t> - und meist Änderungen betriebsinterner Organisationsformen erfordert.</a:t>
            </a:r>
          </a:p>
          <a:p>
            <a:endParaRPr lang="de-AT" dirty="0" smtClean="0"/>
          </a:p>
          <a:p>
            <a:r>
              <a:rPr lang="de-AT" sz="1200" kern="1200" dirty="0" smtClean="0">
                <a:solidFill>
                  <a:schemeClr val="tx1"/>
                </a:solidFill>
                <a:latin typeface="+mn-lt"/>
                <a:ea typeface="+mn-ea"/>
                <a:cs typeface="+mn-cs"/>
              </a:rPr>
              <a:t>Daher müssen Projekte (und deren Ressourcen) von höherer Stelle bewilligt werden.</a:t>
            </a:r>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5</a:t>
            </a:fld>
            <a:endParaRPr lang="de-A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mn-lt"/>
                <a:ea typeface="+mn-ea"/>
                <a:cs typeface="+mn-cs"/>
              </a:rPr>
              <a:t> - eine überblicksmäßige Aufgabenbeschreibung (Projektziele, bzw. auch Nichtziele),</a:t>
            </a:r>
          </a:p>
          <a:p>
            <a:pPr lvl="0"/>
            <a:r>
              <a:rPr lang="de-AT" sz="1200" kern="1200" dirty="0" smtClean="0">
                <a:solidFill>
                  <a:schemeClr val="tx1"/>
                </a:solidFill>
                <a:latin typeface="+mn-lt"/>
                <a:ea typeface="+mn-ea"/>
                <a:cs typeface="+mn-cs"/>
              </a:rPr>
              <a:t> - den Nutzen, der durch das Projekt, bzw. Konsequenzen, die bei Nichtdurchführung zu erwarten sind und</a:t>
            </a:r>
          </a:p>
          <a:p>
            <a:pPr lvl="0"/>
            <a:r>
              <a:rPr lang="de-AT" sz="1200" kern="1200" dirty="0" smtClean="0">
                <a:solidFill>
                  <a:schemeClr val="tx1"/>
                </a:solidFill>
                <a:latin typeface="+mn-lt"/>
                <a:ea typeface="+mn-ea"/>
                <a:cs typeface="+mn-cs"/>
              </a:rPr>
              <a:t> - personelle und finanzielle Rahmenbedingungen</a:t>
            </a:r>
          </a:p>
          <a:p>
            <a:endParaRPr lang="de-AT" sz="1200" kern="1200" dirty="0" smtClean="0">
              <a:solidFill>
                <a:schemeClr val="tx1"/>
              </a:solidFill>
              <a:latin typeface="+mn-lt"/>
              <a:ea typeface="+mn-ea"/>
              <a:cs typeface="+mn-cs"/>
            </a:endParaRPr>
          </a:p>
          <a:p>
            <a:r>
              <a:rPr lang="de-AT" sz="1200" kern="1200" dirty="0" smtClean="0">
                <a:solidFill>
                  <a:schemeClr val="tx1"/>
                </a:solidFill>
                <a:latin typeface="+mn-lt"/>
                <a:ea typeface="+mn-ea"/>
                <a:cs typeface="+mn-cs"/>
              </a:rPr>
              <a:t>In überschaubaren Betrieben handelt es sich bei Projektanträgen jedoch meist nur um formale Angelegenheiten, da über die Initiierung des Projekts bereits im Vorfeld von Antragssteller und bewilligender Stelle informell verhandelt wurde.</a:t>
            </a:r>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6</a:t>
            </a:fld>
            <a:endParaRPr lang="de-A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sz="1200" kern="1200" dirty="0" smtClean="0">
                <a:solidFill>
                  <a:schemeClr val="tx1"/>
                </a:solidFill>
                <a:latin typeface="+mn-lt"/>
                <a:ea typeface="+mn-ea"/>
                <a:cs typeface="+mn-cs"/>
              </a:rPr>
              <a:t>Dient zur Überprüfung der Umsetzung, insbesondere wenn Risiken nicht eingeschätzt werden können oder die Erreichbarkeit in Frage gestellt wird.</a:t>
            </a:r>
          </a:p>
          <a:p>
            <a:r>
              <a:rPr lang="de-AT" sz="1200" kern="1200" dirty="0" smtClean="0">
                <a:solidFill>
                  <a:schemeClr val="tx1"/>
                </a:solidFill>
                <a:latin typeface="+mn-lt"/>
                <a:ea typeface="+mn-ea"/>
                <a:cs typeface="+mn-cs"/>
              </a:rPr>
              <a:t>Der Umfang des Projekts, Mittel und Zeit werden ermittelt. Widersprüche zwischen Projektziel und bestehenden Erkenntnissen werden aufgedeckt.</a:t>
            </a:r>
          </a:p>
          <a:p>
            <a:r>
              <a:rPr lang="de-AT" sz="1200" kern="1200" dirty="0" smtClean="0">
                <a:solidFill>
                  <a:schemeClr val="tx1"/>
                </a:solidFill>
                <a:latin typeface="+mn-lt"/>
                <a:ea typeface="+mn-ea"/>
                <a:cs typeface="+mn-cs"/>
              </a:rPr>
              <a:t>Fällt die Vorstudie negativ aus, wird das Projekt abgelehnt oder im Ansatz modifiziert.</a:t>
            </a:r>
          </a:p>
          <a:p>
            <a:r>
              <a:rPr lang="de-AT" sz="1200" kern="1200" dirty="0" smtClean="0">
                <a:solidFill>
                  <a:schemeClr val="tx1"/>
                </a:solidFill>
                <a:latin typeface="+mn-lt"/>
                <a:ea typeface="+mn-ea"/>
                <a:cs typeface="+mn-cs"/>
              </a:rPr>
              <a:t>Oft ist es notwendig Kriterien und Prioritäten der Machbarkeit zu Beginn festzulegen, da sich sonst eine Gewichtung von Vor- und Nachteilen bzw. Vergleiche von Problemen und Lösungsansätzen nicht mehr realisieren lässt.</a:t>
            </a:r>
          </a:p>
          <a:p>
            <a:r>
              <a:rPr lang="de-AT" sz="1200" kern="1200" dirty="0" smtClean="0">
                <a:solidFill>
                  <a:schemeClr val="tx1"/>
                </a:solidFill>
                <a:latin typeface="+mn-lt"/>
                <a:ea typeface="+mn-ea"/>
                <a:cs typeface="+mn-cs"/>
              </a:rPr>
              <a:t>Wird meist mit einer Risikoanalyse verbunden, da projektgefährdende Risiken Vorstudien veranlassen, die dann als Grundlage für nachfolgendes Risikomanagement dienen kann.</a:t>
            </a:r>
          </a:p>
          <a:p>
            <a:r>
              <a:rPr lang="de-AT" sz="1200" kern="1200" dirty="0" smtClean="0">
                <a:solidFill>
                  <a:schemeClr val="tx1"/>
                </a:solidFill>
                <a:latin typeface="+mn-lt"/>
                <a:ea typeface="+mn-ea"/>
                <a:cs typeface="+mn-cs"/>
              </a:rPr>
              <a:t>Ziel der Projektstudie ist es, anhand der meist wenigen und wenig detaillierten Informationen Umsetzbarkeit hinsichtlich Kosten, Ressourcen, Terminen und Qualität zu ermitteln. Zudem sollen zu erwartende Auswirkungen bei erfolgreicher Durchführung (bzw. Nichtdurchführung) analysiert werden.</a:t>
            </a:r>
          </a:p>
          <a:p>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7</a:t>
            </a:fld>
            <a:endParaRPr lang="de-A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sz="1200" kern="1200" dirty="0" smtClean="0">
                <a:solidFill>
                  <a:schemeClr val="tx1"/>
                </a:solidFill>
                <a:latin typeface="+mn-lt"/>
                <a:ea typeface="+mn-ea"/>
                <a:cs typeface="+mn-cs"/>
              </a:rPr>
              <a:t>Für das durch den Projektantrag grob umrissen vorliegende Projektziel gibt es mehrere Wege dieses zu erreichen. Die Möglichkeiten unterscheiden sich hinsichtlich der Machbarkeit, den Kosten bzw. nachfolgenden Betriebskosten, im Risiko, etc.</a:t>
            </a:r>
          </a:p>
          <a:p>
            <a:r>
              <a:rPr lang="de-AT" sz="1200" kern="1200" dirty="0" smtClean="0">
                <a:solidFill>
                  <a:schemeClr val="tx1"/>
                </a:solidFill>
                <a:latin typeface="+mn-lt"/>
                <a:ea typeface="+mn-ea"/>
                <a:cs typeface="+mn-cs"/>
              </a:rPr>
              <a:t>In einem kreativen Prozess sollen die Varianten gebildet werden und anschließend gegenübergestellt und bewertet.</a:t>
            </a:r>
          </a:p>
          <a:p>
            <a:r>
              <a:rPr lang="de-AT" sz="1200" kern="1200" dirty="0" smtClean="0">
                <a:solidFill>
                  <a:schemeClr val="tx1"/>
                </a:solidFill>
                <a:latin typeface="+mn-lt"/>
                <a:ea typeface="+mn-ea"/>
                <a:cs typeface="+mn-cs"/>
              </a:rPr>
              <a:t>Mit dem Variantenentscheid soll dann durch das Projektteam und den Auftraggeber eine der ermittelten Möglichkeiten verbindlich ausgewählt werden. Unterstützend zur Auswahl kann eine Nutzwertanalyse eingesetzt werden.</a:t>
            </a:r>
          </a:p>
          <a:p>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8</a:t>
            </a:fld>
            <a:endParaRPr lang="de-A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sz="1200" kern="1200" dirty="0" smtClean="0">
                <a:solidFill>
                  <a:schemeClr val="tx1"/>
                </a:solidFill>
                <a:latin typeface="+mn-lt"/>
                <a:ea typeface="+mn-ea"/>
                <a:cs typeface="+mn-cs"/>
              </a:rPr>
              <a:t>Projektziele können in drei Kategorien gesetzt werden:</a:t>
            </a:r>
          </a:p>
          <a:p>
            <a:pPr lvl="0"/>
            <a:r>
              <a:rPr lang="de-AT" sz="1200" kern="1200" dirty="0" smtClean="0">
                <a:solidFill>
                  <a:schemeClr val="tx1"/>
                </a:solidFill>
                <a:latin typeface="+mn-lt"/>
                <a:ea typeface="+mn-ea"/>
                <a:cs typeface="+mn-cs"/>
              </a:rPr>
              <a:t> - Leistung</a:t>
            </a:r>
          </a:p>
          <a:p>
            <a:pPr lvl="0"/>
            <a:r>
              <a:rPr lang="de-AT" sz="1200" kern="1200" dirty="0" smtClean="0">
                <a:solidFill>
                  <a:schemeClr val="tx1"/>
                </a:solidFill>
                <a:latin typeface="+mn-lt"/>
                <a:ea typeface="+mn-ea"/>
                <a:cs typeface="+mn-cs"/>
              </a:rPr>
              <a:t> - Termine</a:t>
            </a:r>
          </a:p>
          <a:p>
            <a:pPr lvl="0"/>
            <a:r>
              <a:rPr lang="de-AT" sz="1200" kern="1200" dirty="0" smtClean="0">
                <a:solidFill>
                  <a:schemeClr val="tx1"/>
                </a:solidFill>
                <a:latin typeface="+mn-lt"/>
                <a:ea typeface="+mn-ea"/>
                <a:cs typeface="+mn-cs"/>
              </a:rPr>
              <a:t> - Kosten</a:t>
            </a:r>
          </a:p>
          <a:p>
            <a:r>
              <a:rPr lang="de-AT" sz="1200" kern="1200" dirty="0" smtClean="0">
                <a:solidFill>
                  <a:schemeClr val="tx1"/>
                </a:solidFill>
                <a:latin typeface="+mn-lt"/>
                <a:ea typeface="+mn-ea"/>
                <a:cs typeface="+mn-cs"/>
              </a:rPr>
              <a:t>Diese drei Größen sind voneinander abhängig und beeinflussen sich gegenseitig.</a:t>
            </a:r>
          </a:p>
          <a:p>
            <a:endParaRPr lang="de-AT" dirty="0" smtClean="0"/>
          </a:p>
          <a:p>
            <a:r>
              <a:rPr lang="de-AT" sz="1200" kern="1200" dirty="0" smtClean="0">
                <a:solidFill>
                  <a:schemeClr val="tx1"/>
                </a:solidFill>
                <a:latin typeface="+mn-lt"/>
                <a:ea typeface="+mn-ea"/>
                <a:cs typeface="+mn-cs"/>
              </a:rPr>
              <a:t>Ziele erfüllen mehrere Funktionen:</a:t>
            </a:r>
          </a:p>
          <a:p>
            <a:pPr lvl="0"/>
            <a:r>
              <a:rPr lang="de-AT" sz="1200" kern="1200" dirty="0" smtClean="0">
                <a:solidFill>
                  <a:schemeClr val="tx1"/>
                </a:solidFill>
                <a:latin typeface="+mn-lt"/>
                <a:ea typeface="+mn-ea"/>
                <a:cs typeface="+mn-cs"/>
              </a:rPr>
              <a:t> - dienen zur Kontrolle als Teil- und Gesamtziele</a:t>
            </a:r>
          </a:p>
          <a:p>
            <a:pPr lvl="0"/>
            <a:r>
              <a:rPr lang="de-AT" sz="1200" kern="1200" dirty="0" smtClean="0">
                <a:solidFill>
                  <a:schemeClr val="tx1"/>
                </a:solidFill>
                <a:latin typeface="+mn-lt"/>
                <a:ea typeface="+mn-ea"/>
                <a:cs typeface="+mn-cs"/>
              </a:rPr>
              <a:t> - helfen dem Projektteam bei der Orientierung</a:t>
            </a:r>
          </a:p>
          <a:p>
            <a:pPr lvl="0"/>
            <a:r>
              <a:rPr lang="de-AT" sz="1200" kern="1200" dirty="0" smtClean="0">
                <a:solidFill>
                  <a:schemeClr val="tx1"/>
                </a:solidFill>
                <a:latin typeface="+mn-lt"/>
                <a:ea typeface="+mn-ea"/>
                <a:cs typeface="+mn-cs"/>
              </a:rPr>
              <a:t>Entscheidungshilfe bei Zielkonflikten durch die Gewichtung im Rahmen einer Zielhierarchie</a:t>
            </a:r>
          </a:p>
          <a:p>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9</a:t>
            </a:fld>
            <a:endParaRPr lang="de-A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sz="1200" kern="1200" dirty="0" smtClean="0">
                <a:solidFill>
                  <a:schemeClr val="tx1"/>
                </a:solidFill>
                <a:latin typeface="+mn-lt"/>
                <a:ea typeface="+mn-ea"/>
                <a:cs typeface="+mn-cs"/>
              </a:rPr>
              <a:t>Eine gute Zielsetzung zeichnet sich durch zwei Merkmale aus:</a:t>
            </a:r>
          </a:p>
          <a:p>
            <a:pPr lvl="0"/>
            <a:r>
              <a:rPr lang="de-AT" sz="1200" kern="1200" dirty="0" smtClean="0">
                <a:solidFill>
                  <a:schemeClr val="tx1"/>
                </a:solidFill>
                <a:latin typeface="+mn-lt"/>
                <a:ea typeface="+mn-ea"/>
                <a:cs typeface="+mn-cs"/>
              </a:rPr>
              <a:t> - Ziele müssen erreichbar sein</a:t>
            </a:r>
          </a:p>
          <a:p>
            <a:pPr lvl="0"/>
            <a:r>
              <a:rPr lang="de-AT" sz="1200" kern="1200" dirty="0" smtClean="0">
                <a:solidFill>
                  <a:schemeClr val="tx1"/>
                </a:solidFill>
                <a:latin typeface="+mn-lt"/>
                <a:ea typeface="+mn-ea"/>
                <a:cs typeface="+mn-cs"/>
              </a:rPr>
              <a:t> - Ziele müssen quantifizierbar sein, d.h. die Erreichung muss messbar sein</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tx1"/>
                </a:solidFill>
                <a:latin typeface="+mn-lt"/>
                <a:ea typeface="+mn-ea"/>
                <a:cs typeface="+mn-cs"/>
              </a:rPr>
              <a:t>Die Beschreibung der Ziele beschreibt jedoch nicht explizit den Lösungsweg.</a:t>
            </a:r>
          </a:p>
          <a:p>
            <a:endParaRPr lang="de-AT" dirty="0" smtClean="0"/>
          </a:p>
          <a:p>
            <a:r>
              <a:rPr lang="de-AT" sz="1200" kern="1200" dirty="0" smtClean="0">
                <a:solidFill>
                  <a:schemeClr val="tx1"/>
                </a:solidFill>
                <a:latin typeface="+mn-lt"/>
                <a:ea typeface="+mn-ea"/>
                <a:cs typeface="+mn-cs"/>
              </a:rPr>
              <a:t>Man kann zwei Arten von Zielen unterscheiden:</a:t>
            </a:r>
          </a:p>
          <a:p>
            <a:pPr lvl="0"/>
            <a:r>
              <a:rPr lang="de-AT" sz="1200" kern="1200" dirty="0" smtClean="0">
                <a:solidFill>
                  <a:schemeClr val="tx1"/>
                </a:solidFill>
                <a:latin typeface="+mn-lt"/>
                <a:ea typeface="+mn-ea"/>
                <a:cs typeface="+mn-cs"/>
              </a:rPr>
              <a:t> - Ergebnisziele: beschreiben das Resultat in funktionaler, finanzieller, etc. Hinsicht</a:t>
            </a:r>
          </a:p>
          <a:p>
            <a:pPr lvl="0"/>
            <a:r>
              <a:rPr lang="de-AT" sz="1200" kern="1200" dirty="0" smtClean="0">
                <a:solidFill>
                  <a:schemeClr val="tx1"/>
                </a:solidFill>
                <a:latin typeface="+mn-lt"/>
                <a:ea typeface="+mn-ea"/>
                <a:cs typeface="+mn-cs"/>
              </a:rPr>
              <a:t> - Vorgehensziele: beschreiben erforderliche Vorgehensweise z.B. in Form von Terminen, Budgetvorhaben, Ressourcennutzung etc.</a:t>
            </a:r>
          </a:p>
          <a:p>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10</a:t>
            </a:fld>
            <a:endParaRPr lang="de-A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sz="1200" kern="1200" dirty="0" smtClean="0">
                <a:solidFill>
                  <a:schemeClr val="tx1"/>
                </a:solidFill>
                <a:latin typeface="+mn-lt"/>
                <a:ea typeface="+mn-ea"/>
                <a:cs typeface="+mn-cs"/>
              </a:rPr>
              <a:t>Im Projekt entsteht eine Zielhierarchie, in der das Hauptziel des Projekts die Wurzel darstellt und darunter alle Teilziele liegen. Der Aufbau dieser Hierarchie kann auf folgende Weisen erfolgen:</a:t>
            </a:r>
          </a:p>
          <a:p>
            <a:pPr lvl="0"/>
            <a:r>
              <a:rPr lang="de-AT" sz="1200" kern="1200" dirty="0" smtClean="0">
                <a:solidFill>
                  <a:schemeClr val="tx1"/>
                </a:solidFill>
                <a:latin typeface="+mn-lt"/>
                <a:ea typeface="+mn-ea"/>
                <a:cs typeface="+mn-cs"/>
              </a:rPr>
              <a:t> - Top-down: Verfeinerung des Gesamtziels</a:t>
            </a:r>
          </a:p>
          <a:p>
            <a:pPr lvl="0"/>
            <a:r>
              <a:rPr lang="de-AT" sz="1200" kern="1200" dirty="0" smtClean="0">
                <a:solidFill>
                  <a:schemeClr val="tx1"/>
                </a:solidFill>
                <a:latin typeface="+mn-lt"/>
                <a:ea typeface="+mn-ea"/>
                <a:cs typeface="+mn-cs"/>
              </a:rPr>
              <a:t> - </a:t>
            </a:r>
            <a:r>
              <a:rPr lang="de-AT" sz="1200" kern="1200" dirty="0" err="1" smtClean="0">
                <a:solidFill>
                  <a:schemeClr val="tx1"/>
                </a:solidFill>
                <a:latin typeface="+mn-lt"/>
                <a:ea typeface="+mn-ea"/>
                <a:cs typeface="+mn-cs"/>
              </a:rPr>
              <a:t>Bottom-up</a:t>
            </a:r>
            <a:r>
              <a:rPr lang="de-AT" sz="1200" kern="1200" dirty="0" smtClean="0">
                <a:solidFill>
                  <a:schemeClr val="tx1"/>
                </a:solidFill>
                <a:latin typeface="+mn-lt"/>
                <a:ea typeface="+mn-ea"/>
                <a:cs typeface="+mn-cs"/>
              </a:rPr>
              <a:t>: Detailzielvorgaben bestehen bereits, das Gesamtziel wird zusammengefasst</a:t>
            </a:r>
          </a:p>
          <a:p>
            <a:pPr lvl="0"/>
            <a:r>
              <a:rPr lang="de-AT" sz="1200" kern="1200" dirty="0" smtClean="0">
                <a:solidFill>
                  <a:schemeClr val="tx1"/>
                </a:solidFill>
                <a:latin typeface="+mn-lt"/>
                <a:ea typeface="+mn-ea"/>
                <a:cs typeface="+mn-cs"/>
              </a:rPr>
              <a:t> - Gemischter Ansatz: iterativer Aufbau der Zielhierarchie</a:t>
            </a:r>
          </a:p>
          <a:p>
            <a:endParaRPr lang="de-AT" dirty="0" smtClean="0"/>
          </a:p>
          <a:p>
            <a:r>
              <a:rPr lang="de-AT" sz="1200" kern="1200" dirty="0" smtClean="0">
                <a:solidFill>
                  <a:schemeClr val="tx1"/>
                </a:solidFill>
                <a:latin typeface="+mn-lt"/>
                <a:ea typeface="+mn-ea"/>
                <a:cs typeface="+mn-cs"/>
              </a:rPr>
              <a:t>Die Unterteilung in Teilziele erleichtert die Analyse der möglichen Zielbeziehungen:</a:t>
            </a:r>
          </a:p>
          <a:p>
            <a:pPr lvl="0"/>
            <a:r>
              <a:rPr lang="de-AT" sz="1200" kern="1200" dirty="0" smtClean="0">
                <a:solidFill>
                  <a:schemeClr val="tx1"/>
                </a:solidFill>
                <a:latin typeface="+mn-lt"/>
                <a:ea typeface="+mn-ea"/>
                <a:cs typeface="+mn-cs"/>
              </a:rPr>
              <a:t> - Zielkonkurrenz: Erfüllung eines Ziels beeinträchtigt das Erreichen eines anderen</a:t>
            </a:r>
          </a:p>
          <a:p>
            <a:pPr lvl="0"/>
            <a:r>
              <a:rPr lang="de-AT" sz="1200" kern="1200" dirty="0" smtClean="0">
                <a:solidFill>
                  <a:schemeClr val="tx1"/>
                </a:solidFill>
                <a:latin typeface="+mn-lt"/>
                <a:ea typeface="+mn-ea"/>
                <a:cs typeface="+mn-cs"/>
              </a:rPr>
              <a:t> - Zielkomplementarität: Verfolgung eines Zieles fördert das Erreichen eines anderen</a:t>
            </a:r>
          </a:p>
          <a:p>
            <a:pPr lvl="0"/>
            <a:r>
              <a:rPr lang="de-AT" sz="1200" kern="1200" dirty="0" smtClean="0">
                <a:solidFill>
                  <a:schemeClr val="tx1"/>
                </a:solidFill>
                <a:latin typeface="+mn-lt"/>
                <a:ea typeface="+mn-ea"/>
                <a:cs typeface="+mn-cs"/>
              </a:rPr>
              <a:t> - Zielneutralität: zwei Ziele beeinflussen sich in keinster Weise</a:t>
            </a:r>
          </a:p>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tx1"/>
                </a:solidFill>
                <a:latin typeface="+mn-lt"/>
                <a:ea typeface="+mn-ea"/>
                <a:cs typeface="+mn-cs"/>
              </a:rPr>
              <a:t>Besonders bei Zielkonflikten ist es notwendig Einzelziele hinsichtlich des Gesamtziels zu bewerten.</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tx1"/>
                </a:solidFill>
                <a:latin typeface="+mn-lt"/>
                <a:ea typeface="+mn-ea"/>
                <a:cs typeface="+mn-cs"/>
              </a:rPr>
              <a:t>Oft können nicht alle Teilziele in vollem Ausmaß erreicht werden. Ausgehend vom Hauptziel mit einem Gewicht von 100 % werden auch alle Unterziele gewichtet und anschließend mit entsprechenden Methoden, wie Nutzwertanalysen oder Wirtschaftlichkeitsrechnungen bewertet, inwiefern sie einen Beitrag zur Erfüllung des Gesamtziels leisten.</a:t>
            </a:r>
          </a:p>
          <a:p>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11</a:t>
            </a:fld>
            <a:endParaRPr lang="de-A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sz="1200" kern="1200" dirty="0" smtClean="0">
                <a:solidFill>
                  <a:schemeClr val="tx1"/>
                </a:solidFill>
                <a:latin typeface="+mn-lt"/>
                <a:ea typeface="+mn-ea"/>
                <a:cs typeface="+mn-cs"/>
              </a:rPr>
              <a:t>sind alle Personen, die Interesse am Projekt haben oder in irgendeiner Weise davon betroffen sind. Je nach Stellung handelt es sich um</a:t>
            </a:r>
          </a:p>
          <a:p>
            <a:pPr lvl="0"/>
            <a:r>
              <a:rPr lang="de-AT" sz="1200" kern="1200" dirty="0" smtClean="0">
                <a:solidFill>
                  <a:schemeClr val="tx1"/>
                </a:solidFill>
                <a:latin typeface="+mn-lt"/>
                <a:ea typeface="+mn-ea"/>
                <a:cs typeface="+mn-cs"/>
              </a:rPr>
              <a:t> - interne </a:t>
            </a:r>
            <a:r>
              <a:rPr lang="de-AT" sz="1200" kern="1200" dirty="0" err="1" smtClean="0">
                <a:solidFill>
                  <a:schemeClr val="tx1"/>
                </a:solidFill>
                <a:latin typeface="+mn-lt"/>
                <a:ea typeface="+mn-ea"/>
                <a:cs typeface="+mn-cs"/>
              </a:rPr>
              <a:t>Stakeholder</a:t>
            </a:r>
            <a:r>
              <a:rPr lang="de-AT" sz="1200" kern="1200" dirty="0" smtClean="0">
                <a:solidFill>
                  <a:schemeClr val="tx1"/>
                </a:solidFill>
                <a:latin typeface="+mn-lt"/>
                <a:ea typeface="+mn-ea"/>
                <a:cs typeface="+mn-cs"/>
              </a:rPr>
              <a:t>: arbeiten direkt am Projekt (Projektteam) oder sind direkt davon betroffen (z. B. Kunden, Lieferanten, Unternehmensleitung)</a:t>
            </a:r>
          </a:p>
          <a:p>
            <a:pPr lvl="0"/>
            <a:r>
              <a:rPr lang="de-AT" sz="1200" kern="1200" dirty="0" smtClean="0">
                <a:solidFill>
                  <a:schemeClr val="tx1"/>
                </a:solidFill>
                <a:latin typeface="+mn-lt"/>
                <a:ea typeface="+mn-ea"/>
                <a:cs typeface="+mn-cs"/>
              </a:rPr>
              <a:t> - externe </a:t>
            </a:r>
            <a:r>
              <a:rPr lang="de-AT" sz="1200" kern="1200" dirty="0" err="1" smtClean="0">
                <a:solidFill>
                  <a:schemeClr val="tx1"/>
                </a:solidFill>
                <a:latin typeface="+mn-lt"/>
                <a:ea typeface="+mn-ea"/>
                <a:cs typeface="+mn-cs"/>
              </a:rPr>
              <a:t>Stakeholder</a:t>
            </a:r>
            <a:r>
              <a:rPr lang="de-AT" sz="1200" kern="1200" dirty="0" smtClean="0">
                <a:solidFill>
                  <a:schemeClr val="tx1"/>
                </a:solidFill>
                <a:latin typeface="+mn-lt"/>
                <a:ea typeface="+mn-ea"/>
                <a:cs typeface="+mn-cs"/>
              </a:rPr>
              <a:t>: sind nur indirekt betroffen (z. B. Interessenvertretungen, Anrainer)</a:t>
            </a:r>
          </a:p>
          <a:p>
            <a:endParaRPr lang="de-AT" dirty="0" smtClean="0"/>
          </a:p>
          <a:p>
            <a:r>
              <a:rPr lang="de-AT" sz="1200" kern="1200" dirty="0" smtClean="0">
                <a:solidFill>
                  <a:schemeClr val="tx1"/>
                </a:solidFill>
                <a:latin typeface="+mn-lt"/>
                <a:ea typeface="+mn-ea"/>
                <a:cs typeface="+mn-cs"/>
              </a:rPr>
              <a:t>Können differenziert werden nach:</a:t>
            </a:r>
          </a:p>
          <a:p>
            <a:pPr lvl="0"/>
            <a:r>
              <a:rPr lang="de-AT" sz="1200" kern="1200" dirty="0" smtClean="0">
                <a:solidFill>
                  <a:schemeClr val="tx1"/>
                </a:solidFill>
                <a:latin typeface="+mn-lt"/>
                <a:ea typeface="+mn-ea"/>
                <a:cs typeface="+mn-cs"/>
              </a:rPr>
              <a:t> - Betroffenheit: Intensität bzw. objektive/subjektive Betroffenheit</a:t>
            </a:r>
          </a:p>
          <a:p>
            <a:pPr lvl="0"/>
            <a:r>
              <a:rPr lang="de-AT" sz="1200" kern="1200" dirty="0" smtClean="0">
                <a:solidFill>
                  <a:schemeClr val="tx1"/>
                </a:solidFill>
                <a:latin typeface="+mn-lt"/>
                <a:ea typeface="+mn-ea"/>
                <a:cs typeface="+mn-cs"/>
              </a:rPr>
              <a:t> - Interessen: in Einklang oder Konflikt mit den Projektzielen</a:t>
            </a:r>
          </a:p>
          <a:p>
            <a:pPr lvl="0"/>
            <a:r>
              <a:rPr lang="de-AT" sz="1200" kern="1200" dirty="0" smtClean="0">
                <a:solidFill>
                  <a:schemeClr val="tx1"/>
                </a:solidFill>
                <a:latin typeface="+mn-lt"/>
                <a:ea typeface="+mn-ea"/>
                <a:cs typeface="+mn-cs"/>
              </a:rPr>
              <a:t> - Macht: Fähigkeit, das Projekt zu beeinflussen</a:t>
            </a:r>
          </a:p>
          <a:p>
            <a:endParaRPr lang="de-AT" dirty="0"/>
          </a:p>
        </p:txBody>
      </p:sp>
      <p:sp>
        <p:nvSpPr>
          <p:cNvPr id="4" name="Foliennummernplatzhalter 3"/>
          <p:cNvSpPr>
            <a:spLocks noGrp="1"/>
          </p:cNvSpPr>
          <p:nvPr>
            <p:ph type="sldNum" sz="quarter" idx="10"/>
          </p:nvPr>
        </p:nvSpPr>
        <p:spPr/>
        <p:txBody>
          <a:bodyPr/>
          <a:lstStyle/>
          <a:p>
            <a:fld id="{90C93452-BEA9-4606-9911-6788B86BF224}" type="slidenum">
              <a:rPr lang="de-AT" smtClean="0"/>
              <a:t>12</a:t>
            </a:fld>
            <a:endParaRPr lang="de-A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3E633437-8068-4735-8591-70B2AC4CDF96}" type="datetimeFigureOut">
              <a:rPr lang="de-DE" smtClean="0"/>
              <a:t>05.11.2009</a:t>
            </a:fld>
            <a:endParaRPr lang="de-AT"/>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endParaRPr lang="de-AT"/>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2321FF06-1EE7-4973-A3DD-5443615D99E9}" type="slidenum">
              <a:rPr lang="de-AT" smtClean="0"/>
              <a:t>‹Nr.›</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3E633437-8068-4735-8591-70B2AC4CDF96}" type="datetimeFigureOut">
              <a:rPr lang="de-DE" smtClean="0"/>
              <a:t>05.11.2009</a:t>
            </a:fld>
            <a:endParaRPr lang="de-AT"/>
          </a:p>
        </p:txBody>
      </p:sp>
      <p:sp>
        <p:nvSpPr>
          <p:cNvPr id="5" name="Fußzeilenplatzhalter 4"/>
          <p:cNvSpPr>
            <a:spLocks noGrp="1"/>
          </p:cNvSpPr>
          <p:nvPr>
            <p:ph type="ftr" sz="quarter" idx="11"/>
          </p:nvPr>
        </p:nvSpPr>
        <p:spPr/>
        <p:txBody>
          <a:bodyPr/>
          <a:lstStyle>
            <a:extLst/>
          </a:lstStyle>
          <a:p>
            <a:endParaRPr lang="de-AT"/>
          </a:p>
        </p:txBody>
      </p:sp>
      <p:sp>
        <p:nvSpPr>
          <p:cNvPr id="6" name="Foliennummernplatzhalter 5"/>
          <p:cNvSpPr>
            <a:spLocks noGrp="1"/>
          </p:cNvSpPr>
          <p:nvPr>
            <p:ph type="sldNum" sz="quarter" idx="12"/>
          </p:nvPr>
        </p:nvSpPr>
        <p:spPr/>
        <p:txBody>
          <a:bodyPr/>
          <a:lstStyle>
            <a:extLst/>
          </a:lstStyle>
          <a:p>
            <a:fld id="{2321FF06-1EE7-4973-A3DD-5443615D99E9}" type="slidenum">
              <a:rPr lang="de-AT" smtClean="0"/>
              <a:t>‹Nr.›</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3E633437-8068-4735-8591-70B2AC4CDF96}" type="datetimeFigureOut">
              <a:rPr lang="de-DE" smtClean="0"/>
              <a:t>05.11.2009</a:t>
            </a:fld>
            <a:endParaRPr lang="de-AT"/>
          </a:p>
        </p:txBody>
      </p:sp>
      <p:sp>
        <p:nvSpPr>
          <p:cNvPr id="5" name="Fußzeilenplatzhalter 4"/>
          <p:cNvSpPr>
            <a:spLocks noGrp="1"/>
          </p:cNvSpPr>
          <p:nvPr>
            <p:ph type="ftr" sz="quarter" idx="11"/>
          </p:nvPr>
        </p:nvSpPr>
        <p:spPr/>
        <p:txBody>
          <a:bodyPr/>
          <a:lstStyle>
            <a:extLst/>
          </a:lstStyle>
          <a:p>
            <a:endParaRPr lang="de-AT"/>
          </a:p>
        </p:txBody>
      </p:sp>
      <p:sp>
        <p:nvSpPr>
          <p:cNvPr id="6" name="Foliennummernplatzhalter 5"/>
          <p:cNvSpPr>
            <a:spLocks noGrp="1"/>
          </p:cNvSpPr>
          <p:nvPr>
            <p:ph type="sldNum" sz="quarter" idx="12"/>
          </p:nvPr>
        </p:nvSpPr>
        <p:spPr/>
        <p:txBody>
          <a:bodyPr/>
          <a:lstStyle>
            <a:extLst/>
          </a:lstStyle>
          <a:p>
            <a:fld id="{2321FF06-1EE7-4973-A3DD-5443615D99E9}" type="slidenum">
              <a:rPr lang="de-AT" smtClean="0"/>
              <a:t>‹Nr.›</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3E633437-8068-4735-8591-70B2AC4CDF96}" type="datetimeFigureOut">
              <a:rPr lang="de-DE" smtClean="0"/>
              <a:t>05.11.2009</a:t>
            </a:fld>
            <a:endParaRPr lang="de-AT"/>
          </a:p>
        </p:txBody>
      </p:sp>
      <p:sp>
        <p:nvSpPr>
          <p:cNvPr id="5" name="Fußzeilenplatzhalter 4"/>
          <p:cNvSpPr>
            <a:spLocks noGrp="1"/>
          </p:cNvSpPr>
          <p:nvPr>
            <p:ph type="ftr" sz="quarter" idx="11"/>
          </p:nvPr>
        </p:nvSpPr>
        <p:spPr/>
        <p:txBody>
          <a:bodyPr/>
          <a:lstStyle>
            <a:extLst/>
          </a:lstStyle>
          <a:p>
            <a:endParaRPr lang="de-AT"/>
          </a:p>
        </p:txBody>
      </p:sp>
      <p:sp>
        <p:nvSpPr>
          <p:cNvPr id="6" name="Foliennummernplatzhalter 5"/>
          <p:cNvSpPr>
            <a:spLocks noGrp="1"/>
          </p:cNvSpPr>
          <p:nvPr>
            <p:ph type="sldNum" sz="quarter" idx="12"/>
          </p:nvPr>
        </p:nvSpPr>
        <p:spPr/>
        <p:txBody>
          <a:bodyPr/>
          <a:lstStyle>
            <a:extLst/>
          </a:lstStyle>
          <a:p>
            <a:fld id="{2321FF06-1EE7-4973-A3DD-5443615D99E9}" type="slidenum">
              <a:rPr lang="de-AT" smtClean="0"/>
              <a:t>‹Nr.›</a:t>
            </a:fld>
            <a:endParaRPr lang="de-AT"/>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Textmasterformate durch Klicken bearbeiten</a:t>
            </a:r>
          </a:p>
        </p:txBody>
      </p:sp>
      <p:sp>
        <p:nvSpPr>
          <p:cNvPr id="4" name="Datumsplatzhalter 3"/>
          <p:cNvSpPr>
            <a:spLocks noGrp="1"/>
          </p:cNvSpPr>
          <p:nvPr>
            <p:ph type="dt" sz="half" idx="10"/>
          </p:nvPr>
        </p:nvSpPr>
        <p:spPr/>
        <p:txBody>
          <a:bodyPr/>
          <a:lstStyle>
            <a:extLst/>
          </a:lstStyle>
          <a:p>
            <a:fld id="{3E633437-8068-4735-8591-70B2AC4CDF96}" type="datetimeFigureOut">
              <a:rPr lang="de-DE" smtClean="0"/>
              <a:t>05.11.2009</a:t>
            </a:fld>
            <a:endParaRPr lang="de-AT"/>
          </a:p>
        </p:txBody>
      </p:sp>
      <p:sp>
        <p:nvSpPr>
          <p:cNvPr id="5" name="Fußzeilenplatzhalter 4"/>
          <p:cNvSpPr>
            <a:spLocks noGrp="1"/>
          </p:cNvSpPr>
          <p:nvPr>
            <p:ph type="ftr" sz="quarter" idx="11"/>
          </p:nvPr>
        </p:nvSpPr>
        <p:spPr/>
        <p:txBody>
          <a:bodyPr/>
          <a:lstStyle>
            <a:extLst/>
          </a:lstStyle>
          <a:p>
            <a:endParaRPr lang="de-AT"/>
          </a:p>
        </p:txBody>
      </p:sp>
      <p:sp>
        <p:nvSpPr>
          <p:cNvPr id="6" name="Foliennummernplatzhalter 5"/>
          <p:cNvSpPr>
            <a:spLocks noGrp="1"/>
          </p:cNvSpPr>
          <p:nvPr>
            <p:ph type="sldNum" sz="quarter" idx="12"/>
          </p:nvPr>
        </p:nvSpPr>
        <p:spPr/>
        <p:txBody>
          <a:bodyPr/>
          <a:lstStyle>
            <a:extLst/>
          </a:lstStyle>
          <a:p>
            <a:fld id="{2321FF06-1EE7-4973-A3DD-5443615D99E9}" type="slidenum">
              <a:rPr lang="de-AT" smtClean="0"/>
              <a:t>‹Nr.›</a:t>
            </a:fld>
            <a:endParaRPr lang="de-AT"/>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3E633437-8068-4735-8591-70B2AC4CDF96}" type="datetimeFigureOut">
              <a:rPr lang="de-DE" smtClean="0"/>
              <a:t>05.11.2009</a:t>
            </a:fld>
            <a:endParaRPr lang="de-AT"/>
          </a:p>
        </p:txBody>
      </p:sp>
      <p:sp>
        <p:nvSpPr>
          <p:cNvPr id="6" name="Fußzeilenplatzhalter 5"/>
          <p:cNvSpPr>
            <a:spLocks noGrp="1"/>
          </p:cNvSpPr>
          <p:nvPr>
            <p:ph type="ftr" sz="quarter" idx="11"/>
          </p:nvPr>
        </p:nvSpPr>
        <p:spPr/>
        <p:txBody>
          <a:bodyPr/>
          <a:lstStyle>
            <a:extLst/>
          </a:lstStyle>
          <a:p>
            <a:endParaRPr lang="de-AT"/>
          </a:p>
        </p:txBody>
      </p:sp>
      <p:sp>
        <p:nvSpPr>
          <p:cNvPr id="7" name="Foliennummernplatzhalter 6"/>
          <p:cNvSpPr>
            <a:spLocks noGrp="1"/>
          </p:cNvSpPr>
          <p:nvPr>
            <p:ph type="sldNum" sz="quarter" idx="12"/>
          </p:nvPr>
        </p:nvSpPr>
        <p:spPr/>
        <p:txBody>
          <a:bodyPr/>
          <a:lstStyle>
            <a:extLst/>
          </a:lstStyle>
          <a:p>
            <a:fld id="{2321FF06-1EE7-4973-A3DD-5443615D99E9}" type="slidenum">
              <a:rPr lang="de-AT" smtClean="0"/>
              <a:t>‹Nr.›</a:t>
            </a:fld>
            <a:endParaRPr lang="de-AT"/>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Textmasterformate durch Klicken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Textmasterformate durch Klicken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3E633437-8068-4735-8591-70B2AC4CDF96}" type="datetimeFigureOut">
              <a:rPr lang="de-DE" smtClean="0"/>
              <a:t>05.11.2009</a:t>
            </a:fld>
            <a:endParaRPr lang="de-AT"/>
          </a:p>
        </p:txBody>
      </p:sp>
      <p:sp>
        <p:nvSpPr>
          <p:cNvPr id="8" name="Fußzeilenplatzhalter 7"/>
          <p:cNvSpPr>
            <a:spLocks noGrp="1"/>
          </p:cNvSpPr>
          <p:nvPr>
            <p:ph type="ftr" sz="quarter" idx="11"/>
          </p:nvPr>
        </p:nvSpPr>
        <p:spPr/>
        <p:txBody>
          <a:bodyPr/>
          <a:lstStyle>
            <a:extLst/>
          </a:lstStyle>
          <a:p>
            <a:endParaRPr lang="de-AT"/>
          </a:p>
        </p:txBody>
      </p:sp>
      <p:sp>
        <p:nvSpPr>
          <p:cNvPr id="9" name="Foliennummernplatzhalter 8"/>
          <p:cNvSpPr>
            <a:spLocks noGrp="1"/>
          </p:cNvSpPr>
          <p:nvPr>
            <p:ph type="sldNum" sz="quarter" idx="12"/>
          </p:nvPr>
        </p:nvSpPr>
        <p:spPr/>
        <p:txBody>
          <a:bodyPr/>
          <a:lstStyle>
            <a:extLst/>
          </a:lstStyle>
          <a:p>
            <a:fld id="{2321FF06-1EE7-4973-A3DD-5443615D99E9}" type="slidenum">
              <a:rPr lang="de-AT" smtClean="0"/>
              <a:t>‹Nr.›</a:t>
            </a:fld>
            <a:endParaRPr lang="de-AT"/>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3E633437-8068-4735-8591-70B2AC4CDF96}" type="datetimeFigureOut">
              <a:rPr lang="de-DE" smtClean="0"/>
              <a:t>05.11.2009</a:t>
            </a:fld>
            <a:endParaRPr lang="de-AT"/>
          </a:p>
        </p:txBody>
      </p:sp>
      <p:sp>
        <p:nvSpPr>
          <p:cNvPr id="4" name="Fußzeilenplatzhalter 3"/>
          <p:cNvSpPr>
            <a:spLocks noGrp="1"/>
          </p:cNvSpPr>
          <p:nvPr>
            <p:ph type="ftr" sz="quarter" idx="11"/>
          </p:nvPr>
        </p:nvSpPr>
        <p:spPr/>
        <p:txBody>
          <a:bodyPr/>
          <a:lstStyle>
            <a:extLst/>
          </a:lstStyle>
          <a:p>
            <a:endParaRPr lang="de-AT"/>
          </a:p>
        </p:txBody>
      </p:sp>
      <p:sp>
        <p:nvSpPr>
          <p:cNvPr id="5" name="Foliennummernplatzhalter 4"/>
          <p:cNvSpPr>
            <a:spLocks noGrp="1"/>
          </p:cNvSpPr>
          <p:nvPr>
            <p:ph type="sldNum" sz="quarter" idx="12"/>
          </p:nvPr>
        </p:nvSpPr>
        <p:spPr/>
        <p:txBody>
          <a:bodyPr/>
          <a:lstStyle>
            <a:extLst/>
          </a:lstStyle>
          <a:p>
            <a:fld id="{2321FF06-1EE7-4973-A3DD-5443615D99E9}" type="slidenum">
              <a:rPr lang="de-AT" smtClean="0"/>
              <a:t>‹Nr.›</a:t>
            </a:fld>
            <a:endParaRPr lang="de-AT"/>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3E633437-8068-4735-8591-70B2AC4CDF96}" type="datetimeFigureOut">
              <a:rPr lang="de-DE" smtClean="0"/>
              <a:t>05.11.2009</a:t>
            </a:fld>
            <a:endParaRPr lang="de-AT"/>
          </a:p>
        </p:txBody>
      </p:sp>
      <p:sp>
        <p:nvSpPr>
          <p:cNvPr id="3" name="Fußzeilenplatzhalter 2"/>
          <p:cNvSpPr>
            <a:spLocks noGrp="1"/>
          </p:cNvSpPr>
          <p:nvPr>
            <p:ph type="ftr" sz="quarter" idx="11"/>
          </p:nvPr>
        </p:nvSpPr>
        <p:spPr/>
        <p:txBody>
          <a:bodyPr/>
          <a:lstStyle>
            <a:extLst/>
          </a:lstStyle>
          <a:p>
            <a:endParaRPr lang="de-AT"/>
          </a:p>
        </p:txBody>
      </p:sp>
      <p:sp>
        <p:nvSpPr>
          <p:cNvPr id="4" name="Foliennummernplatzhalter 3"/>
          <p:cNvSpPr>
            <a:spLocks noGrp="1"/>
          </p:cNvSpPr>
          <p:nvPr>
            <p:ph type="sldNum" sz="quarter" idx="12"/>
          </p:nvPr>
        </p:nvSpPr>
        <p:spPr/>
        <p:txBody>
          <a:bodyPr/>
          <a:lstStyle>
            <a:extLst/>
          </a:lstStyle>
          <a:p>
            <a:fld id="{2321FF06-1EE7-4973-A3DD-5443615D99E9}" type="slidenum">
              <a:rPr lang="de-AT" smtClean="0"/>
              <a:t>‹Nr.›</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Textmasterformate durch Klicken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3E633437-8068-4735-8591-70B2AC4CDF96}" type="datetimeFigureOut">
              <a:rPr lang="de-DE" smtClean="0"/>
              <a:t>05.11.2009</a:t>
            </a:fld>
            <a:endParaRPr lang="de-AT"/>
          </a:p>
        </p:txBody>
      </p:sp>
      <p:sp>
        <p:nvSpPr>
          <p:cNvPr id="6" name="Fußzeilenplatzhalter 5"/>
          <p:cNvSpPr>
            <a:spLocks noGrp="1"/>
          </p:cNvSpPr>
          <p:nvPr>
            <p:ph type="ftr" sz="quarter" idx="11"/>
          </p:nvPr>
        </p:nvSpPr>
        <p:spPr/>
        <p:txBody>
          <a:bodyPr/>
          <a:lstStyle>
            <a:extLst/>
          </a:lstStyle>
          <a:p>
            <a:endParaRPr lang="de-AT"/>
          </a:p>
        </p:txBody>
      </p:sp>
      <p:sp>
        <p:nvSpPr>
          <p:cNvPr id="7" name="Foliennummernplatzhalter 6"/>
          <p:cNvSpPr>
            <a:spLocks noGrp="1"/>
          </p:cNvSpPr>
          <p:nvPr>
            <p:ph type="sldNum" sz="quarter" idx="12"/>
          </p:nvPr>
        </p:nvSpPr>
        <p:spPr/>
        <p:txBody>
          <a:bodyPr/>
          <a:lstStyle>
            <a:extLst/>
          </a:lstStyle>
          <a:p>
            <a:fld id="{2321FF06-1EE7-4973-A3DD-5443615D99E9}" type="slidenum">
              <a:rPr lang="de-AT" smtClean="0"/>
              <a:t>‹Nr.›</a:t>
            </a:fld>
            <a:endParaRPr lang="de-A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Textmasterformate durch Klicken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3E633437-8068-4735-8591-70B2AC4CDF96}" type="datetimeFigureOut">
              <a:rPr lang="de-DE" smtClean="0"/>
              <a:t>05.11.2009</a:t>
            </a:fld>
            <a:endParaRPr lang="de-AT"/>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de-AT"/>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2321FF06-1EE7-4973-A3DD-5443615D99E9}" type="slidenum">
              <a:rPr lang="de-AT" smtClean="0"/>
              <a:t>‹Nr.›</a:t>
            </a:fld>
            <a:endParaRPr lang="de-AT"/>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E633437-8068-4735-8591-70B2AC4CDF96}" type="datetimeFigureOut">
              <a:rPr lang="de-DE" smtClean="0"/>
              <a:t>05.11.2009</a:t>
            </a:fld>
            <a:endParaRPr lang="de-AT"/>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de-AT"/>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321FF06-1EE7-4973-A3DD-5443615D99E9}" type="slidenum">
              <a:rPr lang="de-AT" smtClean="0"/>
              <a:t>‹Nr.›</a:t>
            </a:fld>
            <a:endParaRPr lang="de-AT"/>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smtClean="0"/>
              <a:t>Projektbegründung</a:t>
            </a:r>
            <a:endParaRPr lang="de-AT" dirty="0"/>
          </a:p>
        </p:txBody>
      </p:sp>
      <p:sp>
        <p:nvSpPr>
          <p:cNvPr id="3" name="Untertitel 2"/>
          <p:cNvSpPr>
            <a:spLocks noGrp="1"/>
          </p:cNvSpPr>
          <p:nvPr>
            <p:ph type="subTitle" idx="1"/>
          </p:nvPr>
        </p:nvSpPr>
        <p:spPr/>
        <p:txBody>
          <a:bodyPr/>
          <a:lstStyle/>
          <a:p>
            <a:endParaRPr lang="de-A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Gute Zielsetzung</a:t>
            </a:r>
          </a:p>
          <a:p>
            <a:pPr lvl="1"/>
            <a:r>
              <a:rPr lang="de-AT" dirty="0" smtClean="0"/>
              <a:t>Erreichbarkeit</a:t>
            </a:r>
          </a:p>
          <a:p>
            <a:pPr lvl="1"/>
            <a:r>
              <a:rPr lang="de-AT" dirty="0" smtClean="0"/>
              <a:t>Quantifizierbarkeit</a:t>
            </a:r>
          </a:p>
          <a:p>
            <a:r>
              <a:rPr lang="de-AT" dirty="0" smtClean="0"/>
              <a:t>Kein expliziter Lösungsweg</a:t>
            </a:r>
          </a:p>
          <a:p>
            <a:r>
              <a:rPr lang="de-AT" dirty="0" smtClean="0"/>
              <a:t>Arten von Zielen</a:t>
            </a:r>
          </a:p>
          <a:p>
            <a:pPr lvl="1"/>
            <a:r>
              <a:rPr lang="de-AT" dirty="0" smtClean="0"/>
              <a:t>Ergebnisziele</a:t>
            </a:r>
          </a:p>
          <a:p>
            <a:pPr lvl="1"/>
            <a:r>
              <a:rPr lang="de-AT" dirty="0" smtClean="0"/>
              <a:t>Vorgehensziele</a:t>
            </a:r>
          </a:p>
          <a:p>
            <a:pPr lvl="1"/>
            <a:endParaRPr lang="de-AT" dirty="0"/>
          </a:p>
        </p:txBody>
      </p:sp>
      <p:sp>
        <p:nvSpPr>
          <p:cNvPr id="3" name="Titel 2"/>
          <p:cNvSpPr>
            <a:spLocks noGrp="1"/>
          </p:cNvSpPr>
          <p:nvPr>
            <p:ph type="title"/>
          </p:nvPr>
        </p:nvSpPr>
        <p:spPr/>
        <p:txBody>
          <a:bodyPr/>
          <a:lstStyle/>
          <a:p>
            <a:r>
              <a:rPr lang="de-AT" dirty="0" smtClean="0"/>
              <a:t>Zielbestimmung</a:t>
            </a:r>
            <a:endParaRPr lang="de-A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Zielhierarchie</a:t>
            </a:r>
          </a:p>
          <a:p>
            <a:pPr lvl="1"/>
            <a:r>
              <a:rPr lang="de-AT" dirty="0" smtClean="0"/>
              <a:t>Top-Down</a:t>
            </a:r>
          </a:p>
          <a:p>
            <a:pPr lvl="1"/>
            <a:r>
              <a:rPr lang="de-AT" dirty="0" err="1" smtClean="0"/>
              <a:t>Bottom-Up</a:t>
            </a:r>
            <a:endParaRPr lang="de-AT" dirty="0" smtClean="0"/>
          </a:p>
          <a:p>
            <a:pPr lvl="1"/>
            <a:r>
              <a:rPr lang="de-AT" dirty="0" smtClean="0"/>
              <a:t>Gemischt</a:t>
            </a:r>
          </a:p>
          <a:p>
            <a:r>
              <a:rPr lang="de-AT" dirty="0" smtClean="0"/>
              <a:t>Analyse Zielbeziehungen</a:t>
            </a:r>
          </a:p>
          <a:p>
            <a:pPr lvl="1"/>
            <a:r>
              <a:rPr lang="de-AT" dirty="0" smtClean="0"/>
              <a:t>Zielkonkurrenz</a:t>
            </a:r>
          </a:p>
          <a:p>
            <a:pPr lvl="1"/>
            <a:r>
              <a:rPr lang="de-AT" dirty="0" smtClean="0"/>
              <a:t>Zielkomplementarität</a:t>
            </a:r>
          </a:p>
          <a:p>
            <a:pPr lvl="1"/>
            <a:r>
              <a:rPr lang="de-AT" dirty="0" smtClean="0"/>
              <a:t>Zielneutralität</a:t>
            </a:r>
            <a:endParaRPr lang="de-AT" dirty="0"/>
          </a:p>
        </p:txBody>
      </p:sp>
      <p:sp>
        <p:nvSpPr>
          <p:cNvPr id="3" name="Titel 2"/>
          <p:cNvSpPr>
            <a:spLocks noGrp="1"/>
          </p:cNvSpPr>
          <p:nvPr>
            <p:ph type="title"/>
          </p:nvPr>
        </p:nvSpPr>
        <p:spPr/>
        <p:txBody>
          <a:bodyPr/>
          <a:lstStyle/>
          <a:p>
            <a:r>
              <a:rPr lang="de-AT" dirty="0" smtClean="0"/>
              <a:t>Zielbestimmung</a:t>
            </a:r>
            <a:endParaRPr lang="de-AT"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Personen mit Interesse oder Betroffenheit</a:t>
            </a:r>
          </a:p>
          <a:p>
            <a:pPr lvl="1"/>
            <a:r>
              <a:rPr lang="de-AT" dirty="0" smtClean="0"/>
              <a:t>Intern</a:t>
            </a:r>
          </a:p>
          <a:p>
            <a:pPr lvl="1"/>
            <a:r>
              <a:rPr lang="de-AT" dirty="0" smtClean="0"/>
              <a:t>Extern</a:t>
            </a:r>
          </a:p>
          <a:p>
            <a:r>
              <a:rPr lang="de-AT" dirty="0" smtClean="0"/>
              <a:t>Unterteilung nach</a:t>
            </a:r>
          </a:p>
          <a:p>
            <a:pPr lvl="1"/>
            <a:r>
              <a:rPr lang="de-AT" dirty="0" smtClean="0"/>
              <a:t>Betroffenheit</a:t>
            </a:r>
          </a:p>
          <a:p>
            <a:pPr lvl="1"/>
            <a:r>
              <a:rPr lang="de-AT" dirty="0" smtClean="0"/>
              <a:t>Interessen</a:t>
            </a:r>
          </a:p>
          <a:p>
            <a:pPr lvl="1"/>
            <a:r>
              <a:rPr lang="de-AT" dirty="0" smtClean="0"/>
              <a:t>Macht</a:t>
            </a:r>
          </a:p>
          <a:p>
            <a:pPr lvl="1"/>
            <a:endParaRPr lang="de-AT" dirty="0" smtClean="0"/>
          </a:p>
          <a:p>
            <a:endParaRPr lang="de-AT" dirty="0"/>
          </a:p>
        </p:txBody>
      </p:sp>
      <p:sp>
        <p:nvSpPr>
          <p:cNvPr id="3" name="Titel 2"/>
          <p:cNvSpPr>
            <a:spLocks noGrp="1"/>
          </p:cNvSpPr>
          <p:nvPr>
            <p:ph type="title"/>
          </p:nvPr>
        </p:nvSpPr>
        <p:spPr/>
        <p:txBody>
          <a:bodyPr/>
          <a:lstStyle/>
          <a:p>
            <a:r>
              <a:rPr lang="de-AT" dirty="0" err="1" smtClean="0"/>
              <a:t>Stakeholder</a:t>
            </a:r>
            <a:endParaRPr lang="de-A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Kritische Erfolgsfaktoren</a:t>
            </a:r>
          </a:p>
          <a:p>
            <a:pPr lvl="1"/>
            <a:r>
              <a:rPr lang="de-AT" dirty="0" smtClean="0"/>
              <a:t>Identifikation der Interessen</a:t>
            </a:r>
          </a:p>
          <a:p>
            <a:pPr lvl="1"/>
            <a:r>
              <a:rPr lang="de-AT" dirty="0" smtClean="0"/>
              <a:t>Setzen geeigneter Maßnahmen</a:t>
            </a:r>
          </a:p>
          <a:p>
            <a:r>
              <a:rPr lang="de-AT" dirty="0" err="1" smtClean="0"/>
              <a:t>Stakeholder</a:t>
            </a:r>
            <a:r>
              <a:rPr lang="de-AT" dirty="0" smtClean="0"/>
              <a:t>-Analysen</a:t>
            </a:r>
          </a:p>
          <a:p>
            <a:pPr lvl="1"/>
            <a:r>
              <a:rPr lang="de-AT" dirty="0" smtClean="0"/>
              <a:t>Identifikation</a:t>
            </a:r>
          </a:p>
          <a:p>
            <a:pPr lvl="1"/>
            <a:r>
              <a:rPr lang="de-AT" dirty="0" smtClean="0"/>
              <a:t>Informationssammlung</a:t>
            </a:r>
          </a:p>
          <a:p>
            <a:pPr lvl="1"/>
            <a:r>
              <a:rPr lang="de-AT" dirty="0" smtClean="0"/>
              <a:t>Vorhersage des Verhaltens</a:t>
            </a:r>
            <a:endParaRPr lang="de-AT" dirty="0" smtClean="0"/>
          </a:p>
          <a:p>
            <a:pPr>
              <a:buNone/>
            </a:pPr>
            <a:endParaRPr lang="de-AT" dirty="0"/>
          </a:p>
        </p:txBody>
      </p:sp>
      <p:sp>
        <p:nvSpPr>
          <p:cNvPr id="3" name="Titel 2"/>
          <p:cNvSpPr>
            <a:spLocks noGrp="1"/>
          </p:cNvSpPr>
          <p:nvPr>
            <p:ph type="title"/>
          </p:nvPr>
        </p:nvSpPr>
        <p:spPr/>
        <p:txBody>
          <a:bodyPr/>
          <a:lstStyle/>
          <a:p>
            <a:r>
              <a:rPr lang="de-AT" dirty="0" err="1" smtClean="0"/>
              <a:t>Stakeholder</a:t>
            </a:r>
            <a:endParaRPr lang="de-AT"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err="1" smtClean="0"/>
              <a:t>Stakeholder</a:t>
            </a:r>
            <a:endParaRPr lang="de-AT"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391845" y="1142984"/>
            <a:ext cx="6752155" cy="5291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Auf Umsetzung ausgerichtete Struktur</a:t>
            </a:r>
          </a:p>
          <a:p>
            <a:pPr lvl="1"/>
            <a:r>
              <a:rPr lang="de-AT" dirty="0" smtClean="0"/>
              <a:t>Zielformulierung</a:t>
            </a:r>
          </a:p>
          <a:p>
            <a:pPr lvl="1"/>
            <a:r>
              <a:rPr lang="de-AT" dirty="0" smtClean="0"/>
              <a:t>Qualitätskriterien</a:t>
            </a:r>
          </a:p>
          <a:p>
            <a:pPr lvl="1"/>
            <a:r>
              <a:rPr lang="de-AT" dirty="0" smtClean="0"/>
              <a:t>Finanzieller Rahmen</a:t>
            </a:r>
          </a:p>
          <a:p>
            <a:pPr lvl="1"/>
            <a:r>
              <a:rPr lang="de-AT" dirty="0" smtClean="0"/>
              <a:t>Termine</a:t>
            </a:r>
          </a:p>
          <a:p>
            <a:pPr lvl="1"/>
            <a:r>
              <a:rPr lang="de-AT" dirty="0" smtClean="0"/>
              <a:t>Organisation und Personen</a:t>
            </a:r>
          </a:p>
          <a:p>
            <a:r>
              <a:rPr lang="de-AT" dirty="0" smtClean="0"/>
              <a:t>Formaler Projektbeginn</a:t>
            </a:r>
            <a:endParaRPr lang="de-AT" dirty="0"/>
          </a:p>
        </p:txBody>
      </p:sp>
      <p:sp>
        <p:nvSpPr>
          <p:cNvPr id="3" name="Titel 2"/>
          <p:cNvSpPr>
            <a:spLocks noGrp="1"/>
          </p:cNvSpPr>
          <p:nvPr>
            <p:ph type="title"/>
          </p:nvPr>
        </p:nvSpPr>
        <p:spPr/>
        <p:txBody>
          <a:bodyPr/>
          <a:lstStyle/>
          <a:p>
            <a:r>
              <a:rPr lang="de-AT" dirty="0" smtClean="0"/>
              <a:t>Projektauftrag</a:t>
            </a:r>
            <a:endParaRPr lang="de-A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Projektbezeichnung</a:t>
            </a:r>
          </a:p>
          <a:p>
            <a:r>
              <a:rPr lang="de-AT" dirty="0" smtClean="0"/>
              <a:t>Auftraggeber</a:t>
            </a:r>
          </a:p>
          <a:p>
            <a:r>
              <a:rPr lang="de-AT" dirty="0" smtClean="0"/>
              <a:t>Projektaufriss</a:t>
            </a:r>
          </a:p>
          <a:p>
            <a:r>
              <a:rPr lang="de-AT" dirty="0" smtClean="0"/>
              <a:t>Projektstart</a:t>
            </a:r>
          </a:p>
          <a:p>
            <a:r>
              <a:rPr lang="de-AT" dirty="0" smtClean="0"/>
              <a:t>Projektende</a:t>
            </a:r>
          </a:p>
          <a:p>
            <a:r>
              <a:rPr lang="de-AT" dirty="0" smtClean="0"/>
              <a:t>Freigaben</a:t>
            </a:r>
          </a:p>
          <a:p>
            <a:endParaRPr lang="de-AT" dirty="0"/>
          </a:p>
        </p:txBody>
      </p:sp>
      <p:sp>
        <p:nvSpPr>
          <p:cNvPr id="3" name="Titel 2"/>
          <p:cNvSpPr>
            <a:spLocks noGrp="1"/>
          </p:cNvSpPr>
          <p:nvPr>
            <p:ph type="title"/>
          </p:nvPr>
        </p:nvSpPr>
        <p:spPr/>
        <p:txBody>
          <a:bodyPr/>
          <a:lstStyle/>
          <a:p>
            <a:r>
              <a:rPr lang="de-AT" dirty="0" smtClean="0"/>
              <a:t>Teile des Projektauftrags</a:t>
            </a:r>
            <a:endParaRPr lang="de-A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Budget und Ressourcen</a:t>
            </a:r>
          </a:p>
          <a:p>
            <a:r>
              <a:rPr lang="de-AT" dirty="0" smtClean="0"/>
              <a:t>Projektleiter</a:t>
            </a:r>
          </a:p>
          <a:p>
            <a:r>
              <a:rPr lang="de-AT" dirty="0" smtClean="0"/>
              <a:t>Projektteam</a:t>
            </a:r>
          </a:p>
          <a:p>
            <a:r>
              <a:rPr lang="de-AT" dirty="0" smtClean="0"/>
              <a:t>Abschluss des Projektauftrags</a:t>
            </a:r>
          </a:p>
          <a:p>
            <a:endParaRPr lang="de-AT" dirty="0"/>
          </a:p>
        </p:txBody>
      </p:sp>
      <p:sp>
        <p:nvSpPr>
          <p:cNvPr id="3" name="Titel 2"/>
          <p:cNvSpPr>
            <a:spLocks noGrp="1"/>
          </p:cNvSpPr>
          <p:nvPr>
            <p:ph type="title"/>
          </p:nvPr>
        </p:nvSpPr>
        <p:spPr/>
        <p:txBody>
          <a:bodyPr/>
          <a:lstStyle/>
          <a:p>
            <a:r>
              <a:rPr lang="de-AT" dirty="0" smtClean="0"/>
              <a:t>Teile des Projektauftrags</a:t>
            </a:r>
            <a:endParaRPr lang="de-AT"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AT" dirty="0" smtClean="0"/>
              <a:t>Noch Fragen?</a:t>
            </a:r>
            <a:endParaRPr lang="de-AT" dirty="0"/>
          </a:p>
        </p:txBody>
      </p:sp>
      <p:sp>
        <p:nvSpPr>
          <p:cNvPr id="5" name="Untertitel 4"/>
          <p:cNvSpPr>
            <a:spLocks noGrp="1"/>
          </p:cNvSpPr>
          <p:nvPr>
            <p:ph type="subTitle" idx="1"/>
          </p:nvPr>
        </p:nvSpPr>
        <p:spPr/>
        <p:txBody>
          <a:bodyPr/>
          <a:lstStyle/>
          <a:p>
            <a:endParaRPr lang="de-AT"/>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Projektidee</a:t>
            </a:r>
          </a:p>
          <a:p>
            <a:r>
              <a:rPr lang="de-AT" dirty="0" smtClean="0"/>
              <a:t>Vorstudie</a:t>
            </a:r>
          </a:p>
          <a:p>
            <a:r>
              <a:rPr lang="de-AT" dirty="0" smtClean="0"/>
              <a:t>Zielbestimmung</a:t>
            </a:r>
          </a:p>
          <a:p>
            <a:r>
              <a:rPr lang="de-AT" dirty="0" err="1" smtClean="0"/>
              <a:t>Stakeholder</a:t>
            </a:r>
            <a:r>
              <a:rPr lang="de-AT" dirty="0" smtClean="0"/>
              <a:t> (Projektumfeld)</a:t>
            </a:r>
          </a:p>
          <a:p>
            <a:r>
              <a:rPr lang="de-AT" dirty="0" smtClean="0"/>
              <a:t>Projektauftrag</a:t>
            </a:r>
            <a:endParaRPr lang="de-AT" dirty="0"/>
          </a:p>
        </p:txBody>
      </p:sp>
      <p:sp>
        <p:nvSpPr>
          <p:cNvPr id="3" name="Titel 2"/>
          <p:cNvSpPr>
            <a:spLocks noGrp="1"/>
          </p:cNvSpPr>
          <p:nvPr>
            <p:ph type="title"/>
          </p:nvPr>
        </p:nvSpPr>
        <p:spPr/>
        <p:txBody>
          <a:bodyPr/>
          <a:lstStyle/>
          <a:p>
            <a:r>
              <a:rPr lang="de-AT" dirty="0" smtClean="0"/>
              <a:t>Agenda</a:t>
            </a:r>
            <a:endParaRPr lang="de-A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Technische Innovation</a:t>
            </a:r>
          </a:p>
          <a:p>
            <a:r>
              <a:rPr lang="de-AT" dirty="0" smtClean="0"/>
              <a:t>Gesellschaftliche Gründe</a:t>
            </a:r>
          </a:p>
          <a:p>
            <a:r>
              <a:rPr lang="de-AT" dirty="0" smtClean="0"/>
              <a:t>Sicherung der Wettbewerbsfähigkeit</a:t>
            </a:r>
          </a:p>
          <a:p>
            <a:r>
              <a:rPr lang="de-AT" dirty="0" smtClean="0"/>
              <a:t>Betriebliche Umorganisation</a:t>
            </a:r>
          </a:p>
          <a:p>
            <a:r>
              <a:rPr lang="de-AT" dirty="0" smtClean="0"/>
              <a:t>Schwachstellen im bisherigen Verfahren</a:t>
            </a:r>
            <a:endParaRPr lang="de-AT" dirty="0"/>
          </a:p>
        </p:txBody>
      </p:sp>
      <p:sp>
        <p:nvSpPr>
          <p:cNvPr id="3" name="Titel 2"/>
          <p:cNvSpPr>
            <a:spLocks noGrp="1"/>
          </p:cNvSpPr>
          <p:nvPr>
            <p:ph type="title"/>
          </p:nvPr>
        </p:nvSpPr>
        <p:spPr/>
        <p:txBody>
          <a:bodyPr/>
          <a:lstStyle/>
          <a:p>
            <a:r>
              <a:rPr lang="de-AT" dirty="0" smtClean="0"/>
              <a:t>Projektidee</a:t>
            </a:r>
            <a:endParaRPr lang="de-AT"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Projektantrag</a:t>
            </a:r>
          </a:p>
          <a:p>
            <a:r>
              <a:rPr lang="de-AT" dirty="0" smtClean="0"/>
              <a:t>Projektwürdigkeit</a:t>
            </a:r>
          </a:p>
          <a:p>
            <a:r>
              <a:rPr lang="de-AT" dirty="0" smtClean="0"/>
              <a:t>Variantenbildung</a:t>
            </a:r>
            <a:endParaRPr lang="de-AT" dirty="0"/>
          </a:p>
        </p:txBody>
      </p:sp>
      <p:sp>
        <p:nvSpPr>
          <p:cNvPr id="3" name="Titel 2"/>
          <p:cNvSpPr>
            <a:spLocks noGrp="1"/>
          </p:cNvSpPr>
          <p:nvPr>
            <p:ph type="title"/>
          </p:nvPr>
        </p:nvSpPr>
        <p:spPr/>
        <p:txBody>
          <a:bodyPr/>
          <a:lstStyle/>
          <a:p>
            <a:r>
              <a:rPr lang="de-AT" dirty="0" smtClean="0"/>
              <a:t>Vorstudie</a:t>
            </a:r>
            <a:endParaRPr lang="de-A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Erster Verwaltungstechnischer Schritt</a:t>
            </a:r>
          </a:p>
          <a:p>
            <a:r>
              <a:rPr lang="de-AT" dirty="0" smtClean="0"/>
              <a:t>Üblicherweise nicht </a:t>
            </a:r>
            <a:r>
              <a:rPr lang="de-AT" smtClean="0"/>
              <a:t>aus Regelbudget</a:t>
            </a:r>
            <a:endParaRPr lang="de-AT" dirty="0" smtClean="0"/>
          </a:p>
          <a:p>
            <a:pPr lvl="1"/>
            <a:r>
              <a:rPr lang="de-AT" dirty="0" smtClean="0"/>
              <a:t>Aufgabenstellung kurzfristig</a:t>
            </a:r>
          </a:p>
          <a:p>
            <a:pPr lvl="1"/>
            <a:r>
              <a:rPr lang="de-AT" dirty="0" smtClean="0"/>
              <a:t>Finanzieller Rahmen übersteigt Budget</a:t>
            </a:r>
          </a:p>
          <a:p>
            <a:pPr lvl="1"/>
            <a:r>
              <a:rPr lang="de-AT" dirty="0" smtClean="0"/>
              <a:t>Änderungen betriebsinterner Organisation</a:t>
            </a:r>
          </a:p>
          <a:p>
            <a:r>
              <a:rPr lang="de-AT" dirty="0" smtClean="0"/>
              <a:t>Muss von höherer Stelle bewilligt werden</a:t>
            </a:r>
            <a:endParaRPr lang="de-AT" dirty="0"/>
          </a:p>
        </p:txBody>
      </p:sp>
      <p:sp>
        <p:nvSpPr>
          <p:cNvPr id="3" name="Titel 2"/>
          <p:cNvSpPr>
            <a:spLocks noGrp="1"/>
          </p:cNvSpPr>
          <p:nvPr>
            <p:ph type="title"/>
          </p:nvPr>
        </p:nvSpPr>
        <p:spPr/>
        <p:txBody>
          <a:bodyPr/>
          <a:lstStyle/>
          <a:p>
            <a:r>
              <a:rPr lang="de-AT" dirty="0" smtClean="0"/>
              <a:t>Projektantrag</a:t>
            </a:r>
            <a:endParaRPr lang="de-A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Inhalt</a:t>
            </a:r>
          </a:p>
          <a:p>
            <a:pPr lvl="1"/>
            <a:r>
              <a:rPr lang="de-AT" dirty="0" smtClean="0"/>
              <a:t>Überblicksmäßige Aufgabenbeschreibung</a:t>
            </a:r>
          </a:p>
          <a:p>
            <a:pPr lvl="1"/>
            <a:r>
              <a:rPr lang="de-AT" dirty="0" smtClean="0"/>
              <a:t>Nutzen bzw. Konsequenzen</a:t>
            </a:r>
          </a:p>
          <a:p>
            <a:pPr lvl="1"/>
            <a:r>
              <a:rPr lang="de-AT" dirty="0" smtClean="0"/>
              <a:t>Personelle und finanzielle Rahmenbedingungen</a:t>
            </a:r>
          </a:p>
        </p:txBody>
      </p:sp>
      <p:sp>
        <p:nvSpPr>
          <p:cNvPr id="3" name="Titel 2"/>
          <p:cNvSpPr>
            <a:spLocks noGrp="1"/>
          </p:cNvSpPr>
          <p:nvPr>
            <p:ph type="title"/>
          </p:nvPr>
        </p:nvSpPr>
        <p:spPr/>
        <p:txBody>
          <a:bodyPr/>
          <a:lstStyle/>
          <a:p>
            <a:r>
              <a:rPr lang="de-AT" dirty="0" smtClean="0"/>
              <a:t>Projektantrag</a:t>
            </a:r>
            <a:endParaRPr lang="de-A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Projektstudie (früher Machbarkeitsstudie)</a:t>
            </a:r>
          </a:p>
          <a:p>
            <a:pPr lvl="1"/>
            <a:r>
              <a:rPr lang="de-AT" dirty="0" smtClean="0"/>
              <a:t>Überprüfung der Umsetzung</a:t>
            </a:r>
          </a:p>
          <a:p>
            <a:pPr lvl="1"/>
            <a:r>
              <a:rPr lang="de-AT" dirty="0" smtClean="0"/>
              <a:t>Umfang, Mittel und Zeit werden ermittelt</a:t>
            </a:r>
          </a:p>
          <a:p>
            <a:pPr lvl="1"/>
            <a:r>
              <a:rPr lang="de-AT" dirty="0" smtClean="0"/>
              <a:t>Widersprüche aufgedeckt</a:t>
            </a:r>
          </a:p>
          <a:p>
            <a:pPr lvl="1"/>
            <a:r>
              <a:rPr lang="de-AT" dirty="0" smtClean="0"/>
              <a:t>Wenn negativ </a:t>
            </a:r>
            <a:r>
              <a:rPr lang="de-AT" dirty="0" smtClean="0">
                <a:sym typeface="Wingdings" pitchFamily="2" charset="2"/>
              </a:rPr>
              <a:t> Ansatz </a:t>
            </a:r>
            <a:r>
              <a:rPr lang="de-AT" dirty="0" err="1" smtClean="0">
                <a:sym typeface="Wingdings" pitchFamily="2" charset="2"/>
              </a:rPr>
              <a:t>modifziert</a:t>
            </a:r>
            <a:endParaRPr lang="de-AT" dirty="0" smtClean="0">
              <a:sym typeface="Wingdings" pitchFamily="2" charset="2"/>
            </a:endParaRPr>
          </a:p>
          <a:p>
            <a:pPr lvl="1"/>
            <a:r>
              <a:rPr lang="de-AT" dirty="0" smtClean="0">
                <a:sym typeface="Wingdings" pitchFamily="2" charset="2"/>
              </a:rPr>
              <a:t>Meist mit Risikoanalyse verbunden</a:t>
            </a:r>
          </a:p>
          <a:p>
            <a:pPr lvl="1"/>
            <a:r>
              <a:rPr lang="de-AT" dirty="0" smtClean="0">
                <a:sym typeface="Wingdings" pitchFamily="2" charset="2"/>
              </a:rPr>
              <a:t>Ziel: Umsetzbarkeit analysieren</a:t>
            </a:r>
            <a:endParaRPr lang="de-AT" dirty="0"/>
          </a:p>
        </p:txBody>
      </p:sp>
      <p:sp>
        <p:nvSpPr>
          <p:cNvPr id="3" name="Titel 2"/>
          <p:cNvSpPr>
            <a:spLocks noGrp="1"/>
          </p:cNvSpPr>
          <p:nvPr>
            <p:ph type="title"/>
          </p:nvPr>
        </p:nvSpPr>
        <p:spPr/>
        <p:txBody>
          <a:bodyPr/>
          <a:lstStyle/>
          <a:p>
            <a:r>
              <a:rPr lang="de-AT" dirty="0" smtClean="0"/>
              <a:t>Projektwürdigkeit</a:t>
            </a:r>
            <a:endParaRPr lang="de-A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Variantenbildung</a:t>
            </a:r>
          </a:p>
          <a:p>
            <a:pPr lvl="1"/>
            <a:r>
              <a:rPr lang="de-AT" dirty="0" smtClean="0"/>
              <a:t>Mehrere Wege</a:t>
            </a:r>
          </a:p>
          <a:p>
            <a:pPr lvl="1"/>
            <a:r>
              <a:rPr lang="de-AT" dirty="0" smtClean="0"/>
              <a:t>Kreativer Prozess zur Variantenbildung</a:t>
            </a:r>
          </a:p>
          <a:p>
            <a:pPr lvl="1"/>
            <a:r>
              <a:rPr lang="de-AT" dirty="0" smtClean="0"/>
              <a:t>Variantenentscheid: verbindliche Auswahl</a:t>
            </a:r>
            <a:endParaRPr lang="de-AT" dirty="0"/>
          </a:p>
        </p:txBody>
      </p:sp>
      <p:sp>
        <p:nvSpPr>
          <p:cNvPr id="3" name="Titel 2"/>
          <p:cNvSpPr>
            <a:spLocks noGrp="1"/>
          </p:cNvSpPr>
          <p:nvPr>
            <p:ph type="title"/>
          </p:nvPr>
        </p:nvSpPr>
        <p:spPr/>
        <p:txBody>
          <a:bodyPr/>
          <a:lstStyle/>
          <a:p>
            <a:r>
              <a:rPr lang="de-AT" dirty="0" smtClean="0"/>
              <a:t>Projektwürdigkeit</a:t>
            </a:r>
            <a:endParaRPr lang="de-AT"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AT" dirty="0" smtClean="0"/>
              <a:t>Kategorien</a:t>
            </a:r>
          </a:p>
          <a:p>
            <a:pPr lvl="1"/>
            <a:r>
              <a:rPr lang="de-AT" dirty="0" smtClean="0"/>
              <a:t>Leistung</a:t>
            </a:r>
          </a:p>
          <a:p>
            <a:pPr lvl="1"/>
            <a:r>
              <a:rPr lang="de-AT" dirty="0" smtClean="0"/>
              <a:t>Termine</a:t>
            </a:r>
          </a:p>
          <a:p>
            <a:pPr lvl="1"/>
            <a:r>
              <a:rPr lang="de-AT" dirty="0" smtClean="0"/>
              <a:t>Kosten</a:t>
            </a:r>
          </a:p>
          <a:p>
            <a:r>
              <a:rPr lang="de-AT" dirty="0" smtClean="0"/>
              <a:t>Funktionen</a:t>
            </a:r>
          </a:p>
          <a:p>
            <a:pPr lvl="1"/>
            <a:r>
              <a:rPr lang="de-AT" dirty="0" smtClean="0"/>
              <a:t>Kontrolle</a:t>
            </a:r>
          </a:p>
          <a:p>
            <a:pPr lvl="1"/>
            <a:r>
              <a:rPr lang="de-AT" dirty="0" smtClean="0"/>
              <a:t>Orientierung des Projektteams</a:t>
            </a:r>
          </a:p>
          <a:p>
            <a:pPr lvl="1"/>
            <a:r>
              <a:rPr lang="de-AT" dirty="0" smtClean="0"/>
              <a:t>Entscheidungshilfe bei Zielkonflikten</a:t>
            </a:r>
            <a:endParaRPr lang="de-AT" dirty="0"/>
          </a:p>
        </p:txBody>
      </p:sp>
      <p:sp>
        <p:nvSpPr>
          <p:cNvPr id="3" name="Titel 2"/>
          <p:cNvSpPr>
            <a:spLocks noGrp="1"/>
          </p:cNvSpPr>
          <p:nvPr>
            <p:ph type="title"/>
          </p:nvPr>
        </p:nvSpPr>
        <p:spPr/>
        <p:txBody>
          <a:bodyPr/>
          <a:lstStyle/>
          <a:p>
            <a:r>
              <a:rPr lang="de-AT" dirty="0" smtClean="0"/>
              <a:t>Zielbestimmung</a:t>
            </a:r>
            <a:endParaRPr lang="de-AT"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0</TotalTime>
  <Words>1481</Words>
  <Application>Microsoft Office PowerPoint</Application>
  <PresentationFormat>Bildschirmpräsentation (4:3)</PresentationFormat>
  <Paragraphs>225</Paragraphs>
  <Slides>18</Slides>
  <Notes>14</Notes>
  <HiddenSlides>0</HiddenSlides>
  <MMClips>0</MMClips>
  <ScaleCrop>false</ScaleCrop>
  <HeadingPairs>
    <vt:vector size="4" baseType="variant">
      <vt:variant>
        <vt:lpstr>Design</vt:lpstr>
      </vt:variant>
      <vt:variant>
        <vt:i4>1</vt:i4>
      </vt:variant>
      <vt:variant>
        <vt:lpstr>Folientitel</vt:lpstr>
      </vt:variant>
      <vt:variant>
        <vt:i4>18</vt:i4>
      </vt:variant>
    </vt:vector>
  </HeadingPairs>
  <TitlesOfParts>
    <vt:vector size="19" baseType="lpstr">
      <vt:lpstr>Deimos</vt:lpstr>
      <vt:lpstr>Projektbegründung</vt:lpstr>
      <vt:lpstr>Agenda</vt:lpstr>
      <vt:lpstr>Projektidee</vt:lpstr>
      <vt:lpstr>Vorstudie</vt:lpstr>
      <vt:lpstr>Projektantrag</vt:lpstr>
      <vt:lpstr>Projektantrag</vt:lpstr>
      <vt:lpstr>Projektwürdigkeit</vt:lpstr>
      <vt:lpstr>Projektwürdigkeit</vt:lpstr>
      <vt:lpstr>Zielbestimmung</vt:lpstr>
      <vt:lpstr>Zielbestimmung</vt:lpstr>
      <vt:lpstr>Zielbestimmung</vt:lpstr>
      <vt:lpstr>Stakeholder</vt:lpstr>
      <vt:lpstr>Stakeholder</vt:lpstr>
      <vt:lpstr>Stakeholder</vt:lpstr>
      <vt:lpstr>Projektauftrag</vt:lpstr>
      <vt:lpstr>Teile des Projektauftrags</vt:lpstr>
      <vt:lpstr>Teile des Projektauftrags</vt:lpstr>
      <vt:lpstr>Noch Fragen?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Projektbegründung</dc:title>
  <dc:creator>Michael</dc:creator>
  <cp:lastModifiedBy>Michael</cp:lastModifiedBy>
  <cp:revision>51</cp:revision>
  <dcterms:created xsi:type="dcterms:W3CDTF">2009-11-05T17:18:36Z</dcterms:created>
  <dcterms:modified xsi:type="dcterms:W3CDTF">2009-11-05T18:32:23Z</dcterms:modified>
</cp:coreProperties>
</file>