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43"/>
  </p:notesMasterIdLst>
  <p:handoutMasterIdLst>
    <p:handoutMasterId r:id="rId44"/>
  </p:handoutMasterIdLst>
  <p:sldIdLst>
    <p:sldId id="257" r:id="rId2"/>
    <p:sldId id="308" r:id="rId3"/>
    <p:sldId id="316" r:id="rId4"/>
    <p:sldId id="317" r:id="rId5"/>
    <p:sldId id="318" r:id="rId6"/>
    <p:sldId id="319" r:id="rId7"/>
    <p:sldId id="320" r:id="rId8"/>
    <p:sldId id="321" r:id="rId9"/>
    <p:sldId id="322" r:id="rId10"/>
    <p:sldId id="324" r:id="rId11"/>
    <p:sldId id="325" r:id="rId12"/>
    <p:sldId id="326" r:id="rId13"/>
    <p:sldId id="323" r:id="rId14"/>
    <p:sldId id="327" r:id="rId15"/>
    <p:sldId id="328" r:id="rId16"/>
    <p:sldId id="330" r:id="rId17"/>
    <p:sldId id="331" r:id="rId18"/>
    <p:sldId id="329" r:id="rId19"/>
    <p:sldId id="332" r:id="rId20"/>
    <p:sldId id="333" r:id="rId21"/>
    <p:sldId id="340" r:id="rId22"/>
    <p:sldId id="341" r:id="rId23"/>
    <p:sldId id="342" r:id="rId24"/>
    <p:sldId id="334" r:id="rId25"/>
    <p:sldId id="335" r:id="rId26"/>
    <p:sldId id="352" r:id="rId27"/>
    <p:sldId id="353" r:id="rId28"/>
    <p:sldId id="354" r:id="rId29"/>
    <p:sldId id="336" r:id="rId30"/>
    <p:sldId id="343" r:id="rId31"/>
    <p:sldId id="344" r:id="rId32"/>
    <p:sldId id="345" r:id="rId33"/>
    <p:sldId id="337" r:id="rId34"/>
    <p:sldId id="346" r:id="rId35"/>
    <p:sldId id="347" r:id="rId36"/>
    <p:sldId id="348" r:id="rId37"/>
    <p:sldId id="338" r:id="rId38"/>
    <p:sldId id="349" r:id="rId39"/>
    <p:sldId id="350" r:id="rId40"/>
    <p:sldId id="351" r:id="rId41"/>
    <p:sldId id="339" r:id="rId42"/>
  </p:sldIdLst>
  <p:sldSz cx="9144000" cy="6858000" type="screen4x3"/>
  <p:notesSz cx="6858000" cy="9144000"/>
  <p:custShowLst>
    <p:custShow name="BO" id="0">
      <p:sldLst>
        <p:sld r:id="rId2"/>
      </p:sldLst>
    </p:custShow>
  </p:custShowLst>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xmlns:mc="http://schemas.openxmlformats.org/markup-compatibility/2006" xmlns:a14="http://schemas.microsoft.com/office/drawing/2010/main" val="FF0000" mc:Ignorable=""/>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clrMru>
    <a:srgbClr xmlns:mc="http://schemas.openxmlformats.org/markup-compatibility/2006" xmlns:a14="http://schemas.microsoft.com/office/drawing/2010/main" val="FEA501"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75578" autoAdjust="0"/>
  </p:normalViewPr>
  <p:slideViewPr>
    <p:cSldViewPr snapToGrid="0">
      <p:cViewPr>
        <p:scale>
          <a:sx n="100" d="100"/>
          <a:sy n="100" d="100"/>
        </p:scale>
        <p:origin x="-1878" y="-72"/>
      </p:cViewPr>
      <p:guideLst>
        <p:guide orient="horz" pos="2160"/>
        <p:guide pos="2880"/>
      </p:guideLst>
    </p:cSldViewPr>
  </p:slideViewPr>
  <p:outlineViewPr>
    <p:cViewPr>
      <p:scale>
        <a:sx n="33" d="100"/>
        <a:sy n="33" d="100"/>
      </p:scale>
      <p:origin x="0" y="17052"/>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02625C40-85A4-4734-8859-B11DC783A3C8}" type="slidenum">
              <a:rPr lang="en-US"/>
              <a:pPr>
                <a:defRPr/>
              </a:pPr>
              <a:t>‹Nr.›</a:t>
            </a:fld>
            <a:endParaRPr lang="en-US"/>
          </a:p>
        </p:txBody>
      </p:sp>
    </p:spTree>
    <p:extLst>
      <p:ext uri="{BB962C8B-B14F-4D97-AF65-F5344CB8AC3E}">
        <p14:creationId xmlns:p14="http://schemas.microsoft.com/office/powerpoint/2010/main" val="2607124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de-DE"/>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de-DE"/>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xmlns:mc="http://schemas.openxmlformats.org/markup-compatibility/2006" xmlns:a14="http://schemas.microsoft.com/office/drawing/2010/main" val="000000" mc:Ignorable=""/>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de-DE"/>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6BFBD3AF-73EF-4091-B5EE-1F6AD9D86CA9}" type="slidenum">
              <a:rPr lang="de-DE"/>
              <a:pPr>
                <a:defRPr/>
              </a:pPr>
              <a:t>‹Nr.›</a:t>
            </a:fld>
            <a:endParaRPr lang="de-DE"/>
          </a:p>
        </p:txBody>
      </p:sp>
    </p:spTree>
    <p:extLst>
      <p:ext uri="{BB962C8B-B14F-4D97-AF65-F5344CB8AC3E}">
        <p14:creationId xmlns:p14="http://schemas.microsoft.com/office/powerpoint/2010/main" val="37167593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DB390F2E-8CED-44CC-8F70-E09D188B36BD}" type="slidenum">
              <a:rPr lang="de-DE" smtClean="0"/>
              <a:pPr/>
              <a:t>1</a:t>
            </a:fld>
            <a:endParaRPr lang="de-DE" dirty="0" smtClean="0"/>
          </a:p>
        </p:txBody>
      </p:sp>
      <p:sp>
        <p:nvSpPr>
          <p:cNvPr id="18435" name="Rectangle 7"/>
          <p:cNvSpPr txBox="1">
            <a:spLocks noGrp="1" noChangeArrowheads="1"/>
          </p:cNvSpPr>
          <p:nvPr/>
        </p:nvSpPr>
        <p:spPr bwMode="auto">
          <a:xfrm>
            <a:off x="3887788" y="8689975"/>
            <a:ext cx="2970212" cy="454025"/>
          </a:xfrm>
          <a:prstGeom prst="rect">
            <a:avLst/>
          </a:prstGeom>
          <a:noFill/>
          <a:ln w="9525">
            <a:noFill/>
            <a:miter lim="800000"/>
            <a:headEnd/>
            <a:tailEnd/>
          </a:ln>
        </p:spPr>
        <p:txBody>
          <a:bodyPr lIns="94824" tIns="47416" rIns="94824" bIns="47416" anchor="b"/>
          <a:lstStyle/>
          <a:p>
            <a:pPr algn="r" defTabSz="947738"/>
            <a:fld id="{109F1353-8628-466B-9ACE-F7D44A12049C}" type="slidenum">
              <a:rPr lang="en-GB" sz="1300"/>
              <a:pPr algn="r" defTabSz="947738"/>
              <a:t>1</a:t>
            </a:fld>
            <a:endParaRPr lang="en-GB" sz="1300"/>
          </a:p>
        </p:txBody>
      </p:sp>
      <p:sp>
        <p:nvSpPr>
          <p:cNvPr id="18436" name="Rectangle 2"/>
          <p:cNvSpPr>
            <a:spLocks noGrp="1" noRot="1" noChangeAspect="1" noChangeArrowheads="1" noTextEdit="1"/>
          </p:cNvSpPr>
          <p:nvPr>
            <p:ph type="sldImg"/>
          </p:nvPr>
        </p:nvSpPr>
        <p:spPr>
          <a:xfrm>
            <a:off x="1143000" y="685800"/>
            <a:ext cx="4573588" cy="3430588"/>
          </a:xfrm>
          <a:ln/>
        </p:spPr>
      </p:sp>
      <p:sp>
        <p:nvSpPr>
          <p:cNvPr id="18437" name="Rectangle 3"/>
          <p:cNvSpPr>
            <a:spLocks noGrp="1" noChangeArrowheads="1"/>
          </p:cNvSpPr>
          <p:nvPr>
            <p:ph type="body" idx="1"/>
          </p:nvPr>
        </p:nvSpPr>
        <p:spPr>
          <a:xfrm>
            <a:off x="914400" y="4343400"/>
            <a:ext cx="5029200" cy="4114800"/>
          </a:xfrm>
          <a:noFill/>
          <a:ln/>
        </p:spPr>
        <p:txBody>
          <a:bodyPr lIns="94824" tIns="47416" rIns="94824" bIns="47416"/>
          <a:lstStyle/>
          <a:p>
            <a:pPr eaLnBrk="1" hangingPunct="1"/>
            <a:r>
              <a:rPr lang="de-AT" sz="1200" noProof="1" smtClean="0"/>
              <a:t>Projektstart &amp; Projektorganisationsformen</a:t>
            </a:r>
            <a:endParaRPr lang="de-DE"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dirty="0" smtClean="0"/>
              <a:t>Interne Projekte</a:t>
            </a:r>
          </a:p>
          <a:p>
            <a:pPr lvl="1"/>
            <a:r>
              <a:rPr lang="de-AT" dirty="0" smtClean="0"/>
              <a:t>Unternehmensleitung des projektführenden Unternehmens ist Auftraggeber</a:t>
            </a:r>
          </a:p>
          <a:p>
            <a:pPr lvl="1"/>
            <a:r>
              <a:rPr lang="de-AT" dirty="0" smtClean="0"/>
              <a:t>dienen zur Verbesserung der Leistungsfähigkeit des Unternehmens</a:t>
            </a:r>
          </a:p>
          <a:p>
            <a:pPr lvl="1"/>
            <a:r>
              <a:rPr lang="de-AT" dirty="0" smtClean="0"/>
              <a:t>können durch externe Partner unterstütz werden</a:t>
            </a:r>
          </a:p>
          <a:p>
            <a:r>
              <a:rPr lang="de-AT" dirty="0" smtClean="0"/>
              <a:t>Externe Projekte</a:t>
            </a:r>
          </a:p>
          <a:p>
            <a:pPr lvl="1"/>
            <a:r>
              <a:rPr lang="de-AT" dirty="0" smtClean="0"/>
              <a:t>Werden vom Unternehmen für einen Kunden durchgeführt</a:t>
            </a:r>
          </a:p>
          <a:p>
            <a:pPr lvl="1"/>
            <a:r>
              <a:rPr lang="de-AT" dirty="0" smtClean="0"/>
              <a:t>Kunde gibt Projektziele vor und erhält ein bestimmtes Produkt oder eine Leistung als Ergebnis</a:t>
            </a:r>
          </a:p>
          <a:p>
            <a:endParaRPr lang="de-AT" dirty="0" smtClean="0"/>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10</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dirty="0" smtClean="0"/>
              <a:t>Sachzielorientierte Projekte</a:t>
            </a:r>
          </a:p>
          <a:p>
            <a:pPr lvl="1"/>
            <a:r>
              <a:rPr lang="de-AT" dirty="0" smtClean="0"/>
              <a:t>Projektziel ist die Erstellung/Veränderung/Verbesserung von Produkten eines Unternehmens.</a:t>
            </a:r>
          </a:p>
          <a:p>
            <a:r>
              <a:rPr lang="de-AT" dirty="0" smtClean="0"/>
              <a:t>Prozessorientierte Projekte</a:t>
            </a:r>
          </a:p>
          <a:p>
            <a:pPr lvl="1"/>
            <a:r>
              <a:rPr lang="de-AT" dirty="0" smtClean="0"/>
              <a:t>beschäftig sich mit der Schaffung, Gestaltung oder Koordination von Ausführungshandlungen bei Leistungserstellungs- oder Informationsprozessen.</a:t>
            </a:r>
          </a:p>
          <a:p>
            <a:endParaRPr lang="de-AT" dirty="0" smtClean="0"/>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11</a:t>
            </a:fld>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dirty="0" smtClean="0"/>
              <a:t>Repetitive Projekte</a:t>
            </a:r>
          </a:p>
          <a:p>
            <a:pPr lvl="1"/>
            <a:r>
              <a:rPr lang="de-AT" dirty="0" smtClean="0"/>
              <a:t>sind Projekte mit veränderten Aufgabenstellungen, die mit ähnlicher Grundstruktur öfter vorkommen.</a:t>
            </a:r>
          </a:p>
          <a:p>
            <a:r>
              <a:rPr lang="de-AT" dirty="0" smtClean="0"/>
              <a:t>Nicht repetitive Projekte</a:t>
            </a:r>
          </a:p>
          <a:p>
            <a:pPr lvl="1"/>
            <a:r>
              <a:rPr lang="de-AT" dirty="0" smtClean="0"/>
              <a:t>sind einmalige Vorhaben.</a:t>
            </a:r>
          </a:p>
          <a:p>
            <a:endParaRPr lang="de-AT" dirty="0" smtClean="0"/>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12</a:t>
            </a:fld>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sz="1200" dirty="0" smtClean="0"/>
              <a:t>Strategische Aspekte von Projekten</a:t>
            </a:r>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13</a:t>
            </a:fld>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Routineprojekte</a:t>
            </a:r>
            <a:endParaRPr lang="de-AT" baseline="0" dirty="0" smtClean="0"/>
          </a:p>
          <a:p>
            <a:endParaRPr lang="de-AT" baseline="0" dirty="0" smtClean="0"/>
          </a:p>
          <a:p>
            <a:r>
              <a:rPr lang="de-AT" baseline="0" dirty="0" smtClean="0"/>
              <a:t>Komplexe Standardprojekte</a:t>
            </a:r>
          </a:p>
          <a:p>
            <a:endParaRPr lang="de-AT" baseline="0" dirty="0" smtClean="0"/>
          </a:p>
          <a:p>
            <a:r>
              <a:rPr lang="de-AT" baseline="0" dirty="0" smtClean="0"/>
              <a:t>Potentialprojekte</a:t>
            </a:r>
          </a:p>
          <a:p>
            <a:endParaRPr lang="de-AT" baseline="0" dirty="0" smtClean="0"/>
          </a:p>
          <a:p>
            <a:r>
              <a:rPr lang="de-AT" baseline="0" dirty="0" smtClean="0"/>
              <a:t>Pionierprojekte</a:t>
            </a:r>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14</a:t>
            </a:fld>
            <a:endParaRPr lang="de-DE"/>
          </a:p>
        </p:txBody>
      </p:sp>
    </p:spTree>
    <p:extLst>
      <p:ext uri="{BB962C8B-B14F-4D97-AF65-F5344CB8AC3E}">
        <p14:creationId xmlns:p14="http://schemas.microsoft.com/office/powerpoint/2010/main" val="4289240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AT" sz="1200" kern="1200" dirty="0" smtClean="0">
                <a:solidFill>
                  <a:schemeClr val="tx1"/>
                </a:solidFill>
                <a:latin typeface="Times New Roman" pitchFamily="18" charset="0"/>
                <a:ea typeface="+mn-ea"/>
                <a:cs typeface="+mn-cs"/>
              </a:rPr>
              <a:t>ausreichend Erfahrung mit ähnlichen Projekten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Projektziel </a:t>
            </a:r>
            <a:r>
              <a:rPr lang="de-AT" sz="1200" kern="1200" dirty="0" smtClean="0">
                <a:solidFill>
                  <a:schemeClr val="tx1"/>
                </a:solidFill>
                <a:latin typeface="Times New Roman" pitchFamily="18" charset="0"/>
                <a:ea typeface="+mn-ea"/>
                <a:cs typeface="+mn-cs"/>
              </a:rPr>
              <a:t>und Lösungsweg sind klar vorgegeben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Durchführung </a:t>
            </a:r>
            <a:r>
              <a:rPr lang="de-AT" sz="1200" kern="1200" dirty="0" smtClean="0">
                <a:solidFill>
                  <a:schemeClr val="tx1"/>
                </a:solidFill>
                <a:latin typeface="Times New Roman" pitchFamily="18" charset="0"/>
                <a:ea typeface="+mn-ea"/>
                <a:cs typeface="+mn-cs"/>
              </a:rPr>
              <a:t>mit wenigen und im Verhalten bekannten Personen (Teammitgliedern, </a:t>
            </a:r>
            <a:r>
              <a:rPr lang="de-AT" sz="1200" kern="1200" dirty="0" err="1" smtClean="0">
                <a:solidFill>
                  <a:schemeClr val="tx1"/>
                </a:solidFill>
                <a:latin typeface="Times New Roman" pitchFamily="18" charset="0"/>
                <a:ea typeface="+mn-ea"/>
                <a:cs typeface="+mn-cs"/>
              </a:rPr>
              <a:t>Stakeholdern</a:t>
            </a:r>
            <a:r>
              <a:rPr lang="de-AT" sz="1200" kern="1200" dirty="0" smtClean="0">
                <a:solidFill>
                  <a:schemeClr val="tx1"/>
                </a:solidFill>
                <a:latin typeface="Times New Roman" pitchFamily="18" charset="0"/>
                <a:ea typeface="+mn-ea"/>
                <a:cs typeface="+mn-cs"/>
              </a:rPr>
              <a:t>)</a:t>
            </a: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15</a:t>
            </a:fld>
            <a:endParaRPr lang="de-D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AT" sz="1200" kern="1200" dirty="0" smtClean="0">
                <a:solidFill>
                  <a:schemeClr val="tx1"/>
                </a:solidFill>
                <a:latin typeface="Times New Roman" pitchFamily="18" charset="0"/>
                <a:ea typeface="+mn-ea"/>
                <a:cs typeface="+mn-cs"/>
              </a:rPr>
              <a:t>klare Ziele und Vorgehensweise(Phasen, Methoden, Ressourcen)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Team </a:t>
            </a:r>
            <a:r>
              <a:rPr lang="de-AT" sz="1200" kern="1200" dirty="0" smtClean="0">
                <a:solidFill>
                  <a:schemeClr val="tx1"/>
                </a:solidFill>
                <a:latin typeface="Times New Roman" pitchFamily="18" charset="0"/>
                <a:ea typeface="+mn-ea"/>
                <a:cs typeface="+mn-cs"/>
              </a:rPr>
              <a:t>und </a:t>
            </a:r>
            <a:r>
              <a:rPr lang="de-AT" sz="1200" kern="1200" dirty="0" err="1" smtClean="0">
                <a:solidFill>
                  <a:schemeClr val="tx1"/>
                </a:solidFill>
                <a:latin typeface="Times New Roman" pitchFamily="18" charset="0"/>
                <a:ea typeface="+mn-ea"/>
                <a:cs typeface="+mn-cs"/>
              </a:rPr>
              <a:t>Stakeholder</a:t>
            </a:r>
            <a:r>
              <a:rPr lang="de-AT" sz="1200" kern="1200" dirty="0" smtClean="0">
                <a:solidFill>
                  <a:schemeClr val="tx1"/>
                </a:solidFill>
                <a:latin typeface="Times New Roman" pitchFamily="18" charset="0"/>
                <a:ea typeface="+mn-ea"/>
                <a:cs typeface="+mn-cs"/>
              </a:rPr>
              <a:t> stammen aus unterschiedlichsten Projektumwelten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erfordert </a:t>
            </a:r>
            <a:r>
              <a:rPr lang="de-AT" sz="1200" kern="1200" dirty="0" smtClean="0">
                <a:solidFill>
                  <a:schemeClr val="tx1"/>
                </a:solidFill>
                <a:latin typeface="Times New Roman" pitchFamily="18" charset="0"/>
                <a:ea typeface="+mn-ea"/>
                <a:cs typeface="+mn-cs"/>
              </a:rPr>
              <a:t>hohen Kommunikations- und Abstimmungsaufwand</a:t>
            </a: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16</a:t>
            </a:fld>
            <a:endParaRPr 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AT" sz="1200" kern="1200" dirty="0" smtClean="0">
                <a:solidFill>
                  <a:schemeClr val="tx1"/>
                </a:solidFill>
                <a:latin typeface="Times New Roman" pitchFamily="18" charset="0"/>
                <a:ea typeface="+mn-ea"/>
                <a:cs typeface="+mn-cs"/>
              </a:rPr>
              <a:t>Die </a:t>
            </a:r>
            <a:r>
              <a:rPr lang="de-AT" sz="1200" kern="1200" dirty="0" smtClean="0">
                <a:solidFill>
                  <a:schemeClr val="tx1"/>
                </a:solidFill>
                <a:latin typeface="Times New Roman" pitchFamily="18" charset="0"/>
                <a:ea typeface="+mn-ea"/>
                <a:cs typeface="+mn-cs"/>
              </a:rPr>
              <a:t>Lösungswege sind wenig oder gar nicht vorgegeben, mitunter ist selbst das Projektziel nicht genau definiert bzw. bleibt im Projektablauf veränderlich.</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dadurch </a:t>
            </a:r>
            <a:r>
              <a:rPr lang="de-AT" sz="1200" kern="1200" dirty="0" smtClean="0">
                <a:solidFill>
                  <a:schemeClr val="tx1"/>
                </a:solidFill>
                <a:latin typeface="Times New Roman" pitchFamily="18" charset="0"/>
                <a:ea typeface="+mn-ea"/>
                <a:cs typeface="+mn-cs"/>
              </a:rPr>
              <a:t>vergrößertes Risiko, aber auch Chancen auf innovative Lösungen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Teamgröße </a:t>
            </a:r>
            <a:r>
              <a:rPr lang="de-AT" sz="1200" kern="1200" dirty="0" smtClean="0">
                <a:solidFill>
                  <a:schemeClr val="tx1"/>
                </a:solidFill>
                <a:latin typeface="Times New Roman" pitchFamily="18" charset="0"/>
                <a:ea typeface="+mn-ea"/>
                <a:cs typeface="+mn-cs"/>
              </a:rPr>
              <a:t>und Interaktion bleiben überschau- und kalkulierbar</a:t>
            </a: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17</a:t>
            </a:fld>
            <a:endParaRPr lang="de-D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AT" sz="1200" kern="1200" dirty="0" smtClean="0">
                <a:solidFill>
                  <a:schemeClr val="tx1"/>
                </a:solidFill>
                <a:latin typeface="Times New Roman" pitchFamily="18" charset="0"/>
                <a:ea typeface="+mn-ea"/>
                <a:cs typeface="+mn-cs"/>
              </a:rPr>
              <a:t>zusätzlich zur offenen Aufgabenstellung ist eine interdisziplinäre Zusammenarbeit erforderlich</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bietet </a:t>
            </a:r>
            <a:r>
              <a:rPr lang="de-AT" sz="1200" kern="1200" dirty="0" smtClean="0">
                <a:solidFill>
                  <a:schemeClr val="tx1"/>
                </a:solidFill>
                <a:latin typeface="Times New Roman" pitchFamily="18" charset="0"/>
                <a:ea typeface="+mn-ea"/>
                <a:cs typeface="+mn-cs"/>
              </a:rPr>
              <a:t>die höchste Innovationschance aber auch die höchste Gefahr des Misserfolgs</a:t>
            </a: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18</a:t>
            </a:fld>
            <a:endParaRPr lang="de-D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dirty="0" smtClean="0"/>
              <a:t>Projektorganisationsformen</a:t>
            </a:r>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19</a:t>
            </a:fld>
            <a:endParaRPr lang="de-DE"/>
          </a:p>
        </p:txBody>
      </p:sp>
    </p:spTree>
    <p:extLst>
      <p:ext uri="{BB962C8B-B14F-4D97-AF65-F5344CB8AC3E}">
        <p14:creationId xmlns:p14="http://schemas.microsoft.com/office/powerpoint/2010/main" val="1849776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457200" indent="-457200">
              <a:buFont typeface="+mj-lt"/>
              <a:buAutoNum type="arabicPeriod"/>
            </a:pPr>
            <a:r>
              <a:rPr lang="de-AT" dirty="0" smtClean="0"/>
              <a:t>Projektstart</a:t>
            </a:r>
          </a:p>
          <a:p>
            <a:pPr marL="457200" indent="-457200">
              <a:buFont typeface="+mj-lt"/>
              <a:buAutoNum type="arabicPeriod"/>
            </a:pPr>
            <a:r>
              <a:rPr lang="de-AT" dirty="0" smtClean="0"/>
              <a:t>Projektarten</a:t>
            </a:r>
          </a:p>
          <a:p>
            <a:pPr marL="457200" indent="-457200">
              <a:buFont typeface="+mj-lt"/>
              <a:buAutoNum type="arabicPeriod"/>
            </a:pPr>
            <a:r>
              <a:rPr lang="de-AT" dirty="0" smtClean="0"/>
              <a:t>Strategische Aspekte von Projekten</a:t>
            </a:r>
          </a:p>
          <a:p>
            <a:pPr marL="457200" indent="-457200">
              <a:buFont typeface="+mj-lt"/>
              <a:buAutoNum type="arabicPeriod"/>
            </a:pPr>
            <a:r>
              <a:rPr lang="de-AT" dirty="0" smtClean="0"/>
              <a:t>Projektorganisationsformen</a:t>
            </a:r>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2</a:t>
            </a:fld>
            <a:endParaRPr 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AT" sz="1200" kern="1200" dirty="0" smtClean="0">
                <a:solidFill>
                  <a:schemeClr val="tx1"/>
                </a:solidFill>
                <a:latin typeface="Times New Roman" pitchFamily="18" charset="0"/>
                <a:ea typeface="+mn-ea"/>
                <a:cs typeface="+mn-cs"/>
              </a:rPr>
              <a:t>Alle </a:t>
            </a:r>
            <a:r>
              <a:rPr lang="de-AT" sz="1200" kern="1200" dirty="0" smtClean="0">
                <a:solidFill>
                  <a:schemeClr val="tx1"/>
                </a:solidFill>
                <a:latin typeface="Times New Roman" pitchFamily="18" charset="0"/>
                <a:ea typeface="+mn-ea"/>
                <a:cs typeface="+mn-cs"/>
              </a:rPr>
              <a:t>Projektmitarbeiter sind dem Projektleiter/Projektmanagement direkt unterstellt.</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Während </a:t>
            </a:r>
            <a:r>
              <a:rPr lang="de-AT" sz="1200" kern="1200" dirty="0" smtClean="0">
                <a:solidFill>
                  <a:schemeClr val="tx1"/>
                </a:solidFill>
                <a:latin typeface="Times New Roman" pitchFamily="18" charset="0"/>
                <a:ea typeface="+mn-ea"/>
                <a:cs typeface="+mn-cs"/>
              </a:rPr>
              <a:t>der Projektdauer sind Projektmitarbeiter ihren Vorgesetzten der Linienorganisation nicht unterstellt.</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Der </a:t>
            </a:r>
            <a:r>
              <a:rPr lang="de-AT" sz="1200" kern="1200" dirty="0" smtClean="0">
                <a:solidFill>
                  <a:schemeClr val="tx1"/>
                </a:solidFill>
                <a:latin typeface="Times New Roman" pitchFamily="18" charset="0"/>
                <a:ea typeface="+mn-ea"/>
                <a:cs typeface="+mn-cs"/>
              </a:rPr>
              <a:t>Projektleiter verantwortet das Projekt nach außen - etwa gegenüber Vorgesetzten oder der Unternehmensleitung.</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Die </a:t>
            </a:r>
            <a:r>
              <a:rPr lang="de-AT" sz="1200" kern="1200" dirty="0" smtClean="0">
                <a:solidFill>
                  <a:schemeClr val="tx1"/>
                </a:solidFill>
                <a:latin typeface="Times New Roman" pitchFamily="18" charset="0"/>
                <a:ea typeface="+mn-ea"/>
                <a:cs typeface="+mn-cs"/>
              </a:rPr>
              <a:t>reine Projektorganisation ist eine Parallelorganisation mit hoher Eigenständigkeit. Dies wird oft durch eine eigene Infrastruktur (Räumlichkeiten, Geräte, Hilfspersonal) noch unterstützt.</a:t>
            </a: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20</a:t>
            </a:fld>
            <a:endParaRPr lang="de-D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AT" dirty="0" smtClean="0"/>
              <a:t>bei umfangreichen Projekten mit voraussichtlich langer Projektdauer</a:t>
            </a:r>
          </a:p>
          <a:p>
            <a:pPr lvl="0"/>
            <a:endParaRPr lang="de-AT" dirty="0" smtClean="0"/>
          </a:p>
          <a:p>
            <a:pPr lvl="0"/>
            <a:r>
              <a:rPr lang="de-AT" dirty="0" smtClean="0"/>
              <a:t>bei Projekten mit hoher strategischer Bedeutung für das Unternehmen</a:t>
            </a:r>
          </a:p>
          <a:p>
            <a:pPr lvl="0"/>
            <a:endParaRPr lang="de-AT" dirty="0" smtClean="0"/>
          </a:p>
          <a:p>
            <a:pPr lvl="0"/>
            <a:r>
              <a:rPr lang="de-AT" dirty="0" smtClean="0"/>
              <a:t>bei Projekten mit hoher technologischer Komplexität</a:t>
            </a:r>
          </a:p>
          <a:p>
            <a:pPr lvl="0"/>
            <a:endParaRPr lang="de-AT" dirty="0" smtClean="0"/>
          </a:p>
          <a:p>
            <a:pPr lvl="0"/>
            <a:r>
              <a:rPr lang="de-AT" dirty="0" smtClean="0"/>
              <a:t>bei zeitkritischen oder unter Zeitdruck stehenden Projekten</a:t>
            </a: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21</a:t>
            </a:fld>
            <a:endParaRPr lang="de-DE"/>
          </a:p>
        </p:txBody>
      </p:sp>
    </p:spTree>
    <p:extLst>
      <p:ext uri="{BB962C8B-B14F-4D97-AF65-F5344CB8AC3E}">
        <p14:creationId xmlns:p14="http://schemas.microsoft.com/office/powerpoint/2010/main" val="1472210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AT" sz="1200" kern="1200" dirty="0" smtClean="0">
                <a:solidFill>
                  <a:schemeClr val="tx1"/>
                </a:solidFill>
                <a:latin typeface="Times New Roman" pitchFamily="18" charset="0"/>
                <a:ea typeface="+mn-ea"/>
                <a:cs typeface="+mn-cs"/>
              </a:rPr>
              <a:t>Nahezu alle Entscheidungen werden innerhalb der Projektorganisation getroffen. Dies ermöglicht rasche Problemlösung und flexibles Arbeiten.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Gute </a:t>
            </a:r>
            <a:r>
              <a:rPr lang="de-AT" sz="1200" kern="1200" dirty="0" smtClean="0">
                <a:solidFill>
                  <a:schemeClr val="tx1"/>
                </a:solidFill>
                <a:latin typeface="Times New Roman" pitchFamily="18" charset="0"/>
                <a:ea typeface="+mn-ea"/>
                <a:cs typeface="+mn-cs"/>
              </a:rPr>
              <a:t>Konzentration aller Projektbeteiligter auf die Projektdurchführung ist möglich, da sie von den Aufgaben der Linienorganisation freigestellt sind.</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Es </a:t>
            </a:r>
            <a:r>
              <a:rPr lang="de-AT" sz="1200" kern="1200" dirty="0" smtClean="0">
                <a:solidFill>
                  <a:schemeClr val="tx1"/>
                </a:solidFill>
                <a:latin typeface="Times New Roman" pitchFamily="18" charset="0"/>
                <a:ea typeface="+mn-ea"/>
                <a:cs typeface="+mn-cs"/>
              </a:rPr>
              <a:t>gibt eine eindeutige Regelung von Kompetenzen und Aufgaben des Projektleiters.</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Der </a:t>
            </a:r>
            <a:r>
              <a:rPr lang="de-AT" sz="1200" kern="1200" dirty="0" smtClean="0">
                <a:solidFill>
                  <a:schemeClr val="tx1"/>
                </a:solidFill>
                <a:latin typeface="Times New Roman" pitchFamily="18" charset="0"/>
                <a:ea typeface="+mn-ea"/>
                <a:cs typeface="+mn-cs"/>
              </a:rPr>
              <a:t>Projektleiter vertritt das Projekt nach außen. Er bildet die Schnittstelle zwischen Projekt, Projektmitarbeitern und Auftraggeber bzw. Unternehmensleitung.</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Die </a:t>
            </a:r>
            <a:r>
              <a:rPr lang="de-AT" sz="1200" kern="1200" dirty="0" smtClean="0">
                <a:solidFill>
                  <a:schemeClr val="tx1"/>
                </a:solidFill>
                <a:latin typeface="Times New Roman" pitchFamily="18" charset="0"/>
                <a:ea typeface="+mn-ea"/>
                <a:cs typeface="+mn-cs"/>
              </a:rPr>
              <a:t>Eingliederung aller Projektmitarbeiter in eine eigene Projektorganisation erhöht die Identifikation mit dem Projekt und verbessert die Motivation.</a:t>
            </a: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22</a:t>
            </a:fld>
            <a:endParaRPr lang="de-D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AT" sz="1200" kern="1200" dirty="0" smtClean="0">
                <a:solidFill>
                  <a:schemeClr val="tx1"/>
                </a:solidFill>
                <a:latin typeface="Times New Roman" pitchFamily="18" charset="0"/>
                <a:ea typeface="+mn-ea"/>
                <a:cs typeface="+mn-cs"/>
              </a:rPr>
              <a:t>Werden zahlreiche und/der bestqualifizierte Mitarbeiter aus der Linienorganisation für Projekt abgezogen, so besteht die Gefahr, dass die Verrichtungen in der Linie darunter leiden.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Abteilungen </a:t>
            </a:r>
            <a:r>
              <a:rPr lang="de-AT" sz="1200" kern="1200" dirty="0" smtClean="0">
                <a:solidFill>
                  <a:schemeClr val="tx1"/>
                </a:solidFill>
                <a:latin typeface="Times New Roman" pitchFamily="18" charset="0"/>
                <a:ea typeface="+mn-ea"/>
                <a:cs typeface="+mn-cs"/>
              </a:rPr>
              <a:t>der Linienorganisation werden daher nach Möglichkeit nicht ihre besten Mitarbeiter für Projekte freistellen. Vorwiegend durchschnittlich qualifizierte Projektmitglieder bedeuten aber ein größeres Risiko für die Erreichung des Projektziele.</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Projektmitglieder </a:t>
            </a:r>
            <a:r>
              <a:rPr lang="de-AT" sz="1200" kern="1200" dirty="0" smtClean="0">
                <a:solidFill>
                  <a:schemeClr val="tx1"/>
                </a:solidFill>
                <a:latin typeface="Times New Roman" pitchFamily="18" charset="0"/>
                <a:ea typeface="+mn-ea"/>
                <a:cs typeface="+mn-cs"/>
              </a:rPr>
              <a:t>benötigen im Zuge ihrer Projektaufgaben evtl. auch Informationen oder Hilfe aus ihrer "Stammabteilung". Dies könnte dort als "Störung" empfunden werden und zu Konflikte führen.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Besonders </a:t>
            </a:r>
            <a:r>
              <a:rPr lang="de-AT" sz="1200" kern="1200" dirty="0" smtClean="0">
                <a:solidFill>
                  <a:schemeClr val="tx1"/>
                </a:solidFill>
                <a:latin typeface="Times New Roman" pitchFamily="18" charset="0"/>
                <a:ea typeface="+mn-ea"/>
                <a:cs typeface="+mn-cs"/>
              </a:rPr>
              <a:t>bei Projekten mit langer Projektdauer stellt die Wiedereingliederung der Projektmitglieder in die Linienorganisation ein Problem dar. Die ehemaligen Funktionen der Projektmitglieder können bereits nachbesetzt und nicht mehr verfügbar sein.</a:t>
            </a: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23</a:t>
            </a:fld>
            <a:endParaRPr lang="de-D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AT" sz="1200" kern="1200" dirty="0" smtClean="0">
                <a:solidFill>
                  <a:schemeClr val="tx1"/>
                </a:solidFill>
                <a:latin typeface="Times New Roman" pitchFamily="18" charset="0"/>
                <a:ea typeface="+mn-ea"/>
                <a:cs typeface="+mn-cs"/>
              </a:rPr>
              <a:t>Die Einfluss-Projektorganisation zielt - im Gegensatz zur Task Force - auf eine möglichst geringe organisatorische Änderung innerhalb der Linienorganisation ab. </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Die </a:t>
            </a:r>
            <a:r>
              <a:rPr lang="de-AT" sz="1200" kern="1200" dirty="0" smtClean="0">
                <a:solidFill>
                  <a:schemeClr val="tx1"/>
                </a:solidFill>
                <a:latin typeface="Times New Roman" pitchFamily="18" charset="0"/>
                <a:ea typeface="+mn-ea"/>
                <a:cs typeface="+mn-cs"/>
              </a:rPr>
              <a:t>Projektleitung wird in kompetenzmäßig abgeschwächter Form als Projekt-Koordination im Rahmen einer Stabsstelle der Linienorganisation erfüllt. (Daher wird diese Organisationsform auch als Stabs-Projektorganisation bezeichnet.)</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Alle </a:t>
            </a:r>
            <a:r>
              <a:rPr lang="de-AT" sz="1200" kern="1200" dirty="0" smtClean="0">
                <a:solidFill>
                  <a:schemeClr val="tx1"/>
                </a:solidFill>
                <a:latin typeface="Times New Roman" pitchFamily="18" charset="0"/>
                <a:ea typeface="+mn-ea"/>
                <a:cs typeface="+mn-cs"/>
              </a:rPr>
              <a:t>Projektmitglieder bleiben innerhalb der funktionalen Hierarchie des Unternehmens, wo sie neben den Aufgaben innerhalb ihrer Abteilung auch die Projektaufgaben wahr­nehmen.</a:t>
            </a:r>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24</a:t>
            </a:fld>
            <a:endParaRPr lang="de-D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AT" sz="1200" kern="1200" dirty="0" smtClean="0">
                <a:solidFill>
                  <a:schemeClr val="tx1"/>
                </a:solidFill>
                <a:latin typeface="Times New Roman" pitchFamily="18" charset="0"/>
                <a:ea typeface="+mn-ea"/>
                <a:cs typeface="+mn-cs"/>
              </a:rPr>
              <a:t>Der Projektleiter hat Koordinations- und Informationsfunktionen. Er plant den Projek­tablauf und überwacht ihn in fachlichen, terminlichen und finanziellen Aspekten.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Als </a:t>
            </a:r>
            <a:r>
              <a:rPr lang="de-AT" sz="1200" kern="1200" dirty="0" smtClean="0">
                <a:solidFill>
                  <a:schemeClr val="tx1"/>
                </a:solidFill>
                <a:latin typeface="Times New Roman" pitchFamily="18" charset="0"/>
                <a:ea typeface="+mn-ea"/>
                <a:cs typeface="+mn-cs"/>
              </a:rPr>
              <a:t>Stabsstelle hat der Projektkoordinator keine formalen Entscheidungs- und Weisungskompetenzen. Diese übernimmt die vorgesetzte Stelle, an welche er berichtet.</a:t>
            </a: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25</a:t>
            </a:fld>
            <a:endParaRPr lang="de-D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AT" sz="1200" kern="1200" dirty="0" smtClean="0">
                <a:solidFill>
                  <a:schemeClr val="tx1"/>
                </a:solidFill>
                <a:latin typeface="Times New Roman" pitchFamily="18" charset="0"/>
                <a:ea typeface="+mn-ea"/>
                <a:cs typeface="+mn-cs"/>
              </a:rPr>
              <a:t>gut strukturierte Projekte, bei denen allen Projektbeteiligten die Vorgehensweise be­kannt ist (repetitive Projekte); dadurch kann der Kommunikationsaufwand reduziert werden.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Projekte </a:t>
            </a:r>
            <a:r>
              <a:rPr lang="de-AT" sz="1200" kern="1200" dirty="0" smtClean="0">
                <a:solidFill>
                  <a:schemeClr val="tx1"/>
                </a:solidFill>
                <a:latin typeface="Times New Roman" pitchFamily="18" charset="0"/>
                <a:ea typeface="+mn-ea"/>
                <a:cs typeface="+mn-cs"/>
              </a:rPr>
              <a:t>mit geringem Umfang, geringen Risiken und geringem Innovationsgrad.</a:t>
            </a: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26</a:t>
            </a:fld>
            <a:endParaRPr lang="de-D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AT" sz="1200" kern="1200" dirty="0" smtClean="0">
                <a:solidFill>
                  <a:schemeClr val="tx1"/>
                </a:solidFill>
                <a:latin typeface="Times New Roman" pitchFamily="18" charset="0"/>
                <a:ea typeface="+mn-ea"/>
                <a:cs typeface="+mn-cs"/>
              </a:rPr>
              <a:t>Projektorganisationsform mit dem geringsten Organisationsaufwand</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Da </a:t>
            </a:r>
            <a:r>
              <a:rPr lang="de-AT" sz="1200" kern="1200" dirty="0" smtClean="0">
                <a:solidFill>
                  <a:schemeClr val="tx1"/>
                </a:solidFill>
                <a:latin typeface="Times New Roman" pitchFamily="18" charset="0"/>
                <a:ea typeface="+mn-ea"/>
                <a:cs typeface="+mn-cs"/>
              </a:rPr>
              <a:t>die Mitarbeiter in ihren Abteilungen bleiben, kann ihre personelle Kapazität flexibel ausgelastet werden.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Die </a:t>
            </a:r>
            <a:r>
              <a:rPr lang="de-AT" sz="1200" kern="1200" dirty="0" smtClean="0">
                <a:solidFill>
                  <a:schemeClr val="tx1"/>
                </a:solidFill>
                <a:latin typeface="Times New Roman" pitchFamily="18" charset="0"/>
                <a:ea typeface="+mn-ea"/>
                <a:cs typeface="+mn-cs"/>
              </a:rPr>
              <a:t>gleichzeitige Abwicklung mehrerer Projekte ist möglich.</a:t>
            </a: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27</a:t>
            </a:fld>
            <a:endParaRPr lang="de-D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AT" sz="1200" kern="1200" dirty="0" smtClean="0">
                <a:solidFill>
                  <a:schemeClr val="tx1"/>
                </a:solidFill>
                <a:latin typeface="Times New Roman" pitchFamily="18" charset="0"/>
                <a:ea typeface="+mn-ea"/>
                <a:cs typeface="+mn-cs"/>
              </a:rPr>
              <a:t>Die Bindung der Mitarbeiter an die Abteilung ist stärker als die Identifikation mit einem Projekt. Abteilungsübergreifende Problemlösungen werden dadurch erschwert.</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Der </a:t>
            </a:r>
            <a:r>
              <a:rPr lang="de-AT" sz="1200" kern="1200" dirty="0" smtClean="0">
                <a:solidFill>
                  <a:schemeClr val="tx1"/>
                </a:solidFill>
                <a:latin typeface="Times New Roman" pitchFamily="18" charset="0"/>
                <a:ea typeface="+mn-ea"/>
                <a:cs typeface="+mn-cs"/>
              </a:rPr>
              <a:t>Projektkoordinator trägt die Verantwortung für den Projekterfolg, hat aber nicht die formalen Kompetenzen (als Stabsstelle), den Projektverlauf durch Anweisungen an die Projektmitarbeiter direkt zu beeinflussen.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Probleme </a:t>
            </a:r>
            <a:r>
              <a:rPr lang="de-AT" sz="1200" kern="1200" dirty="0" smtClean="0">
                <a:solidFill>
                  <a:schemeClr val="tx1"/>
                </a:solidFill>
                <a:latin typeface="Times New Roman" pitchFamily="18" charset="0"/>
                <a:ea typeface="+mn-ea"/>
                <a:cs typeface="+mn-cs"/>
              </a:rPr>
              <a:t>zwischen Projektkoordinator und Projektmitgliedern müssen über die vorge­setzte Stelle (Unternehmensleitung) ausgetragen werden. Das verringert die Bereitschaft </a:t>
            </a:r>
            <a:r>
              <a:rPr lang="de-AT" sz="1200" kern="1200" dirty="0" smtClean="0">
                <a:solidFill>
                  <a:schemeClr val="tx1"/>
                </a:solidFill>
                <a:latin typeface="Times New Roman" pitchFamily="18" charset="0"/>
                <a:ea typeface="+mn-ea"/>
                <a:cs typeface="+mn-cs"/>
              </a:rPr>
              <a:t>zur</a:t>
            </a:r>
            <a:r>
              <a:rPr lang="de-AT" sz="1200" kern="1200" baseline="0" dirty="0" smtClean="0">
                <a:solidFill>
                  <a:schemeClr val="tx1"/>
                </a:solidFill>
                <a:latin typeface="Times New Roman" pitchFamily="18" charset="0"/>
                <a:ea typeface="+mn-ea"/>
                <a:cs typeface="+mn-cs"/>
              </a:rPr>
              <a:t> </a:t>
            </a:r>
            <a:r>
              <a:rPr lang="de-AT" sz="1200" kern="1200" dirty="0" smtClean="0">
                <a:solidFill>
                  <a:schemeClr val="tx1"/>
                </a:solidFill>
                <a:latin typeface="Times New Roman" pitchFamily="18" charset="0"/>
                <a:ea typeface="+mn-ea"/>
                <a:cs typeface="+mn-cs"/>
              </a:rPr>
              <a:t>Konfliktlösung</a:t>
            </a:r>
            <a:r>
              <a:rPr lang="de-AT" sz="1200" kern="1200" dirty="0" smtClean="0">
                <a:solidFill>
                  <a:schemeClr val="tx1"/>
                </a:solidFill>
                <a:latin typeface="Times New Roman" pitchFamily="18" charset="0"/>
                <a:ea typeface="+mn-ea"/>
                <a:cs typeface="+mn-cs"/>
              </a:rPr>
              <a:t>. Die daraus resultierende Unzufriedenheit der Beteiligten behindert meist den Projektfortschritt.</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Die </a:t>
            </a:r>
            <a:r>
              <a:rPr lang="de-AT" sz="1200" kern="1200" dirty="0" smtClean="0">
                <a:solidFill>
                  <a:schemeClr val="tx1"/>
                </a:solidFill>
                <a:latin typeface="Times New Roman" pitchFamily="18" charset="0"/>
                <a:ea typeface="+mn-ea"/>
                <a:cs typeface="+mn-cs"/>
              </a:rPr>
              <a:t>Lösung eines Konfliktes belastet nicht nur die am Projekt Beteiligten, sondern auch die vorgesetzte Stelle (Unternehmensleitung) und bewirkt eine Verzögerung des Pro­jekts.</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Die </a:t>
            </a:r>
            <a:r>
              <a:rPr lang="de-AT" sz="1200" kern="1200" dirty="0" smtClean="0">
                <a:solidFill>
                  <a:schemeClr val="tx1"/>
                </a:solidFill>
                <a:latin typeface="Times New Roman" pitchFamily="18" charset="0"/>
                <a:ea typeface="+mn-ea"/>
                <a:cs typeface="+mn-cs"/>
              </a:rPr>
              <a:t>Einfluss-Projektorganisation ist wenig kundenorientiert, da weder Projektkoordina­tor noch Projektmitglieder entscheidungsbefugte Gesprächspartner für einen externen Auftraggeber sind.</a:t>
            </a: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28</a:t>
            </a:fld>
            <a:endParaRPr lang="de-D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z="1200" kern="1200" dirty="0" smtClean="0">
                <a:solidFill>
                  <a:schemeClr val="tx1"/>
                </a:solidFill>
                <a:latin typeface="Times New Roman" pitchFamily="18" charset="0"/>
                <a:ea typeface="+mn-ea"/>
                <a:cs typeface="+mn-cs"/>
              </a:rPr>
              <a:t>Die Matrixorganisation ist eine Projektorganisationsform, bei welcher die Mitarbeiter von zwei Vorgesetzten Anweisungen erhalten. Zwischen funktionalem Vorgesetzten und Pro­jektleiter besteht eine Teilung der Kompetenzen:</a:t>
            </a:r>
            <a:endParaRPr lang="de-AT" sz="1200" kern="1200" dirty="0" smtClean="0">
              <a:solidFill>
                <a:schemeClr val="tx1"/>
              </a:solidFill>
              <a:latin typeface="Times New Roman" pitchFamily="18" charset="0"/>
              <a:ea typeface="+mn-ea"/>
              <a:cs typeface="+mn-cs"/>
            </a:endParaRP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Der Projektleiter bestimmt im Rahmen der Projektdurchführung das Ziel und die zu erbringende Leistung („WAS"), die dafür zur Verfügung stehenden Mittel („WIE VIEL") sowie die Termine („WANN").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Der funktionale Vorgesetzte legt fest, welcher Mitarbeiter der Abteilung die </a:t>
            </a:r>
            <a:r>
              <a:rPr lang="de-AT" sz="1200" kern="1200" dirty="0" err="1" smtClean="0">
                <a:solidFill>
                  <a:schemeClr val="tx1"/>
                </a:solidFill>
                <a:latin typeface="Times New Roman" pitchFamily="18" charset="0"/>
                <a:ea typeface="+mn-ea"/>
                <a:cs typeface="+mn-cs"/>
              </a:rPr>
              <a:t>Projekt­aufgabe</a:t>
            </a:r>
            <a:r>
              <a:rPr lang="de-AT" sz="1200" kern="1200" dirty="0" smtClean="0">
                <a:solidFill>
                  <a:schemeClr val="tx1"/>
                </a:solidFill>
                <a:latin typeface="Times New Roman" pitchFamily="18" charset="0"/>
                <a:ea typeface="+mn-ea"/>
                <a:cs typeface="+mn-cs"/>
              </a:rPr>
              <a:t> übernimmt („WER"), mit welchen Mitteln und Methoden er diese durchführt („WIE") und welche Qualität das Ergebnis haben soll („WIE GUT").</a:t>
            </a:r>
          </a:p>
          <a:p>
            <a:endParaRPr lang="de-DE" sz="1200" kern="1200" dirty="0" smtClean="0">
              <a:solidFill>
                <a:schemeClr val="tx1"/>
              </a:solidFill>
              <a:latin typeface="Times New Roman" pitchFamily="18" charset="0"/>
              <a:ea typeface="+mn-ea"/>
              <a:cs typeface="+mn-cs"/>
            </a:endParaRPr>
          </a:p>
          <a:p>
            <a:r>
              <a:rPr lang="de-DE" sz="1200" kern="1200" dirty="0" smtClean="0">
                <a:solidFill>
                  <a:schemeClr val="tx1"/>
                </a:solidFill>
                <a:latin typeface="Times New Roman" pitchFamily="18" charset="0"/>
                <a:ea typeface="+mn-ea"/>
                <a:cs typeface="+mn-cs"/>
              </a:rPr>
              <a:t>Es sollten weder der funktionale Vorgesetzte noch der Projektleiter alleine entscheiden kön­nen. Beide berichten an die Unternehmens- oder Bereichsleitung. Nach außen wird das Projekt durch den Projektleiter vertreten.</a:t>
            </a:r>
            <a:endParaRPr lang="de-AT" sz="1200" kern="1200" dirty="0" smtClean="0">
              <a:solidFill>
                <a:schemeClr val="tx1"/>
              </a:solidFill>
              <a:latin typeface="Times New Roman" pitchFamily="18" charset="0"/>
              <a:ea typeface="+mn-ea"/>
              <a:cs typeface="+mn-cs"/>
            </a:endParaRP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29</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Projektstart</a:t>
            </a:r>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3</a:t>
            </a:fld>
            <a:endParaRPr lang="de-DE"/>
          </a:p>
        </p:txBody>
      </p:sp>
    </p:spTree>
    <p:extLst>
      <p:ext uri="{BB962C8B-B14F-4D97-AF65-F5344CB8AC3E}">
        <p14:creationId xmlns:p14="http://schemas.microsoft.com/office/powerpoint/2010/main" val="437787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AT" sz="1200" kern="1200" dirty="0" smtClean="0">
                <a:solidFill>
                  <a:schemeClr val="tx1"/>
                </a:solidFill>
                <a:latin typeface="Times New Roman" pitchFamily="18" charset="0"/>
                <a:ea typeface="+mn-ea"/>
                <a:cs typeface="+mn-cs"/>
              </a:rPr>
              <a:t>durch die flexible Zuteilung von Personalressourcen für die parallele Durchführung meh­rerer Projekte geeignet</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bei </a:t>
            </a:r>
            <a:r>
              <a:rPr lang="de-AT" sz="1200" kern="1200" dirty="0" smtClean="0">
                <a:solidFill>
                  <a:schemeClr val="tx1"/>
                </a:solidFill>
                <a:latin typeface="Times New Roman" pitchFamily="18" charset="0"/>
                <a:ea typeface="+mn-ea"/>
                <a:cs typeface="+mn-cs"/>
              </a:rPr>
              <a:t>Projekten, bei denen der Koordinationsaufwand zu hoch für eine Einfluss-Projekt-Organisation ist und eine Task Force aus z.B. personellen Gründen nicht möglich ist.</a:t>
            </a: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30</a:t>
            </a:fld>
            <a:endParaRPr lang="de-D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AT" sz="1200" kern="1200" dirty="0" smtClean="0">
                <a:solidFill>
                  <a:schemeClr val="tx1"/>
                </a:solidFill>
                <a:latin typeface="Times New Roman" pitchFamily="18" charset="0"/>
                <a:ea typeface="+mn-ea"/>
                <a:cs typeface="+mn-cs"/>
              </a:rPr>
              <a:t>Der Projektmanager hat die Kompetenz zur direkten Verfolgung der Projektziele.</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gute </a:t>
            </a:r>
            <a:r>
              <a:rPr lang="de-AT" sz="1200" kern="1200" dirty="0" smtClean="0">
                <a:solidFill>
                  <a:schemeClr val="tx1"/>
                </a:solidFill>
                <a:latin typeface="Times New Roman" pitchFamily="18" charset="0"/>
                <a:ea typeface="+mn-ea"/>
                <a:cs typeface="+mn-cs"/>
              </a:rPr>
              <a:t>Eignung für Multi-Projektmanagement durch flexiblen Einsatz der Personalressourcen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gezielter </a:t>
            </a:r>
            <a:r>
              <a:rPr lang="de-AT" sz="1200" kern="1200" dirty="0" smtClean="0">
                <a:solidFill>
                  <a:schemeClr val="tx1"/>
                </a:solidFill>
                <a:latin typeface="Times New Roman" pitchFamily="18" charset="0"/>
                <a:ea typeface="+mn-ea"/>
                <a:cs typeface="+mn-cs"/>
              </a:rPr>
              <a:t>Einsatz von </a:t>
            </a:r>
            <a:r>
              <a:rPr lang="de-AT" sz="1200" kern="1200" dirty="0" err="1" smtClean="0">
                <a:solidFill>
                  <a:schemeClr val="tx1"/>
                </a:solidFill>
                <a:latin typeface="Times New Roman" pitchFamily="18" charset="0"/>
                <a:ea typeface="+mn-ea"/>
                <a:cs typeface="+mn-cs"/>
              </a:rPr>
              <a:t>Spezialistenwissen</a:t>
            </a:r>
            <a:r>
              <a:rPr lang="de-AT" sz="1200" kern="1200" dirty="0" smtClean="0">
                <a:solidFill>
                  <a:schemeClr val="tx1"/>
                </a:solidFill>
                <a:latin typeface="Times New Roman" pitchFamily="18" charset="0"/>
                <a:ea typeface="+mn-ea"/>
                <a:cs typeface="+mn-cs"/>
              </a:rPr>
              <a:t> in den Projekten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Projektmitarbeiter </a:t>
            </a:r>
            <a:r>
              <a:rPr lang="de-AT" sz="1200" kern="1200" dirty="0" smtClean="0">
                <a:solidFill>
                  <a:schemeClr val="tx1"/>
                </a:solidFill>
                <a:latin typeface="Times New Roman" pitchFamily="18" charset="0"/>
                <a:ea typeface="+mn-ea"/>
                <a:cs typeface="+mn-cs"/>
              </a:rPr>
              <a:t>werden nicht aus ihrer Abteilung herausgerissen.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Eine </a:t>
            </a:r>
            <a:r>
              <a:rPr lang="de-AT" sz="1200" kern="1200" dirty="0" smtClean="0">
                <a:solidFill>
                  <a:schemeClr val="tx1"/>
                </a:solidFill>
                <a:latin typeface="Times New Roman" pitchFamily="18" charset="0"/>
                <a:ea typeface="+mn-ea"/>
                <a:cs typeface="+mn-cs"/>
              </a:rPr>
              <a:t>frühe Erkennung von Konfliktpunkten ist möglich. Konflikte können rasch und auf „direktem Wege" beseitigt werden.</a:t>
            </a: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31</a:t>
            </a:fld>
            <a:endParaRPr lang="de-D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DE" sz="1200" kern="1200" dirty="0" smtClean="0">
                <a:solidFill>
                  <a:schemeClr val="tx1"/>
                </a:solidFill>
                <a:latin typeface="Times New Roman" pitchFamily="18" charset="0"/>
                <a:ea typeface="+mn-ea"/>
                <a:cs typeface="+mn-cs"/>
              </a:rPr>
              <a:t>hohe Wahrscheinlichkeit von Konflikten durch die Mehrfach Unterstellung der Projektmit­arbeiter</a:t>
            </a:r>
            <a:endParaRPr lang="de-AT" sz="1200" kern="1200" dirty="0" smtClean="0">
              <a:solidFill>
                <a:schemeClr val="tx1"/>
              </a:solidFill>
              <a:latin typeface="Times New Roman" pitchFamily="18" charset="0"/>
              <a:ea typeface="+mn-ea"/>
              <a:cs typeface="+mn-cs"/>
            </a:endParaRPr>
          </a:p>
          <a:p>
            <a:pPr lvl="0"/>
            <a:endParaRPr lang="de-DE" sz="1200" kern="1200" dirty="0" smtClean="0">
              <a:solidFill>
                <a:schemeClr val="tx1"/>
              </a:solidFill>
              <a:latin typeface="Times New Roman" pitchFamily="18" charset="0"/>
              <a:ea typeface="+mn-ea"/>
              <a:cs typeface="+mn-cs"/>
            </a:endParaRPr>
          </a:p>
          <a:p>
            <a:pPr lvl="0"/>
            <a:r>
              <a:rPr lang="de-DE" sz="1200" kern="1200" dirty="0" smtClean="0">
                <a:solidFill>
                  <a:schemeClr val="tx1"/>
                </a:solidFill>
                <a:latin typeface="Times New Roman" pitchFamily="18" charset="0"/>
                <a:ea typeface="+mn-ea"/>
                <a:cs typeface="+mn-cs"/>
              </a:rPr>
              <a:t>Kompetenzprobleme </a:t>
            </a:r>
            <a:r>
              <a:rPr lang="de-DE" sz="1200" kern="1200" dirty="0" smtClean="0">
                <a:solidFill>
                  <a:schemeClr val="tx1"/>
                </a:solidFill>
                <a:latin typeface="Times New Roman" pitchFamily="18" charset="0"/>
                <a:ea typeface="+mn-ea"/>
                <a:cs typeface="+mn-cs"/>
              </a:rPr>
              <a:t>zwischen Projektleiter und funktionalem Vorgesetzten</a:t>
            </a:r>
            <a:endParaRPr lang="de-AT" sz="1200" kern="1200" dirty="0" smtClean="0">
              <a:solidFill>
                <a:schemeClr val="tx1"/>
              </a:solidFill>
              <a:latin typeface="Times New Roman" pitchFamily="18" charset="0"/>
              <a:ea typeface="+mn-ea"/>
              <a:cs typeface="+mn-cs"/>
            </a:endParaRPr>
          </a:p>
          <a:p>
            <a:pPr lvl="0"/>
            <a:endParaRPr lang="de-DE" sz="1200" kern="1200" dirty="0" smtClean="0">
              <a:solidFill>
                <a:schemeClr val="tx1"/>
              </a:solidFill>
              <a:latin typeface="Times New Roman" pitchFamily="18" charset="0"/>
              <a:ea typeface="+mn-ea"/>
              <a:cs typeface="+mn-cs"/>
            </a:endParaRPr>
          </a:p>
          <a:p>
            <a:pPr lvl="0"/>
            <a:r>
              <a:rPr lang="de-DE" sz="1200" kern="1200" dirty="0" smtClean="0">
                <a:solidFill>
                  <a:schemeClr val="tx1"/>
                </a:solidFill>
                <a:latin typeface="Times New Roman" pitchFamily="18" charset="0"/>
                <a:ea typeface="+mn-ea"/>
                <a:cs typeface="+mn-cs"/>
              </a:rPr>
              <a:t>Der </a:t>
            </a:r>
            <a:r>
              <a:rPr lang="de-DE" sz="1200" kern="1200" dirty="0" smtClean="0">
                <a:solidFill>
                  <a:schemeClr val="tx1"/>
                </a:solidFill>
                <a:latin typeface="Times New Roman" pitchFamily="18" charset="0"/>
                <a:ea typeface="+mn-ea"/>
                <a:cs typeface="+mn-cs"/>
              </a:rPr>
              <a:t>Projektmitarbeiter kann versuchen, Projektleiter und funktionalen Vorgesetzten ge­geneinander auszuspielen, um sich Vorteile zu verschaffen.</a:t>
            </a:r>
            <a:endParaRPr lang="de-AT" sz="1200" kern="1200" dirty="0" smtClean="0">
              <a:solidFill>
                <a:schemeClr val="tx1"/>
              </a:solidFill>
              <a:latin typeface="Times New Roman" pitchFamily="18" charset="0"/>
              <a:ea typeface="+mn-ea"/>
              <a:cs typeface="+mn-cs"/>
            </a:endParaRP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32</a:t>
            </a:fld>
            <a:endParaRPr lang="de-D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de-DE" sz="1200" kern="1200" dirty="0" smtClean="0">
                <a:solidFill>
                  <a:schemeClr val="tx1"/>
                </a:solidFill>
                <a:latin typeface="Times New Roman" pitchFamily="18" charset="0"/>
                <a:ea typeface="+mn-ea"/>
                <a:cs typeface="+mn-cs"/>
              </a:rPr>
              <a:t>Die projektorientierte Teilorganisation ist dann geeignet, wenn ein Projekt vorwiegend mit Mitarbeitern und Ressourcen der eigenen Abteilung durchgeführt werden kann. Die Pro­jektleitung wird von Mitgliedern der Abteilungsleitung übernommen, so ändert sich nichts an der Linienorganisation.</a:t>
            </a:r>
            <a:endParaRPr lang="de-AT" sz="1200" kern="1200" dirty="0" smtClean="0">
              <a:solidFill>
                <a:schemeClr val="tx1"/>
              </a:solidFill>
              <a:latin typeface="Times New Roman" pitchFamily="18" charset="0"/>
              <a:ea typeface="+mn-ea"/>
              <a:cs typeface="+mn-cs"/>
            </a:endParaRP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33</a:t>
            </a:fld>
            <a:endParaRPr lang="de-D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DE" sz="1200" kern="1200" dirty="0" smtClean="0">
                <a:solidFill>
                  <a:schemeClr val="tx1"/>
                </a:solidFill>
                <a:latin typeface="Times New Roman" pitchFamily="18" charset="0"/>
                <a:ea typeface="+mn-ea"/>
                <a:cs typeface="+mn-cs"/>
              </a:rPr>
              <a:t>für Projekte mit fachlich eng abgestecktem Projektinhalt, wobei bereichsübergreifende Zusammenarbeit nur in geringem Maß notwendig ist</a:t>
            </a:r>
            <a:endParaRPr lang="de-AT" sz="1200" kern="1200" dirty="0" smtClean="0">
              <a:solidFill>
                <a:schemeClr val="tx1"/>
              </a:solidFill>
              <a:latin typeface="Times New Roman" pitchFamily="18" charset="0"/>
              <a:ea typeface="+mn-ea"/>
              <a:cs typeface="+mn-cs"/>
            </a:endParaRPr>
          </a:p>
          <a:p>
            <a:pPr lvl="0"/>
            <a:endParaRPr lang="de-DE" sz="1200" kern="1200" dirty="0" smtClean="0">
              <a:solidFill>
                <a:schemeClr val="tx1"/>
              </a:solidFill>
              <a:latin typeface="Times New Roman" pitchFamily="18" charset="0"/>
              <a:ea typeface="+mn-ea"/>
              <a:cs typeface="+mn-cs"/>
            </a:endParaRPr>
          </a:p>
          <a:p>
            <a:pPr lvl="0"/>
            <a:r>
              <a:rPr lang="de-DE" sz="1200" kern="1200" dirty="0" smtClean="0">
                <a:solidFill>
                  <a:schemeClr val="tx1"/>
                </a:solidFill>
                <a:latin typeface="Times New Roman" pitchFamily="18" charset="0"/>
                <a:ea typeface="+mn-ea"/>
                <a:cs typeface="+mn-cs"/>
              </a:rPr>
              <a:t>bei </a:t>
            </a:r>
            <a:r>
              <a:rPr lang="de-DE" sz="1200" kern="1200" dirty="0" smtClean="0">
                <a:solidFill>
                  <a:schemeClr val="tx1"/>
                </a:solidFill>
                <a:latin typeface="Times New Roman" pitchFamily="18" charset="0"/>
                <a:ea typeface="+mn-ea"/>
                <a:cs typeface="+mn-cs"/>
              </a:rPr>
              <a:t>Projekten, bei welchen die Schnittstellen zwischen den einzelnen Teilbereichen ein­deutig definiert sind (standardisierte oder genormte Schnittstellen)</a:t>
            </a:r>
            <a:endParaRPr lang="de-AT" sz="1200" kern="1200" dirty="0" smtClean="0">
              <a:solidFill>
                <a:schemeClr val="tx1"/>
              </a:solidFill>
              <a:latin typeface="Times New Roman" pitchFamily="18" charset="0"/>
              <a:ea typeface="+mn-ea"/>
              <a:cs typeface="+mn-cs"/>
            </a:endParaRPr>
          </a:p>
          <a:p>
            <a:pPr lvl="0"/>
            <a:endParaRPr lang="de-DE" sz="1200" kern="1200" dirty="0" smtClean="0">
              <a:solidFill>
                <a:schemeClr val="tx1"/>
              </a:solidFill>
              <a:latin typeface="Times New Roman" pitchFamily="18" charset="0"/>
              <a:ea typeface="+mn-ea"/>
              <a:cs typeface="+mn-cs"/>
            </a:endParaRPr>
          </a:p>
          <a:p>
            <a:pPr lvl="0"/>
            <a:r>
              <a:rPr lang="de-DE" sz="1200" kern="1200" dirty="0" smtClean="0">
                <a:solidFill>
                  <a:schemeClr val="tx1"/>
                </a:solidFill>
                <a:latin typeface="Times New Roman" pitchFamily="18" charset="0"/>
                <a:ea typeface="+mn-ea"/>
                <a:cs typeface="+mn-cs"/>
              </a:rPr>
              <a:t>Projekte</a:t>
            </a:r>
            <a:r>
              <a:rPr lang="de-DE" sz="1200" kern="1200" dirty="0" smtClean="0">
                <a:solidFill>
                  <a:schemeClr val="tx1"/>
                </a:solidFill>
                <a:latin typeface="Times New Roman" pitchFamily="18" charset="0"/>
                <a:ea typeface="+mn-ea"/>
                <a:cs typeface="+mn-cs"/>
              </a:rPr>
              <a:t>, welche aufgrund des erforderlichen Spezialwissens nur von einer bestimmten Abteilung durchgeführt werden können</a:t>
            </a:r>
            <a:endParaRPr lang="de-AT" sz="1200" kern="1200" dirty="0" smtClean="0">
              <a:solidFill>
                <a:schemeClr val="tx1"/>
              </a:solidFill>
              <a:latin typeface="Times New Roman" pitchFamily="18" charset="0"/>
              <a:ea typeface="+mn-ea"/>
              <a:cs typeface="+mn-cs"/>
            </a:endParaRP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34</a:t>
            </a:fld>
            <a:endParaRPr lang="de-D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dirty="0" smtClean="0"/>
              <a:t>geringer Organisationsaufwand durch Übernahme der bestehenden hierarchischen Strukturen und Einsatz der Projektmitarbeiter in ihrer Abteilung.</a:t>
            </a:r>
            <a:endParaRPr lang="de-AT" dirty="0" smtClean="0"/>
          </a:p>
          <a:p>
            <a:pPr lvl="0"/>
            <a:endParaRPr lang="de-DE" dirty="0" smtClean="0"/>
          </a:p>
          <a:p>
            <a:pPr lvl="0"/>
            <a:r>
              <a:rPr lang="de-DE" dirty="0" smtClean="0"/>
              <a:t>eindeutige Kompetenzverhältnisse</a:t>
            </a:r>
            <a:endParaRPr lang="de-AT" dirty="0" smtClean="0"/>
          </a:p>
          <a:p>
            <a:pPr lvl="0"/>
            <a:endParaRPr lang="de-DE" dirty="0" smtClean="0"/>
          </a:p>
          <a:p>
            <a:pPr lvl="0"/>
            <a:r>
              <a:rPr lang="de-DE" dirty="0" smtClean="0"/>
              <a:t>Die Möglichkeit zur Spezialisierung kann die Produktivität und Qualität bei der Projektabwicklung steigern.</a:t>
            </a:r>
            <a:endParaRPr lang="de-AT" dirty="0" smtClean="0"/>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35</a:t>
            </a:fld>
            <a:endParaRPr lang="de-DE"/>
          </a:p>
        </p:txBody>
      </p:sp>
    </p:spTree>
    <p:extLst>
      <p:ext uri="{BB962C8B-B14F-4D97-AF65-F5344CB8AC3E}">
        <p14:creationId xmlns:p14="http://schemas.microsoft.com/office/powerpoint/2010/main" val="20064440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Probleme und Konflikte der bestehenden funktionalen Organisationsstruktur werden mit in das Projekt übernommen.</a:t>
            </a:r>
          </a:p>
          <a:p>
            <a:endParaRPr lang="de-AT" dirty="0" smtClean="0"/>
          </a:p>
          <a:p>
            <a:r>
              <a:rPr lang="de-AT" dirty="0" smtClean="0"/>
              <a:t>Bei zu starkem Abteilungsdenken besteht die Gefahr, „das Rad neu zu erfinden". Chan­cen zu besseren, bereichsübergreifenden Lösungen bleiben u.U. ungenutzt.</a:t>
            </a:r>
          </a:p>
          <a:p>
            <a:endParaRPr lang="de-AT" dirty="0" smtClean="0"/>
          </a:p>
          <a:p>
            <a:r>
              <a:rPr lang="de-AT" dirty="0" smtClean="0"/>
              <a:t>Bei gleichzeitiger Durchführung von Projekten mit Matrix- oder Einflussorganisation werden die Projektmitarbeiter abteilungsinterne Projekte immer bevorzugt bearbeiten.</a:t>
            </a: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36</a:t>
            </a:fld>
            <a:endParaRPr lang="de-DE"/>
          </a:p>
        </p:txBody>
      </p:sp>
    </p:spTree>
    <p:extLst>
      <p:ext uri="{BB962C8B-B14F-4D97-AF65-F5344CB8AC3E}">
        <p14:creationId xmlns:p14="http://schemas.microsoft.com/office/powerpoint/2010/main" val="2311064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de-DE" sz="1200" kern="1200" dirty="0" smtClean="0">
                <a:solidFill>
                  <a:schemeClr val="tx1"/>
                </a:solidFill>
                <a:latin typeface="Times New Roman" pitchFamily="18" charset="0"/>
                <a:ea typeface="+mn-ea"/>
                <a:cs typeface="+mn-cs"/>
              </a:rPr>
              <a:t>Im projektorientierten Unternehmen werden die Hauptgeschäfte in Projektform abgewickelt. Das Projekt wird zum Profit-Center, das Betriebsergebnis des Gesamtunternehmens ist die Summe der Projektergebnisse. Die Budgetplanung und die Abrechnung erfolgen auf Basis von Projekten. Abteilungen im traditionellen Sinn wie Rechnungswesen, EDV, Personal etc. stellen eine Dienstleistungsstelle dar. Die Entscheidungskompetenz wird an das Projekt delegiert. „Management </a:t>
            </a:r>
            <a:r>
              <a:rPr lang="de-DE" sz="1200" kern="1200" dirty="0" err="1" smtClean="0">
                <a:solidFill>
                  <a:schemeClr val="tx1"/>
                </a:solidFill>
                <a:latin typeface="Times New Roman" pitchFamily="18" charset="0"/>
                <a:ea typeface="+mn-ea"/>
                <a:cs typeface="+mn-cs"/>
              </a:rPr>
              <a:t>by</a:t>
            </a:r>
            <a:r>
              <a:rPr lang="de-DE" sz="1200" kern="1200" dirty="0" smtClean="0">
                <a:solidFill>
                  <a:schemeClr val="tx1"/>
                </a:solidFill>
                <a:latin typeface="Times New Roman" pitchFamily="18" charset="0"/>
                <a:ea typeface="+mn-ea"/>
                <a:cs typeface="+mn-cs"/>
              </a:rPr>
              <a:t> Projects" ist als Unternehmenskultur eingesetzt.</a:t>
            </a:r>
            <a:endParaRPr lang="de-AT" sz="1200" kern="1200" dirty="0" smtClean="0">
              <a:solidFill>
                <a:schemeClr val="tx1"/>
              </a:solidFill>
              <a:latin typeface="Times New Roman" pitchFamily="18" charset="0"/>
              <a:ea typeface="+mn-ea"/>
              <a:cs typeface="+mn-cs"/>
            </a:endParaRP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37</a:t>
            </a:fld>
            <a:endParaRPr lang="de-D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DE" sz="1200" kern="1200" dirty="0" smtClean="0">
                <a:solidFill>
                  <a:schemeClr val="tx1"/>
                </a:solidFill>
                <a:latin typeface="Times New Roman" pitchFamily="18" charset="0"/>
                <a:ea typeface="+mn-ea"/>
                <a:cs typeface="+mn-cs"/>
              </a:rPr>
              <a:t>Unternehmen, deren Hauptgeschäfte in der Abwicklung von Projekten bestehen, z.B. Architekturbüros, Software-Entwicklungsfirmen</a:t>
            </a:r>
            <a:endParaRPr lang="de-AT" sz="1200" kern="1200" dirty="0" smtClean="0">
              <a:solidFill>
                <a:schemeClr val="tx1"/>
              </a:solidFill>
              <a:latin typeface="Times New Roman" pitchFamily="18" charset="0"/>
              <a:ea typeface="+mn-ea"/>
              <a:cs typeface="+mn-cs"/>
            </a:endParaRPr>
          </a:p>
          <a:p>
            <a:pPr lvl="0"/>
            <a:endParaRPr lang="de-DE" sz="1200" kern="1200" dirty="0" smtClean="0">
              <a:solidFill>
                <a:schemeClr val="tx1"/>
              </a:solidFill>
              <a:latin typeface="Times New Roman" pitchFamily="18" charset="0"/>
              <a:ea typeface="+mn-ea"/>
              <a:cs typeface="+mn-cs"/>
            </a:endParaRPr>
          </a:p>
          <a:p>
            <a:pPr lvl="0"/>
            <a:r>
              <a:rPr lang="de-DE" sz="1200" kern="1200" dirty="0" smtClean="0">
                <a:solidFill>
                  <a:schemeClr val="tx1"/>
                </a:solidFill>
                <a:latin typeface="Times New Roman" pitchFamily="18" charset="0"/>
                <a:ea typeface="+mn-ea"/>
                <a:cs typeface="+mn-cs"/>
              </a:rPr>
              <a:t>wenn </a:t>
            </a:r>
            <a:r>
              <a:rPr lang="de-DE" sz="1200" kern="1200" dirty="0" smtClean="0">
                <a:solidFill>
                  <a:schemeClr val="tx1"/>
                </a:solidFill>
                <a:latin typeface="Times New Roman" pitchFamily="18" charset="0"/>
                <a:ea typeface="+mn-ea"/>
                <a:cs typeface="+mn-cs"/>
              </a:rPr>
              <a:t>komplexe Kundenwünsche nach professionellen Gesamtlösungen vorliegen, z.B. Unternehmensreorganisation bei gleichzeitiger Einführung einer integrierten EDV-Lö­sung</a:t>
            </a:r>
            <a:endParaRPr lang="de-AT" sz="1200" kern="1200" dirty="0" smtClean="0">
              <a:solidFill>
                <a:schemeClr val="tx1"/>
              </a:solidFill>
              <a:latin typeface="Times New Roman" pitchFamily="18" charset="0"/>
              <a:ea typeface="+mn-ea"/>
              <a:cs typeface="+mn-cs"/>
            </a:endParaRPr>
          </a:p>
          <a:p>
            <a:pPr lvl="0"/>
            <a:endParaRPr lang="de-DE" sz="1200" kern="1200" dirty="0" smtClean="0">
              <a:solidFill>
                <a:schemeClr val="tx1"/>
              </a:solidFill>
              <a:latin typeface="Times New Roman" pitchFamily="18" charset="0"/>
              <a:ea typeface="+mn-ea"/>
              <a:cs typeface="+mn-cs"/>
            </a:endParaRPr>
          </a:p>
          <a:p>
            <a:pPr lvl="0"/>
            <a:r>
              <a:rPr lang="de-DE" sz="1200" kern="1200" dirty="0" smtClean="0">
                <a:solidFill>
                  <a:schemeClr val="tx1"/>
                </a:solidFill>
                <a:latin typeface="Times New Roman" pitchFamily="18" charset="0"/>
                <a:ea typeface="+mn-ea"/>
                <a:cs typeface="+mn-cs"/>
              </a:rPr>
              <a:t>als </a:t>
            </a:r>
            <a:r>
              <a:rPr lang="de-DE" sz="1200" kern="1200" dirty="0" smtClean="0">
                <a:solidFill>
                  <a:schemeClr val="tx1"/>
                </a:solidFill>
                <a:latin typeface="Times New Roman" pitchFamily="18" charset="0"/>
                <a:ea typeface="+mn-ea"/>
                <a:cs typeface="+mn-cs"/>
              </a:rPr>
              <a:t>geeignetes Organisationsmodell, wenn unterschiedliche Problemstellungen oder unterschiedliche Kunden vorliegen, z.B. Bauvorhaben, Filmproduktion etc. Projekte, welche aufgrund des erforderlichen Spezialwissens nur von einer bestimmten Abteilung durchgeführt werden können</a:t>
            </a:r>
            <a:endParaRPr lang="de-AT" sz="1200" kern="1200" dirty="0" smtClean="0">
              <a:solidFill>
                <a:schemeClr val="tx1"/>
              </a:solidFill>
              <a:latin typeface="Times New Roman" pitchFamily="18" charset="0"/>
              <a:ea typeface="+mn-ea"/>
              <a:cs typeface="+mn-cs"/>
            </a:endParaRP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38</a:t>
            </a:fld>
            <a:endParaRPr lang="de-DE"/>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DE" sz="1200" kern="1200" dirty="0" smtClean="0">
                <a:solidFill>
                  <a:schemeClr val="tx1"/>
                </a:solidFill>
                <a:latin typeface="Times New Roman" pitchFamily="18" charset="0"/>
                <a:ea typeface="+mn-ea"/>
                <a:cs typeface="+mn-cs"/>
              </a:rPr>
              <a:t>unternehmerisches Denken wird gefördert</a:t>
            </a:r>
            <a:endParaRPr lang="de-AT" sz="1200" kern="1200" dirty="0" smtClean="0">
              <a:solidFill>
                <a:schemeClr val="tx1"/>
              </a:solidFill>
              <a:latin typeface="Times New Roman" pitchFamily="18" charset="0"/>
              <a:ea typeface="+mn-ea"/>
              <a:cs typeface="+mn-cs"/>
            </a:endParaRPr>
          </a:p>
          <a:p>
            <a:pPr lvl="0"/>
            <a:endParaRPr lang="de-DE" sz="1200" kern="1200" dirty="0" smtClean="0">
              <a:solidFill>
                <a:schemeClr val="tx1"/>
              </a:solidFill>
              <a:latin typeface="Times New Roman" pitchFamily="18" charset="0"/>
              <a:ea typeface="+mn-ea"/>
              <a:cs typeface="+mn-cs"/>
            </a:endParaRPr>
          </a:p>
          <a:p>
            <a:pPr lvl="0"/>
            <a:r>
              <a:rPr lang="de-DE" sz="1200" kern="1200" dirty="0" smtClean="0">
                <a:solidFill>
                  <a:schemeClr val="tx1"/>
                </a:solidFill>
                <a:latin typeface="Times New Roman" pitchFamily="18" charset="0"/>
                <a:ea typeface="+mn-ea"/>
                <a:cs typeface="+mn-cs"/>
              </a:rPr>
              <a:t>flexibles </a:t>
            </a:r>
            <a:r>
              <a:rPr lang="de-DE" sz="1200" kern="1200" dirty="0" smtClean="0">
                <a:solidFill>
                  <a:schemeClr val="tx1"/>
                </a:solidFill>
                <a:latin typeface="Times New Roman" pitchFamily="18" charset="0"/>
                <a:ea typeface="+mn-ea"/>
                <a:cs typeface="+mn-cs"/>
              </a:rPr>
              <a:t>Eingehen auf Kundenwünsche wird erleichtert</a:t>
            </a:r>
            <a:endParaRPr lang="de-AT" sz="1200" kern="1200" dirty="0" smtClean="0">
              <a:solidFill>
                <a:schemeClr val="tx1"/>
              </a:solidFill>
              <a:latin typeface="Times New Roman" pitchFamily="18" charset="0"/>
              <a:ea typeface="+mn-ea"/>
              <a:cs typeface="+mn-cs"/>
            </a:endParaRPr>
          </a:p>
          <a:p>
            <a:pPr lvl="0"/>
            <a:endParaRPr lang="de-DE" sz="1200" kern="1200" dirty="0" smtClean="0">
              <a:solidFill>
                <a:schemeClr val="tx1"/>
              </a:solidFill>
              <a:latin typeface="Times New Roman" pitchFamily="18" charset="0"/>
              <a:ea typeface="+mn-ea"/>
              <a:cs typeface="+mn-cs"/>
            </a:endParaRPr>
          </a:p>
          <a:p>
            <a:pPr lvl="0"/>
            <a:r>
              <a:rPr lang="de-DE" sz="1200" kern="1200" dirty="0" smtClean="0">
                <a:solidFill>
                  <a:schemeClr val="tx1"/>
                </a:solidFill>
                <a:latin typeface="Times New Roman" pitchFamily="18" charset="0"/>
                <a:ea typeface="+mn-ea"/>
                <a:cs typeface="+mn-cs"/>
              </a:rPr>
              <a:t>Know-how </a:t>
            </a:r>
            <a:r>
              <a:rPr lang="de-DE" sz="1200" kern="1200" dirty="0" smtClean="0">
                <a:solidFill>
                  <a:schemeClr val="tx1"/>
                </a:solidFill>
                <a:latin typeface="Times New Roman" pitchFamily="18" charset="0"/>
                <a:ea typeface="+mn-ea"/>
                <a:cs typeface="+mn-cs"/>
              </a:rPr>
              <a:t>wird systematisch genutzt</a:t>
            </a:r>
            <a:endParaRPr lang="de-AT" sz="1200" kern="1200" dirty="0" smtClean="0">
              <a:solidFill>
                <a:schemeClr val="tx1"/>
              </a:solidFill>
              <a:latin typeface="Times New Roman" pitchFamily="18" charset="0"/>
              <a:ea typeface="+mn-ea"/>
              <a:cs typeface="+mn-cs"/>
            </a:endParaRPr>
          </a:p>
          <a:p>
            <a:pPr lvl="0"/>
            <a:endParaRPr lang="de-DE" sz="1200" kern="1200" dirty="0" smtClean="0">
              <a:solidFill>
                <a:schemeClr val="tx1"/>
              </a:solidFill>
              <a:latin typeface="Times New Roman" pitchFamily="18" charset="0"/>
              <a:ea typeface="+mn-ea"/>
              <a:cs typeface="+mn-cs"/>
            </a:endParaRPr>
          </a:p>
          <a:p>
            <a:pPr lvl="0"/>
            <a:r>
              <a:rPr lang="de-DE" sz="1200" kern="1200" dirty="0" smtClean="0">
                <a:solidFill>
                  <a:schemeClr val="tx1"/>
                </a:solidFill>
                <a:latin typeface="Times New Roman" pitchFamily="18" charset="0"/>
                <a:ea typeface="+mn-ea"/>
                <a:cs typeface="+mn-cs"/>
              </a:rPr>
              <a:t>durch </a:t>
            </a:r>
            <a:r>
              <a:rPr lang="de-DE" sz="1200" kern="1200" dirty="0" smtClean="0">
                <a:solidFill>
                  <a:schemeClr val="tx1"/>
                </a:solidFill>
                <a:latin typeface="Times New Roman" pitchFamily="18" charset="0"/>
                <a:ea typeface="+mn-ea"/>
                <a:cs typeface="+mn-cs"/>
              </a:rPr>
              <a:t>flache Hierarchie gute Karrierechancen und hohe Motivation der Mitarbeiter.</a:t>
            </a:r>
            <a:endParaRPr lang="de-AT" sz="1200" kern="1200" dirty="0" smtClean="0">
              <a:solidFill>
                <a:schemeClr val="tx1"/>
              </a:solidFill>
              <a:latin typeface="Times New Roman" pitchFamily="18" charset="0"/>
              <a:ea typeface="+mn-ea"/>
              <a:cs typeface="+mn-cs"/>
            </a:endParaRP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39</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AT" sz="1200" kern="1200" dirty="0" smtClean="0">
                <a:solidFill>
                  <a:schemeClr val="tx1"/>
                </a:solidFill>
                <a:latin typeface="Times New Roman" pitchFamily="18" charset="0"/>
                <a:ea typeface="+mn-ea"/>
                <a:cs typeface="+mn-cs"/>
              </a:rPr>
              <a:t>Möglichst früh einen hohen Wissensstand aller Projektbeteiligten zu erreichen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Alle </a:t>
            </a:r>
            <a:r>
              <a:rPr lang="de-AT" sz="1200" kern="1200" dirty="0" smtClean="0">
                <a:solidFill>
                  <a:schemeClr val="tx1"/>
                </a:solidFill>
                <a:latin typeface="Times New Roman" pitchFamily="18" charset="0"/>
                <a:ea typeface="+mn-ea"/>
                <a:cs typeface="+mn-cs"/>
              </a:rPr>
              <a:t>fachlichen und organisatorischen Bereiche frühzeitig und vollständig zu klären, um</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grundlegende </a:t>
            </a:r>
            <a:r>
              <a:rPr lang="de-AT" sz="1200" kern="1200" dirty="0" smtClean="0">
                <a:solidFill>
                  <a:schemeClr val="tx1"/>
                </a:solidFill>
                <a:latin typeface="Times New Roman" pitchFamily="18" charset="0"/>
                <a:ea typeface="+mn-ea"/>
                <a:cs typeface="+mn-cs"/>
              </a:rPr>
              <a:t>Weichenstellungen am Projektbeginn bestmöglich vorzunehmen zu können.</a:t>
            </a: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4</a:t>
            </a:fld>
            <a:endParaRPr lang="de-DE"/>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DE" sz="1200" kern="1200" dirty="0" smtClean="0">
                <a:solidFill>
                  <a:schemeClr val="tx1"/>
                </a:solidFill>
                <a:latin typeface="Times New Roman" pitchFamily="18" charset="0"/>
                <a:ea typeface="+mn-ea"/>
                <a:cs typeface="+mn-cs"/>
              </a:rPr>
              <a:t>Koordination vieler mittlerer Projekte erfordert neue Strukturen</a:t>
            </a:r>
            <a:endParaRPr lang="de-AT" sz="1200" kern="1200" dirty="0" smtClean="0">
              <a:solidFill>
                <a:schemeClr val="tx1"/>
              </a:solidFill>
              <a:latin typeface="Times New Roman" pitchFamily="18" charset="0"/>
              <a:ea typeface="+mn-ea"/>
              <a:cs typeface="+mn-cs"/>
            </a:endParaRPr>
          </a:p>
          <a:p>
            <a:pPr lvl="0"/>
            <a:endParaRPr lang="de-DE" sz="1200" kern="1200" dirty="0" smtClean="0">
              <a:solidFill>
                <a:schemeClr val="tx1"/>
              </a:solidFill>
              <a:latin typeface="Times New Roman" pitchFamily="18" charset="0"/>
              <a:ea typeface="+mn-ea"/>
              <a:cs typeface="+mn-cs"/>
            </a:endParaRPr>
          </a:p>
          <a:p>
            <a:pPr lvl="0"/>
            <a:r>
              <a:rPr lang="de-DE" sz="1200" kern="1200" dirty="0" smtClean="0">
                <a:solidFill>
                  <a:schemeClr val="tx1"/>
                </a:solidFill>
                <a:latin typeface="Times New Roman" pitchFamily="18" charset="0"/>
                <a:ea typeface="+mn-ea"/>
                <a:cs typeface="+mn-cs"/>
              </a:rPr>
              <a:t>neue </a:t>
            </a:r>
            <a:r>
              <a:rPr lang="de-DE" sz="1200" kern="1200" dirty="0" smtClean="0">
                <a:solidFill>
                  <a:schemeClr val="tx1"/>
                </a:solidFill>
                <a:latin typeface="Times New Roman" pitchFamily="18" charset="0"/>
                <a:ea typeface="+mn-ea"/>
                <a:cs typeface="+mn-cs"/>
              </a:rPr>
              <a:t>Projekt-(Unternehmens-)Kultur ist erforderlich</a:t>
            </a:r>
            <a:endParaRPr lang="de-AT" sz="1200" kern="1200" dirty="0" smtClean="0">
              <a:solidFill>
                <a:schemeClr val="tx1"/>
              </a:solidFill>
              <a:latin typeface="Times New Roman" pitchFamily="18" charset="0"/>
              <a:ea typeface="+mn-ea"/>
              <a:cs typeface="+mn-cs"/>
            </a:endParaRP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40</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AT" sz="1200" kern="1200" dirty="0" smtClean="0">
                <a:solidFill>
                  <a:schemeClr val="tx1"/>
                </a:solidFill>
                <a:latin typeface="Times New Roman" pitchFamily="18" charset="0"/>
                <a:ea typeface="+mn-ea"/>
                <a:cs typeface="+mn-cs"/>
              </a:rPr>
              <a:t>den Interessenabgleich aller direkt oder indirekt am Projekt Beteiligten herzustellen,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die </a:t>
            </a:r>
            <a:r>
              <a:rPr lang="de-AT" sz="1200" kern="1200" dirty="0" smtClean="0">
                <a:solidFill>
                  <a:schemeClr val="tx1"/>
                </a:solidFill>
                <a:latin typeface="Times New Roman" pitchFamily="18" charset="0"/>
                <a:ea typeface="+mn-ea"/>
                <a:cs typeface="+mn-cs"/>
              </a:rPr>
              <a:t>Projektziele als Grundlage für als Grundlage für weitere Projektarbeit festzulegen,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mögliche </a:t>
            </a:r>
            <a:r>
              <a:rPr lang="de-AT" sz="1200" kern="1200" dirty="0" smtClean="0">
                <a:solidFill>
                  <a:schemeClr val="tx1"/>
                </a:solidFill>
                <a:latin typeface="Times New Roman" pitchFamily="18" charset="0"/>
                <a:ea typeface="+mn-ea"/>
                <a:cs typeface="+mn-cs"/>
              </a:rPr>
              <a:t>Lösungswege (Alternativen) aufzuzeigen und zu bewerten,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eine </a:t>
            </a:r>
            <a:r>
              <a:rPr lang="de-AT" sz="1200" kern="1200" dirty="0" smtClean="0">
                <a:solidFill>
                  <a:schemeClr val="tx1"/>
                </a:solidFill>
                <a:latin typeface="Times New Roman" pitchFamily="18" charset="0"/>
                <a:ea typeface="+mn-ea"/>
                <a:cs typeface="+mn-cs"/>
              </a:rPr>
              <a:t>verbindliche Vereinbarung über Organisation und Ablauf des Projekts zu erreichen,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eine </a:t>
            </a:r>
            <a:r>
              <a:rPr lang="de-AT" sz="1200" kern="1200" dirty="0" smtClean="0">
                <a:solidFill>
                  <a:schemeClr val="tx1"/>
                </a:solidFill>
                <a:latin typeface="Times New Roman" pitchFamily="18" charset="0"/>
                <a:ea typeface="+mn-ea"/>
                <a:cs typeface="+mn-cs"/>
              </a:rPr>
              <a:t>erste grobe Projektplanung zu vereinbaren,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die </a:t>
            </a:r>
            <a:r>
              <a:rPr lang="de-AT" sz="1200" kern="1200" dirty="0" smtClean="0">
                <a:solidFill>
                  <a:schemeClr val="tx1"/>
                </a:solidFill>
                <a:latin typeface="Times New Roman" pitchFamily="18" charset="0"/>
                <a:ea typeface="+mn-ea"/>
                <a:cs typeface="+mn-cs"/>
              </a:rPr>
              <a:t>Zustimmung aller Beteiligten, insbesondere der Mitglieder der Projektteams zu den genannten Punkten zu erreichen.</a:t>
            </a: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5</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AT" sz="1200" kern="1200" dirty="0" smtClean="0">
                <a:solidFill>
                  <a:schemeClr val="tx1"/>
                </a:solidFill>
                <a:latin typeface="Times New Roman" pitchFamily="18" charset="0"/>
                <a:ea typeface="+mn-ea"/>
                <a:cs typeface="+mn-cs"/>
              </a:rPr>
              <a:t>Information des Projektmarketings und der Qualitätssicherung</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ist </a:t>
            </a:r>
            <a:r>
              <a:rPr lang="de-AT" sz="1200" kern="1200" dirty="0" smtClean="0">
                <a:solidFill>
                  <a:schemeClr val="tx1"/>
                </a:solidFill>
                <a:latin typeface="Times New Roman" pitchFamily="18" charset="0"/>
                <a:ea typeface="+mn-ea"/>
                <a:cs typeface="+mn-cs"/>
              </a:rPr>
              <a:t>in der Projektplanung (Projektstrukturplan, Projektkosten) zu berücksichtigen</a:t>
            </a: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6</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AT" sz="1200" kern="1200" dirty="0" smtClean="0">
                <a:solidFill>
                  <a:schemeClr val="tx1"/>
                </a:solidFill>
                <a:latin typeface="Times New Roman" pitchFamily="18" charset="0"/>
                <a:ea typeface="+mn-ea"/>
                <a:cs typeface="+mn-cs"/>
              </a:rPr>
              <a:t>idealerweise </a:t>
            </a:r>
            <a:r>
              <a:rPr lang="de-AT" sz="1200" kern="1200" dirty="0" smtClean="0">
                <a:solidFill>
                  <a:schemeClr val="tx1"/>
                </a:solidFill>
                <a:latin typeface="Times New Roman" pitchFamily="18" charset="0"/>
                <a:ea typeface="+mn-ea"/>
                <a:cs typeface="+mn-cs"/>
              </a:rPr>
              <a:t>durch einen externen Berater moderiert</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Information </a:t>
            </a:r>
            <a:r>
              <a:rPr lang="de-AT" sz="1200" kern="1200" dirty="0" smtClean="0">
                <a:solidFill>
                  <a:schemeClr val="tx1"/>
                </a:solidFill>
                <a:latin typeface="Times New Roman" pitchFamily="18" charset="0"/>
                <a:ea typeface="+mn-ea"/>
                <a:cs typeface="+mn-cs"/>
              </a:rPr>
              <a:t>über Entstehungsgeschichte, Ziele und Umfeld</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Fachliche </a:t>
            </a:r>
            <a:r>
              <a:rPr lang="de-AT" sz="1200" kern="1200" dirty="0" smtClean="0">
                <a:solidFill>
                  <a:schemeClr val="tx1"/>
                </a:solidFill>
                <a:latin typeface="Times New Roman" pitchFamily="18" charset="0"/>
                <a:ea typeface="+mn-ea"/>
                <a:cs typeface="+mn-cs"/>
              </a:rPr>
              <a:t>Informationen vom jeweiligen Spezialisten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Mittels </a:t>
            </a:r>
            <a:r>
              <a:rPr lang="de-AT" sz="1200" kern="1200" dirty="0" smtClean="0">
                <a:solidFill>
                  <a:schemeClr val="tx1"/>
                </a:solidFill>
                <a:latin typeface="Times New Roman" pitchFamily="18" charset="0"/>
                <a:ea typeface="+mn-ea"/>
                <a:cs typeface="+mn-cs"/>
              </a:rPr>
              <a:t>Diskussion werden Unklarheiten beseitigt, Ziele konkretisiert, mögliche Probleme und Risiken behandelt.</a:t>
            </a: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7</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0"/>
            <a:r>
              <a:rPr lang="de-AT" sz="1200" kern="1200" dirty="0" smtClean="0">
                <a:solidFill>
                  <a:schemeClr val="tx1"/>
                </a:solidFill>
                <a:latin typeface="Times New Roman" pitchFamily="18" charset="0"/>
                <a:ea typeface="+mn-ea"/>
                <a:cs typeface="+mn-cs"/>
              </a:rPr>
              <a:t>Sollte </a:t>
            </a:r>
            <a:r>
              <a:rPr lang="de-AT" sz="1200" kern="1200" dirty="0" smtClean="0">
                <a:solidFill>
                  <a:schemeClr val="tx1"/>
                </a:solidFill>
                <a:latin typeface="Times New Roman" pitchFamily="18" charset="0"/>
                <a:ea typeface="+mn-ea"/>
                <a:cs typeface="+mn-cs"/>
              </a:rPr>
              <a:t>idealerweise extern abgehalten werden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idealerweise </a:t>
            </a:r>
            <a:r>
              <a:rPr lang="de-AT" sz="1200" kern="1200" dirty="0" smtClean="0">
                <a:solidFill>
                  <a:schemeClr val="tx1"/>
                </a:solidFill>
                <a:latin typeface="Times New Roman" pitchFamily="18" charset="0"/>
                <a:ea typeface="+mn-ea"/>
                <a:cs typeface="+mn-cs"/>
              </a:rPr>
              <a:t>durch einen externen Berater moderiert</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Alle </a:t>
            </a:r>
            <a:r>
              <a:rPr lang="de-AT" sz="1200" kern="1200" dirty="0" smtClean="0">
                <a:solidFill>
                  <a:schemeClr val="tx1"/>
                </a:solidFill>
                <a:latin typeface="Times New Roman" pitchFamily="18" charset="0"/>
                <a:ea typeface="+mn-ea"/>
                <a:cs typeface="+mn-cs"/>
              </a:rPr>
              <a:t>Elemente des Seminars enthalten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das </a:t>
            </a:r>
            <a:r>
              <a:rPr lang="de-AT" sz="1200" kern="1200" dirty="0" smtClean="0">
                <a:solidFill>
                  <a:schemeClr val="tx1"/>
                </a:solidFill>
                <a:latin typeface="Times New Roman" pitchFamily="18" charset="0"/>
                <a:ea typeface="+mn-ea"/>
                <a:cs typeface="+mn-cs"/>
              </a:rPr>
              <a:t>"Wir-Gefühl" im Team herstellen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Konflikte </a:t>
            </a:r>
            <a:r>
              <a:rPr lang="de-AT" sz="1200" kern="1200" dirty="0" smtClean="0">
                <a:solidFill>
                  <a:schemeClr val="tx1"/>
                </a:solidFill>
                <a:latin typeface="Times New Roman" pitchFamily="18" charset="0"/>
                <a:ea typeface="+mn-ea"/>
                <a:cs typeface="+mn-cs"/>
              </a:rPr>
              <a:t>erkennen und entschärfen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die </a:t>
            </a:r>
            <a:r>
              <a:rPr lang="de-AT" sz="1200" kern="1200" dirty="0" smtClean="0">
                <a:solidFill>
                  <a:schemeClr val="tx1"/>
                </a:solidFill>
                <a:latin typeface="Times New Roman" pitchFamily="18" charset="0"/>
                <a:ea typeface="+mn-ea"/>
                <a:cs typeface="+mn-cs"/>
              </a:rPr>
              <a:t>volle Konzentration auf das Projekt fördern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Projektabgrenzung</a:t>
            </a:r>
            <a:r>
              <a:rPr lang="de-AT" sz="1200" kern="1200" dirty="0" smtClean="0">
                <a:solidFill>
                  <a:schemeClr val="tx1"/>
                </a:solidFill>
                <a:latin typeface="Times New Roman" pitchFamily="18" charset="0"/>
                <a:ea typeface="+mn-ea"/>
                <a:cs typeface="+mn-cs"/>
              </a:rPr>
              <a:t>, Projektstrukturierung, Zeit- und Ressourcenplanung durchführen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Rollen </a:t>
            </a:r>
            <a:r>
              <a:rPr lang="de-AT" sz="1200" kern="1200" dirty="0" smtClean="0">
                <a:solidFill>
                  <a:schemeClr val="tx1"/>
                </a:solidFill>
                <a:latin typeface="Times New Roman" pitchFamily="18" charset="0"/>
                <a:ea typeface="+mn-ea"/>
                <a:cs typeface="+mn-cs"/>
              </a:rPr>
              <a:t>und Verantwortungen definieren</a:t>
            </a:r>
          </a:p>
          <a:p>
            <a:pPr lvl="0"/>
            <a:endParaRPr lang="de-AT" sz="1200" kern="1200" dirty="0" smtClean="0">
              <a:solidFill>
                <a:schemeClr val="tx1"/>
              </a:solidFill>
              <a:latin typeface="Times New Roman" pitchFamily="18" charset="0"/>
              <a:ea typeface="+mn-ea"/>
              <a:cs typeface="+mn-cs"/>
            </a:endParaRPr>
          </a:p>
          <a:p>
            <a:pPr lvl="0"/>
            <a:r>
              <a:rPr lang="de-AT" sz="1200" kern="1200" dirty="0" smtClean="0">
                <a:solidFill>
                  <a:schemeClr val="tx1"/>
                </a:solidFill>
                <a:latin typeface="Times New Roman" pitchFamily="18" charset="0"/>
                <a:ea typeface="+mn-ea"/>
                <a:cs typeface="+mn-cs"/>
              </a:rPr>
              <a:t>Projektkommunikation </a:t>
            </a:r>
            <a:r>
              <a:rPr lang="de-AT" sz="1200" kern="1200" dirty="0" smtClean="0">
                <a:solidFill>
                  <a:schemeClr val="tx1"/>
                </a:solidFill>
                <a:latin typeface="Times New Roman" pitchFamily="18" charset="0"/>
                <a:ea typeface="+mn-ea"/>
                <a:cs typeface="+mn-cs"/>
              </a:rPr>
              <a:t>einrichten</a:t>
            </a:r>
          </a:p>
          <a:p>
            <a:endParaRPr lang="de-AT"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de-AT" sz="1200" kern="1200" dirty="0" smtClean="0">
                <a:solidFill>
                  <a:schemeClr val="tx1"/>
                </a:solidFill>
                <a:latin typeface="Times New Roman" pitchFamily="18" charset="0"/>
                <a:ea typeface="+mn-ea"/>
                <a:cs typeface="+mn-cs"/>
              </a:rPr>
              <a:t>An einem Start-</a:t>
            </a:r>
            <a:r>
              <a:rPr lang="de-AT" sz="1200" kern="1200" dirty="0" err="1" smtClean="0">
                <a:solidFill>
                  <a:schemeClr val="tx1"/>
                </a:solidFill>
                <a:latin typeface="Times New Roman" pitchFamily="18" charset="0"/>
                <a:ea typeface="+mn-ea"/>
                <a:cs typeface="+mn-cs"/>
              </a:rPr>
              <a:t>up</a:t>
            </a:r>
            <a:r>
              <a:rPr lang="de-AT" sz="1200" kern="1200" dirty="0" smtClean="0">
                <a:solidFill>
                  <a:schemeClr val="tx1"/>
                </a:solidFill>
                <a:latin typeface="Times New Roman" pitchFamily="18" charset="0"/>
                <a:ea typeface="+mn-ea"/>
                <a:cs typeface="+mn-cs"/>
              </a:rPr>
              <a:t>-Workshop sollten maximal die 15 wichtigsten Projektbeteiligten (Teammitglieder, Auftraggeber, Vertreter relevanter Projektumwelten) teilnehmen.</a:t>
            </a: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8</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sz="1200" dirty="0" smtClean="0"/>
              <a:t>Projektarten</a:t>
            </a:r>
          </a:p>
          <a:p>
            <a:r>
              <a:rPr lang="de-AT" sz="1200" dirty="0" smtClean="0"/>
              <a:t>	Jedes Projekt kann in allen der Kategorien (Auftraggeber, Ziele, Häufigkeit) beschrieben werden.</a:t>
            </a:r>
          </a:p>
          <a:p>
            <a:endParaRPr lang="de-AT" dirty="0"/>
          </a:p>
        </p:txBody>
      </p:sp>
      <p:sp>
        <p:nvSpPr>
          <p:cNvPr id="4" name="Foliennummernplatzhalter 3"/>
          <p:cNvSpPr>
            <a:spLocks noGrp="1"/>
          </p:cNvSpPr>
          <p:nvPr>
            <p:ph type="sldNum" sz="quarter" idx="10"/>
          </p:nvPr>
        </p:nvSpPr>
        <p:spPr/>
        <p:txBody>
          <a:bodyPr/>
          <a:lstStyle/>
          <a:p>
            <a:pPr>
              <a:defRPr/>
            </a:pPr>
            <a:fld id="{6BFBD3AF-73EF-4091-B5EE-1F6AD9D86CA9}" type="slidenum">
              <a:rPr lang="de-DE" smtClean="0"/>
              <a:pPr>
                <a:defRPr/>
              </a:pPr>
              <a:t>9</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bwMode="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1754" name="Rectangle 7"/>
          <p:cNvSpPr>
            <a:spLocks noGrp="1" noChangeArrowheads="1"/>
          </p:cNvSpPr>
          <p:nvPr>
            <p:ph type="ctrTitle"/>
          </p:nvPr>
        </p:nvSpPr>
        <p:spPr>
          <a:xfrm>
            <a:off x="863600" y="3930650"/>
            <a:ext cx="7485063" cy="960438"/>
          </a:xfrm>
        </p:spPr>
        <p:txBody>
          <a:bodyPr anchor="t"/>
          <a:lstStyle>
            <a:lvl1pPr>
              <a:defRPr sz="3200" smtClean="0">
                <a:solidFill>
                  <a:schemeClr val="tx1"/>
                </a:solidFill>
              </a:defRPr>
            </a:lvl1pPr>
          </a:lstStyle>
          <a:p>
            <a:r>
              <a:rPr lang="de-DE" smtClean="0"/>
              <a:t>Titelmasterformat durch Klicken bearbeiten</a:t>
            </a:r>
          </a:p>
        </p:txBody>
      </p:sp>
      <p:sp>
        <p:nvSpPr>
          <p:cNvPr id="31755" name="Rectangle 12"/>
          <p:cNvSpPr>
            <a:spLocks noGrp="1" noChangeArrowheads="1"/>
          </p:cNvSpPr>
          <p:nvPr>
            <p:ph type="subTitle" idx="1"/>
          </p:nvPr>
        </p:nvSpPr>
        <p:spPr>
          <a:xfrm>
            <a:off x="863600" y="5141913"/>
            <a:ext cx="7510463" cy="800100"/>
          </a:xfrm>
        </p:spPr>
        <p:txBody>
          <a:bodyPr/>
          <a:lstStyle>
            <a:lvl1pPr marL="0" indent="0">
              <a:buFont typeface="Wingdings" pitchFamily="2" charset="2"/>
              <a:buNone/>
              <a:defRPr sz="2200" b="0" smtClean="0">
                <a:solidFill>
                  <a:srgbClr xmlns:mc="http://schemas.openxmlformats.org/markup-compatibility/2006" xmlns:a14="http://schemas.microsoft.com/office/drawing/2010/main" val="000000" mc:Ignorable=""/>
                </a:solidFill>
              </a:defRPr>
            </a:lvl1pPr>
          </a:lstStyle>
          <a:p>
            <a:r>
              <a:rPr lang="de-DE" dirty="0" smtClean="0"/>
              <a:t>Formatvorlage des Untertitelmasters durch Klicken bearbeiten</a:t>
            </a:r>
          </a:p>
        </p:txBody>
      </p:sp>
      <p:pic>
        <p:nvPicPr>
          <p:cNvPr id="8" name="Picture 3" descr="C:\Users\Martin\Documents\Schule\MiroVision\Präsentation\Sponsoren\Logos\HTLLogos\EinzelLogos\HTLLeonding.png"/>
          <p:cNvPicPr>
            <a:picLocks noChangeAspect="1" noChangeArrowheads="1"/>
          </p:cNvPicPr>
          <p:nvPr userDrawn="1"/>
        </p:nvPicPr>
        <p:blipFill>
          <a:blip r:embed="rId3" cstate="print"/>
          <a:srcRect/>
          <a:stretch>
            <a:fillRect/>
          </a:stretch>
        </p:blipFill>
        <p:spPr bwMode="auto">
          <a:xfrm>
            <a:off x="6515141" y="6128237"/>
            <a:ext cx="2265606" cy="337837"/>
          </a:xfrm>
          <a:prstGeom prst="rect">
            <a:avLst/>
          </a:prstGeom>
          <a:noFill/>
        </p:spPr>
      </p:pic>
      <p:sp>
        <p:nvSpPr>
          <p:cNvPr id="9" name="Rectangle 10"/>
          <p:cNvSpPr txBox="1">
            <a:spLocks noChangeArrowheads="1"/>
          </p:cNvSpPr>
          <p:nvPr userDrawn="1"/>
        </p:nvSpPr>
        <p:spPr bwMode="gray">
          <a:xfrm>
            <a:off x="3495675" y="6427788"/>
            <a:ext cx="5361668" cy="247650"/>
          </a:xfrm>
          <a:prstGeom prst="rect">
            <a:avLst/>
          </a:prstGeom>
          <a:noFill/>
          <a:ln w="9525">
            <a:noFill/>
            <a:miter lim="800000"/>
            <a:headEnd/>
            <a:tailEnd/>
          </a:ln>
        </p:spPr>
        <p:txBody>
          <a:bodyPr/>
          <a:lstStyle>
            <a:lvl1pPr>
              <a:defRPr sz="1000">
                <a:latin typeface="Arial" charset="0"/>
              </a:defRPr>
            </a:lvl1pPr>
          </a:lstStyle>
          <a:p>
            <a:pPr algn="r">
              <a:defRPr/>
            </a:pPr>
            <a:r>
              <a:rPr lang="de-DE" dirty="0" smtClean="0"/>
              <a:t>Martin Weber</a:t>
            </a:r>
            <a:endParaRPr lang="de-DE" dirty="0"/>
          </a:p>
        </p:txBody>
      </p:sp>
    </p:spTree>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0"/>
          <p:cNvSpPr>
            <a:spLocks noGrp="1" noChangeArrowheads="1"/>
          </p:cNvSpPr>
          <p:nvPr>
            <p:ph type="ftr" sz="quarter" idx="10"/>
          </p:nvPr>
        </p:nvSpPr>
        <p:spPr/>
        <p:txBody>
          <a:bodyPr/>
          <a:lstStyle>
            <a:lvl1pPr>
              <a:defRPr dirty="0" smtClean="0"/>
            </a:lvl1pPr>
          </a:lstStyle>
          <a:p>
            <a:pPr>
              <a:defRPr/>
            </a:pPr>
            <a:r>
              <a:rPr lang="de-DE"/>
              <a:t>Seite </a:t>
            </a:r>
            <a:r>
              <a:rPr lang="de-DE">
                <a:sym typeface="Wingdings" pitchFamily="2" charset="2"/>
              </a:rPr>
              <a:t> </a:t>
            </a:r>
            <a:r>
              <a:rPr lang="de-DE"/>
              <a:t> </a:t>
            </a:r>
            <a:fld id="{F1784223-90EC-4C0D-A4D6-223FDABEB9E7}" type="slidenum">
              <a:rPr lang="de-DE"/>
              <a:pPr>
                <a:defRPr/>
              </a:pPr>
              <a:t>‹Nr.›</a:t>
            </a:fld>
            <a:endParaRPr lang="de-DE"/>
          </a:p>
        </p:txBody>
      </p:sp>
    </p:spTree>
  </p:cSld>
  <p:clrMapOvr>
    <a:masterClrMapping/>
  </p:clrMapOvr>
  <p:transition xmlns:p14="http://schemas.microsoft.com/office/powerpoint/2010/mai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08775" y="119063"/>
            <a:ext cx="2130425" cy="588645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14325" y="119063"/>
            <a:ext cx="6242050" cy="5886450"/>
          </a:xfrm>
        </p:spPr>
        <p:txBody>
          <a:bodyPr vert="eaVert"/>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Rectangle 10"/>
          <p:cNvSpPr>
            <a:spLocks noGrp="1" noChangeArrowheads="1"/>
          </p:cNvSpPr>
          <p:nvPr>
            <p:ph type="ftr" sz="quarter" idx="10"/>
          </p:nvPr>
        </p:nvSpPr>
        <p:spPr/>
        <p:txBody>
          <a:bodyPr/>
          <a:lstStyle>
            <a:lvl1pPr>
              <a:defRPr dirty="0" smtClean="0"/>
            </a:lvl1pPr>
          </a:lstStyle>
          <a:p>
            <a:pPr>
              <a:defRPr/>
            </a:pPr>
            <a:r>
              <a:rPr lang="de-DE"/>
              <a:t>Seite </a:t>
            </a:r>
            <a:r>
              <a:rPr lang="de-DE">
                <a:sym typeface="Wingdings" pitchFamily="2" charset="2"/>
              </a:rPr>
              <a:t> </a:t>
            </a:r>
            <a:r>
              <a:rPr lang="de-DE"/>
              <a:t> </a:t>
            </a:r>
            <a:fld id="{184ADF82-7BF3-4E85-A6F8-CA4FE752DD03}" type="slidenum">
              <a:rPr lang="de-DE"/>
              <a:pPr>
                <a:defRPr/>
              </a:pPr>
              <a:t>‹Nr.›</a:t>
            </a:fld>
            <a:endParaRPr lang="de-DE"/>
          </a:p>
        </p:txBody>
      </p:sp>
    </p:spTree>
  </p:cSld>
  <p:clrMapOvr>
    <a:masterClrMapping/>
  </p:clrMapOvr>
  <p:transition xmlns:p14="http://schemas.microsoft.com/office/powerpoint/2010/mai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2600"/>
            </a:lvl1pPr>
          </a:lstStyle>
          <a:p>
            <a:r>
              <a:rPr lang="de-DE" dirty="0" smtClean="0"/>
              <a:t>Titelmasterformat durch Klicken bearbeiten</a:t>
            </a:r>
            <a:endParaRPr lang="de-DE" dirty="0"/>
          </a:p>
        </p:txBody>
      </p:sp>
      <p:sp>
        <p:nvSpPr>
          <p:cNvPr id="3" name="Inhaltsplatzhalter 2"/>
          <p:cNvSpPr>
            <a:spLocks noGrp="1"/>
          </p:cNvSpPr>
          <p:nvPr>
            <p:ph idx="1"/>
          </p:nvPr>
        </p:nvSpPr>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Rectangle 10"/>
          <p:cNvSpPr>
            <a:spLocks noGrp="1" noChangeArrowheads="1"/>
          </p:cNvSpPr>
          <p:nvPr>
            <p:ph type="ftr" sz="quarter" idx="10"/>
          </p:nvPr>
        </p:nvSpPr>
        <p:spPr/>
        <p:txBody>
          <a:bodyPr/>
          <a:lstStyle>
            <a:lvl1pPr>
              <a:defRPr dirty="0" smtClean="0"/>
            </a:lvl1pPr>
          </a:lstStyle>
          <a:p>
            <a:pPr>
              <a:defRPr/>
            </a:pPr>
            <a:r>
              <a:rPr lang="de-DE"/>
              <a:t>Seite </a:t>
            </a:r>
            <a:r>
              <a:rPr lang="de-DE">
                <a:sym typeface="Wingdings" pitchFamily="2" charset="2"/>
              </a:rPr>
              <a:t> </a:t>
            </a:r>
            <a:r>
              <a:rPr lang="de-DE"/>
              <a:t> </a:t>
            </a:r>
            <a:fld id="{18D547EA-99D2-4860-8778-89E1AE1D930D}" type="slidenum">
              <a:rPr lang="de-DE"/>
              <a:pPr>
                <a:defRPr/>
              </a:pPr>
              <a:t>‹Nr.›</a:t>
            </a:fld>
            <a:endParaRPr lang="de-DE"/>
          </a:p>
        </p:txBody>
      </p:sp>
    </p:spTree>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10"/>
          <p:cNvSpPr>
            <a:spLocks noGrp="1" noChangeArrowheads="1"/>
          </p:cNvSpPr>
          <p:nvPr>
            <p:ph type="ftr" sz="quarter" idx="10"/>
          </p:nvPr>
        </p:nvSpPr>
        <p:spPr/>
        <p:txBody>
          <a:bodyPr/>
          <a:lstStyle>
            <a:lvl1pPr>
              <a:defRPr dirty="0" smtClean="0"/>
            </a:lvl1pPr>
          </a:lstStyle>
          <a:p>
            <a:pPr>
              <a:defRPr/>
            </a:pPr>
            <a:r>
              <a:rPr lang="de-DE"/>
              <a:t>Seite </a:t>
            </a:r>
            <a:r>
              <a:rPr lang="de-DE">
                <a:sym typeface="Wingdings" pitchFamily="2" charset="2"/>
              </a:rPr>
              <a:t> </a:t>
            </a:r>
            <a:r>
              <a:rPr lang="de-DE"/>
              <a:t> </a:t>
            </a:r>
            <a:fld id="{228D9518-DB60-456E-A41D-BAAA4656B1A8}" type="slidenum">
              <a:rPr lang="de-DE"/>
              <a:pPr>
                <a:defRPr/>
              </a:pPr>
              <a:t>‹Nr.›</a:t>
            </a:fld>
            <a:endParaRPr lang="de-DE"/>
          </a:p>
        </p:txBody>
      </p:sp>
    </p:spTree>
  </p:cSld>
  <p:clrMapOvr>
    <a:masterClrMapping/>
  </p:clrMapOvr>
  <p:transition xmlns:p14="http://schemas.microsoft.com/office/powerpoint/2010/mai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14325" y="1614488"/>
            <a:ext cx="4186238" cy="4391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half" idx="2"/>
          </p:nvPr>
        </p:nvSpPr>
        <p:spPr>
          <a:xfrm>
            <a:off x="4652963" y="1614488"/>
            <a:ext cx="4186237" cy="4391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10"/>
          <p:cNvSpPr>
            <a:spLocks noGrp="1" noChangeArrowheads="1"/>
          </p:cNvSpPr>
          <p:nvPr>
            <p:ph type="ftr" sz="quarter" idx="10"/>
          </p:nvPr>
        </p:nvSpPr>
        <p:spPr/>
        <p:txBody>
          <a:bodyPr/>
          <a:lstStyle>
            <a:lvl1pPr>
              <a:defRPr dirty="0" smtClean="0"/>
            </a:lvl1pPr>
          </a:lstStyle>
          <a:p>
            <a:pPr>
              <a:defRPr/>
            </a:pPr>
            <a:r>
              <a:rPr lang="de-DE"/>
              <a:t>Seite </a:t>
            </a:r>
            <a:r>
              <a:rPr lang="de-DE">
                <a:sym typeface="Wingdings" pitchFamily="2" charset="2"/>
              </a:rPr>
              <a:t> </a:t>
            </a:r>
            <a:r>
              <a:rPr lang="de-DE"/>
              <a:t> </a:t>
            </a:r>
            <a:fld id="{3C02A9EB-0C1F-4C34-9496-A7FB0F79E003}" type="slidenum">
              <a:rPr lang="de-DE"/>
              <a:pPr>
                <a:defRPr/>
              </a:pPr>
              <a:t>‹Nr.›</a:t>
            </a:fld>
            <a:endParaRPr lang="de-DE"/>
          </a:p>
        </p:txBody>
      </p:sp>
    </p:spTree>
  </p:cSld>
  <p:clrMapOvr>
    <a:masterClrMapping/>
  </p:clrMapOvr>
  <p:transition xmlns:p14="http://schemas.microsoft.com/office/powerpoint/2010/mai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10"/>
          <p:cNvSpPr>
            <a:spLocks noGrp="1" noChangeArrowheads="1"/>
          </p:cNvSpPr>
          <p:nvPr>
            <p:ph type="ftr" sz="quarter" idx="10"/>
          </p:nvPr>
        </p:nvSpPr>
        <p:spPr/>
        <p:txBody>
          <a:bodyPr/>
          <a:lstStyle>
            <a:lvl1pPr>
              <a:defRPr dirty="0" smtClean="0"/>
            </a:lvl1pPr>
          </a:lstStyle>
          <a:p>
            <a:pPr>
              <a:defRPr/>
            </a:pPr>
            <a:r>
              <a:rPr lang="de-DE"/>
              <a:t>Seite </a:t>
            </a:r>
            <a:r>
              <a:rPr lang="de-DE">
                <a:sym typeface="Wingdings" pitchFamily="2" charset="2"/>
              </a:rPr>
              <a:t> </a:t>
            </a:r>
            <a:r>
              <a:rPr lang="de-DE"/>
              <a:t> </a:t>
            </a:r>
            <a:fld id="{996DDD26-196A-49E4-912A-5AB94261DF06}" type="slidenum">
              <a:rPr lang="de-DE"/>
              <a:pPr>
                <a:defRPr/>
              </a:pPr>
              <a:t>‹Nr.›</a:t>
            </a:fld>
            <a:endParaRPr lang="de-DE"/>
          </a:p>
        </p:txBody>
      </p:sp>
    </p:spTree>
  </p:cSld>
  <p:clrMapOvr>
    <a:masterClrMapping/>
  </p:clrMapOvr>
  <p:transition xmlns:p14="http://schemas.microsoft.com/office/powerpoint/2010/mai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10"/>
          <p:cNvSpPr>
            <a:spLocks noGrp="1" noChangeArrowheads="1"/>
          </p:cNvSpPr>
          <p:nvPr>
            <p:ph type="ftr" sz="quarter" idx="10"/>
          </p:nvPr>
        </p:nvSpPr>
        <p:spPr/>
        <p:txBody>
          <a:bodyPr/>
          <a:lstStyle>
            <a:lvl1pPr>
              <a:defRPr dirty="0" smtClean="0"/>
            </a:lvl1pPr>
          </a:lstStyle>
          <a:p>
            <a:pPr>
              <a:defRPr/>
            </a:pPr>
            <a:r>
              <a:rPr lang="de-DE"/>
              <a:t>Seite </a:t>
            </a:r>
            <a:r>
              <a:rPr lang="de-DE">
                <a:sym typeface="Wingdings" pitchFamily="2" charset="2"/>
              </a:rPr>
              <a:t> </a:t>
            </a:r>
            <a:r>
              <a:rPr lang="de-DE"/>
              <a:t> </a:t>
            </a:r>
            <a:fld id="{DADD9232-3BA0-4065-A91D-5DCFA2322275}" type="slidenum">
              <a:rPr lang="de-DE"/>
              <a:pPr>
                <a:defRPr/>
              </a:pPr>
              <a:t>‹Nr.›</a:t>
            </a:fld>
            <a:endParaRPr lang="de-DE"/>
          </a:p>
        </p:txBody>
      </p:sp>
    </p:spTree>
  </p:cSld>
  <p:clrMapOvr>
    <a:masterClrMapping/>
  </p:clrMapOvr>
  <p:transition xmlns:p14="http://schemas.microsoft.com/office/powerpoint/2010/mai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10"/>
          <p:cNvSpPr>
            <a:spLocks noGrp="1" noChangeArrowheads="1"/>
          </p:cNvSpPr>
          <p:nvPr>
            <p:ph type="ftr" sz="quarter" idx="10"/>
          </p:nvPr>
        </p:nvSpPr>
        <p:spPr/>
        <p:txBody>
          <a:bodyPr/>
          <a:lstStyle>
            <a:lvl1pPr>
              <a:defRPr dirty="0" smtClean="0"/>
            </a:lvl1pPr>
          </a:lstStyle>
          <a:p>
            <a:pPr>
              <a:defRPr/>
            </a:pPr>
            <a:r>
              <a:rPr lang="de-DE"/>
              <a:t>Seite </a:t>
            </a:r>
            <a:r>
              <a:rPr lang="de-DE">
                <a:sym typeface="Wingdings" pitchFamily="2" charset="2"/>
              </a:rPr>
              <a:t> </a:t>
            </a:r>
            <a:r>
              <a:rPr lang="de-DE"/>
              <a:t> </a:t>
            </a:r>
            <a:fld id="{9CF89AB4-17FD-4D81-8102-193B98061310}" type="slidenum">
              <a:rPr lang="de-DE"/>
              <a:pPr>
                <a:defRPr/>
              </a:pPr>
              <a:t>‹Nr.›</a:t>
            </a:fld>
            <a:endParaRPr lang="de-DE"/>
          </a:p>
        </p:txBody>
      </p:sp>
    </p:spTree>
  </p:cSld>
  <p:clrMapOvr>
    <a:masterClrMapping/>
  </p:clrMapOvr>
  <p:transition xmlns:p14="http://schemas.microsoft.com/office/powerpoint/2010/mai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10"/>
          <p:cNvSpPr>
            <a:spLocks noGrp="1" noChangeArrowheads="1"/>
          </p:cNvSpPr>
          <p:nvPr>
            <p:ph type="ftr" sz="quarter" idx="10"/>
          </p:nvPr>
        </p:nvSpPr>
        <p:spPr/>
        <p:txBody>
          <a:bodyPr/>
          <a:lstStyle>
            <a:lvl1pPr>
              <a:defRPr dirty="0" smtClean="0"/>
            </a:lvl1pPr>
          </a:lstStyle>
          <a:p>
            <a:pPr>
              <a:defRPr/>
            </a:pPr>
            <a:r>
              <a:rPr lang="de-DE"/>
              <a:t>Seite </a:t>
            </a:r>
            <a:r>
              <a:rPr lang="de-DE">
                <a:sym typeface="Wingdings" pitchFamily="2" charset="2"/>
              </a:rPr>
              <a:t> </a:t>
            </a:r>
            <a:r>
              <a:rPr lang="de-DE"/>
              <a:t> </a:t>
            </a:r>
            <a:fld id="{476BC99A-7E1E-41EF-B0C9-5F1865994588}" type="slidenum">
              <a:rPr lang="de-DE"/>
              <a:pPr>
                <a:defRPr/>
              </a:pPr>
              <a:t>‹Nr.›</a:t>
            </a:fld>
            <a:endParaRPr lang="de-DE"/>
          </a:p>
        </p:txBody>
      </p:sp>
    </p:spTree>
  </p:cSld>
  <p:clrMapOvr>
    <a:masterClrMapping/>
  </p:clrMapOvr>
  <p:transition xmlns:p14="http://schemas.microsoft.com/office/powerpoint/2010/mai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10"/>
          <p:cNvSpPr>
            <a:spLocks noGrp="1" noChangeArrowheads="1"/>
          </p:cNvSpPr>
          <p:nvPr>
            <p:ph type="ftr" sz="quarter" idx="10"/>
          </p:nvPr>
        </p:nvSpPr>
        <p:spPr/>
        <p:txBody>
          <a:bodyPr/>
          <a:lstStyle>
            <a:lvl1pPr>
              <a:defRPr dirty="0" smtClean="0"/>
            </a:lvl1pPr>
          </a:lstStyle>
          <a:p>
            <a:pPr>
              <a:defRPr/>
            </a:pPr>
            <a:r>
              <a:rPr lang="de-DE"/>
              <a:t>Seite </a:t>
            </a:r>
            <a:r>
              <a:rPr lang="de-DE">
                <a:sym typeface="Wingdings" pitchFamily="2" charset="2"/>
              </a:rPr>
              <a:t> </a:t>
            </a:r>
            <a:r>
              <a:rPr lang="de-DE"/>
              <a:t> </a:t>
            </a:r>
            <a:fld id="{184917B7-4835-4BD2-9A7B-F7DC7B685EEF}" type="slidenum">
              <a:rPr lang="de-DE"/>
              <a:pPr>
                <a:defRPr/>
              </a:pPr>
              <a:t>‹Nr.›</a:t>
            </a:fld>
            <a:endParaRPr lang="de-DE"/>
          </a:p>
        </p:txBody>
      </p:sp>
    </p:spTree>
  </p:cSld>
  <p:clrMapOvr>
    <a:masterClrMapping/>
  </p:clrMapOvr>
  <p:transition xmlns:p14="http://schemas.microsoft.com/office/powerpoint/2010/mai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1267" name="Rectangle 5"/>
          <p:cNvSpPr>
            <a:spLocks noChangeArrowheads="1"/>
          </p:cNvSpPr>
          <p:nvPr/>
        </p:nvSpPr>
        <p:spPr bwMode="gray">
          <a:xfrm>
            <a:off x="2162175" y="6408738"/>
            <a:ext cx="4784725" cy="247650"/>
          </a:xfrm>
          <a:prstGeom prst="rect">
            <a:avLst/>
          </a:prstGeom>
          <a:noFill/>
          <a:ln w="9525">
            <a:noFill/>
            <a:miter lim="800000"/>
            <a:headEnd/>
            <a:tailEnd/>
          </a:ln>
        </p:spPr>
        <p:txBody>
          <a:bodyPr/>
          <a:lstStyle/>
          <a:p>
            <a:pPr algn="ctr">
              <a:defRPr/>
            </a:pPr>
            <a:endParaRPr lang="en-US" sz="1000"/>
          </a:p>
        </p:txBody>
      </p:sp>
      <p:sp>
        <p:nvSpPr>
          <p:cNvPr id="1027" name="Rectangle 7"/>
          <p:cNvSpPr>
            <a:spLocks noGrp="1" noChangeArrowheads="1"/>
          </p:cNvSpPr>
          <p:nvPr>
            <p:ph type="title"/>
          </p:nvPr>
        </p:nvSpPr>
        <p:spPr bwMode="gray">
          <a:xfrm>
            <a:off x="314325" y="119063"/>
            <a:ext cx="5540375" cy="600075"/>
          </a:xfrm>
          <a:prstGeom prst="rect">
            <a:avLst/>
          </a:prstGeom>
          <a:noFill/>
          <a:ln w="9525">
            <a:noFill/>
            <a:miter lim="800000"/>
            <a:headEnd/>
            <a:tailEnd/>
          </a:ln>
        </p:spPr>
        <p:txBody>
          <a:bodyPr vert="horz" wrap="square" lIns="0" tIns="45720" rIns="0" bIns="45720" numCol="1" anchor="ctr" anchorCtr="0" compatLnSpc="1">
            <a:prstTxWarp prst="textNoShape">
              <a:avLst/>
            </a:prstTxWarp>
          </a:bodyPr>
          <a:lstStyle/>
          <a:p>
            <a:pPr lvl="0"/>
            <a:r>
              <a:rPr lang="de-DE" smtClean="0"/>
              <a:t>Klicken Sie, um das Titelformat zu bearbeiten</a:t>
            </a:r>
          </a:p>
        </p:txBody>
      </p:sp>
      <p:sp>
        <p:nvSpPr>
          <p:cNvPr id="11269" name="Rectangle 10"/>
          <p:cNvSpPr>
            <a:spLocks noGrp="1" noChangeArrowheads="1"/>
          </p:cNvSpPr>
          <p:nvPr>
            <p:ph type="ftr" sz="quarter" idx="3"/>
          </p:nvPr>
        </p:nvSpPr>
        <p:spPr bwMode="gray">
          <a:xfrm>
            <a:off x="219075" y="6408738"/>
            <a:ext cx="1343025"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dirty="0">
                <a:latin typeface="Arial" charset="0"/>
              </a:defRPr>
            </a:lvl1pPr>
          </a:lstStyle>
          <a:p>
            <a:pPr>
              <a:defRPr/>
            </a:pPr>
            <a:r>
              <a:rPr lang="de-DE"/>
              <a:t>Seite  </a:t>
            </a:r>
            <a:fld id="{56D541DF-47C2-4F8C-8F40-183BC70B0F52}" type="slidenum">
              <a:rPr lang="de-DE"/>
              <a:pPr>
                <a:defRPr/>
              </a:pPr>
              <a:t>‹Nr.›</a:t>
            </a:fld>
            <a:endParaRPr lang="de-DE"/>
          </a:p>
        </p:txBody>
      </p:sp>
      <p:sp>
        <p:nvSpPr>
          <p:cNvPr id="1029" name="Rectangle 12"/>
          <p:cNvSpPr>
            <a:spLocks noGrp="1" noChangeArrowheads="1"/>
          </p:cNvSpPr>
          <p:nvPr>
            <p:ph type="body" idx="1"/>
          </p:nvPr>
        </p:nvSpPr>
        <p:spPr bwMode="gray">
          <a:xfrm>
            <a:off x="314325" y="1614488"/>
            <a:ext cx="8524875" cy="439102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dirty="0" smtClean="0"/>
              <a:t>Klicken Sie, um die Formate des Vorlagentextes zu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a:p>
            <a:pPr lvl="3"/>
            <a:endParaRPr lang="de-DE" dirty="0" smtClean="0"/>
          </a:p>
        </p:txBody>
      </p:sp>
      <p:pic>
        <p:nvPicPr>
          <p:cNvPr id="2" name="Picture 3" descr="C:\Users\Martin\Documents\Schule\MiroVision\Präsentation\Sponsoren\Logos\HTLLogos\EinzelLogos\HTLLeonding.png"/>
          <p:cNvPicPr>
            <a:picLocks noChangeAspect="1" noChangeArrowheads="1"/>
          </p:cNvPicPr>
          <p:nvPr userDrawn="1"/>
        </p:nvPicPr>
        <p:blipFill>
          <a:blip r:embed="rId14" cstate="print"/>
          <a:srcRect/>
          <a:stretch>
            <a:fillRect/>
          </a:stretch>
        </p:blipFill>
        <p:spPr bwMode="auto">
          <a:xfrm>
            <a:off x="6515141" y="6128237"/>
            <a:ext cx="2265606" cy="337837"/>
          </a:xfrm>
          <a:prstGeom prst="rect">
            <a:avLst/>
          </a:prstGeom>
          <a:noFill/>
        </p:spPr>
      </p:pic>
      <p:sp>
        <p:nvSpPr>
          <p:cNvPr id="9" name="Rectangle 10"/>
          <p:cNvSpPr txBox="1">
            <a:spLocks noChangeArrowheads="1"/>
          </p:cNvSpPr>
          <p:nvPr userDrawn="1"/>
        </p:nvSpPr>
        <p:spPr bwMode="gray">
          <a:xfrm>
            <a:off x="3495675" y="6427788"/>
            <a:ext cx="5361668" cy="247650"/>
          </a:xfrm>
          <a:prstGeom prst="rect">
            <a:avLst/>
          </a:prstGeom>
          <a:noFill/>
          <a:ln w="9525">
            <a:noFill/>
            <a:miter lim="800000"/>
            <a:headEnd/>
            <a:tailEnd/>
          </a:ln>
        </p:spPr>
        <p:txBody>
          <a:bodyPr/>
          <a:lstStyle>
            <a:lvl1pPr>
              <a:defRPr sz="1000">
                <a:latin typeface="Arial" charset="0"/>
              </a:defRPr>
            </a:lvl1pPr>
          </a:lstStyle>
          <a:p>
            <a:pPr algn="r">
              <a:defRPr/>
            </a:pPr>
            <a:r>
              <a:rPr lang="de-DE" dirty="0" smtClean="0"/>
              <a:t>Martin Weber</a:t>
            </a:r>
            <a:endParaRPr lang="de-DE" dirty="0"/>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ransition xmlns:p14="http://schemas.microsoft.com/office/powerpoint/2010/main" spd="med">
    <p:wipe dir="d"/>
  </p:transition>
  <p:timing>
    <p:tnLst>
      <p:par>
        <p:cTn xmlns:p14="http://schemas.microsoft.com/office/powerpoint/2010/main" id="1" dur="indefinite" restart="never" nodeType="tmRoot"/>
      </p:par>
    </p:tnLst>
  </p:timing>
  <p:hf sldNum="0" hdr="0" dt="0"/>
  <p:txStyles>
    <p:titleStyle>
      <a:lvl1pPr algn="l" rtl="0" eaLnBrk="0" fontAlgn="base" hangingPunct="0">
        <a:lnSpc>
          <a:spcPct val="95000"/>
        </a:lnSpc>
        <a:spcBef>
          <a:spcPct val="0"/>
        </a:spcBef>
        <a:spcAft>
          <a:spcPct val="0"/>
        </a:spcAft>
        <a:defRPr sz="2400" b="1">
          <a:solidFill>
            <a:srgbClr xmlns:mc="http://schemas.openxmlformats.org/markup-compatibility/2006" xmlns:a14="http://schemas.microsoft.com/office/drawing/2010/main" val="FFFFFF" mc:Ignorable=""/>
          </a:solidFill>
          <a:latin typeface="+mj-lt"/>
          <a:ea typeface="+mj-ea"/>
          <a:cs typeface="+mj-cs"/>
        </a:defRPr>
      </a:lvl1pPr>
      <a:lvl2pPr algn="l" rtl="0" eaLnBrk="0" fontAlgn="base" hangingPunct="0">
        <a:lnSpc>
          <a:spcPct val="95000"/>
        </a:lnSpc>
        <a:spcBef>
          <a:spcPct val="0"/>
        </a:spcBef>
        <a:spcAft>
          <a:spcPct val="0"/>
        </a:spcAft>
        <a:defRPr sz="2400" b="1">
          <a:solidFill>
            <a:srgbClr xmlns:mc="http://schemas.openxmlformats.org/markup-compatibility/2006" xmlns:a14="http://schemas.microsoft.com/office/drawing/2010/main" val="FFFFFF" mc:Ignorable=""/>
          </a:solidFill>
          <a:latin typeface="Arial" charset="0"/>
        </a:defRPr>
      </a:lvl2pPr>
      <a:lvl3pPr algn="l" rtl="0" eaLnBrk="0" fontAlgn="base" hangingPunct="0">
        <a:lnSpc>
          <a:spcPct val="95000"/>
        </a:lnSpc>
        <a:spcBef>
          <a:spcPct val="0"/>
        </a:spcBef>
        <a:spcAft>
          <a:spcPct val="0"/>
        </a:spcAft>
        <a:defRPr sz="2400" b="1">
          <a:solidFill>
            <a:srgbClr xmlns:mc="http://schemas.openxmlformats.org/markup-compatibility/2006" xmlns:a14="http://schemas.microsoft.com/office/drawing/2010/main" val="FFFFFF" mc:Ignorable=""/>
          </a:solidFill>
          <a:latin typeface="Arial" charset="0"/>
        </a:defRPr>
      </a:lvl3pPr>
      <a:lvl4pPr algn="l" rtl="0" eaLnBrk="0" fontAlgn="base" hangingPunct="0">
        <a:lnSpc>
          <a:spcPct val="95000"/>
        </a:lnSpc>
        <a:spcBef>
          <a:spcPct val="0"/>
        </a:spcBef>
        <a:spcAft>
          <a:spcPct val="0"/>
        </a:spcAft>
        <a:defRPr sz="2400" b="1">
          <a:solidFill>
            <a:srgbClr xmlns:mc="http://schemas.openxmlformats.org/markup-compatibility/2006" xmlns:a14="http://schemas.microsoft.com/office/drawing/2010/main" val="FFFFFF" mc:Ignorable=""/>
          </a:solidFill>
          <a:latin typeface="Arial" charset="0"/>
        </a:defRPr>
      </a:lvl4pPr>
      <a:lvl5pPr algn="l" rtl="0" eaLnBrk="0" fontAlgn="base" hangingPunct="0">
        <a:lnSpc>
          <a:spcPct val="95000"/>
        </a:lnSpc>
        <a:spcBef>
          <a:spcPct val="0"/>
        </a:spcBef>
        <a:spcAft>
          <a:spcPct val="0"/>
        </a:spcAft>
        <a:defRPr sz="2400" b="1">
          <a:solidFill>
            <a:srgbClr xmlns:mc="http://schemas.openxmlformats.org/markup-compatibility/2006" xmlns:a14="http://schemas.microsoft.com/office/drawing/2010/main" val="FFFFFF" mc:Ignorable=""/>
          </a:solidFill>
          <a:latin typeface="Arial" charset="0"/>
        </a:defRPr>
      </a:lvl5pPr>
      <a:lvl6pPr marL="457200" algn="l" rtl="0" eaLnBrk="0" fontAlgn="base" hangingPunct="0">
        <a:lnSpc>
          <a:spcPct val="95000"/>
        </a:lnSpc>
        <a:spcBef>
          <a:spcPct val="0"/>
        </a:spcBef>
        <a:spcAft>
          <a:spcPct val="0"/>
        </a:spcAft>
        <a:defRPr sz="2400" b="1">
          <a:solidFill>
            <a:srgbClr xmlns:mc="http://schemas.openxmlformats.org/markup-compatibility/2006" xmlns:a14="http://schemas.microsoft.com/office/drawing/2010/main" val="FFFFFF" mc:Ignorable=""/>
          </a:solidFill>
          <a:latin typeface="Arial" charset="0"/>
        </a:defRPr>
      </a:lvl6pPr>
      <a:lvl7pPr marL="914400" algn="l" rtl="0" eaLnBrk="0" fontAlgn="base" hangingPunct="0">
        <a:lnSpc>
          <a:spcPct val="95000"/>
        </a:lnSpc>
        <a:spcBef>
          <a:spcPct val="0"/>
        </a:spcBef>
        <a:spcAft>
          <a:spcPct val="0"/>
        </a:spcAft>
        <a:defRPr sz="2400" b="1">
          <a:solidFill>
            <a:srgbClr xmlns:mc="http://schemas.openxmlformats.org/markup-compatibility/2006" xmlns:a14="http://schemas.microsoft.com/office/drawing/2010/main" val="FFFFFF" mc:Ignorable=""/>
          </a:solidFill>
          <a:latin typeface="Arial" charset="0"/>
        </a:defRPr>
      </a:lvl7pPr>
      <a:lvl8pPr marL="1371600" algn="l" rtl="0" eaLnBrk="0" fontAlgn="base" hangingPunct="0">
        <a:lnSpc>
          <a:spcPct val="95000"/>
        </a:lnSpc>
        <a:spcBef>
          <a:spcPct val="0"/>
        </a:spcBef>
        <a:spcAft>
          <a:spcPct val="0"/>
        </a:spcAft>
        <a:defRPr sz="2400" b="1">
          <a:solidFill>
            <a:srgbClr xmlns:mc="http://schemas.openxmlformats.org/markup-compatibility/2006" xmlns:a14="http://schemas.microsoft.com/office/drawing/2010/main" val="FFFFFF" mc:Ignorable=""/>
          </a:solidFill>
          <a:latin typeface="Arial" charset="0"/>
        </a:defRPr>
      </a:lvl8pPr>
      <a:lvl9pPr marL="1828800" algn="l" rtl="0" eaLnBrk="0" fontAlgn="base" hangingPunct="0">
        <a:lnSpc>
          <a:spcPct val="95000"/>
        </a:lnSpc>
        <a:spcBef>
          <a:spcPct val="0"/>
        </a:spcBef>
        <a:spcAft>
          <a:spcPct val="0"/>
        </a:spcAft>
        <a:defRPr sz="2400" b="1">
          <a:solidFill>
            <a:srgbClr xmlns:mc="http://schemas.openxmlformats.org/markup-compatibility/2006" xmlns:a14="http://schemas.microsoft.com/office/drawing/2010/main" val="FFFFFF" mc:Ignorable=""/>
          </a:solidFill>
          <a:latin typeface="Arial" charset="0"/>
        </a:defRPr>
      </a:lvl9pPr>
    </p:titleStyle>
    <p:bodyStyle>
      <a:lvl1pPr marL="190500" indent="-190500" algn="l" rtl="0" eaLnBrk="0" fontAlgn="base" hangingPunct="0">
        <a:spcBef>
          <a:spcPct val="60000"/>
        </a:spcBef>
        <a:spcAft>
          <a:spcPct val="0"/>
        </a:spcAft>
        <a:buClr>
          <a:schemeClr val="accent1"/>
        </a:buClr>
        <a:buFont typeface="Wingdings" pitchFamily="2" charset="2"/>
        <a:buChar char="§"/>
        <a:defRPr lang="de-DE" sz="2400" b="1" dirty="0">
          <a:solidFill>
            <a:schemeClr val="tx1"/>
          </a:solidFill>
          <a:latin typeface="+mn-lt"/>
          <a:ea typeface="+mn-ea"/>
          <a:cs typeface="+mn-cs"/>
        </a:defRPr>
      </a:lvl1pPr>
      <a:lvl2pPr marL="381000" indent="-188913" algn="l" rtl="0" eaLnBrk="0" fontAlgn="base" hangingPunct="0">
        <a:spcBef>
          <a:spcPct val="30000"/>
        </a:spcBef>
        <a:spcAft>
          <a:spcPct val="0"/>
        </a:spcAft>
        <a:buClr>
          <a:schemeClr val="accent1"/>
        </a:buClr>
        <a:buChar char="-"/>
        <a:defRPr lang="de-DE" b="1" dirty="0">
          <a:solidFill>
            <a:schemeClr val="tx1"/>
          </a:solidFill>
          <a:latin typeface="+mn-lt"/>
          <a:ea typeface="+mn-ea"/>
          <a:cs typeface="+mn-cs"/>
        </a:defRPr>
      </a:lvl2pPr>
      <a:lvl3pPr marL="561975" indent="-179388" algn="l" rtl="0" eaLnBrk="0" fontAlgn="base" hangingPunct="0">
        <a:spcBef>
          <a:spcPct val="30000"/>
        </a:spcBef>
        <a:spcAft>
          <a:spcPct val="0"/>
        </a:spcAft>
        <a:buClr>
          <a:schemeClr val="accent1"/>
        </a:buClr>
        <a:buChar char="-"/>
        <a:defRPr lang="de-DE" sz="1700" b="1" dirty="0">
          <a:solidFill>
            <a:schemeClr val="tx1"/>
          </a:solidFill>
          <a:latin typeface="+mn-lt"/>
          <a:ea typeface="+mn-ea"/>
          <a:cs typeface="+mn-cs"/>
        </a:defRPr>
      </a:lvl3pPr>
      <a:lvl4pPr marL="768350" indent="-204788" algn="l" rtl="0" eaLnBrk="0" fontAlgn="base" hangingPunct="0">
        <a:spcBef>
          <a:spcPct val="30000"/>
        </a:spcBef>
        <a:spcAft>
          <a:spcPct val="0"/>
        </a:spcAft>
        <a:buClr>
          <a:schemeClr val="accent1"/>
        </a:buClr>
        <a:defRPr lang="de-DE" sz="1600" b="1" dirty="0">
          <a:solidFill>
            <a:schemeClr val="tx1"/>
          </a:solidFill>
          <a:latin typeface="+mn-lt"/>
          <a:ea typeface="+mn-ea"/>
          <a:cs typeface="+mn-cs"/>
        </a:defRPr>
      </a:lvl4pPr>
      <a:lvl5pPr marL="1050925" indent="-168275" algn="l" rtl="0" eaLnBrk="0" fontAlgn="base" hangingPunct="0">
        <a:spcBef>
          <a:spcPct val="40000"/>
        </a:spcBef>
        <a:spcAft>
          <a:spcPct val="0"/>
        </a:spcAft>
        <a:buClr>
          <a:schemeClr val="accent1"/>
        </a:buClr>
        <a:buFont typeface="Wingdings" pitchFamily="2" charset="2"/>
        <a:buChar char="»"/>
        <a:defRPr lang="de-DE" sz="1500" dirty="0">
          <a:solidFill>
            <a:schemeClr val="tx1"/>
          </a:solidFill>
          <a:latin typeface="+mn-lt"/>
        </a:defRPr>
      </a:lvl5pPr>
      <a:lvl6pPr marL="15081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6pPr>
      <a:lvl7pPr marL="19653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7pPr>
      <a:lvl8pPr marL="24225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8pPr>
      <a:lvl9pPr marL="28797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ctrTitle"/>
          </p:nvPr>
        </p:nvSpPr>
        <p:spPr>
          <a:xfrm>
            <a:off x="863600" y="3930650"/>
            <a:ext cx="7485063" cy="1346200"/>
          </a:xfrm>
        </p:spPr>
        <p:txBody>
          <a:bodyPr/>
          <a:lstStyle/>
          <a:p>
            <a:r>
              <a:rPr lang="de-AT" sz="4000" noProof="1" smtClean="0"/>
              <a:t>Projektstart &amp; </a:t>
            </a:r>
            <a:r>
              <a:rPr lang="de-AT" sz="4000" noProof="1"/>
              <a:t>Projektorganisationsformen</a:t>
            </a:r>
          </a:p>
        </p:txBody>
      </p:sp>
      <p:sp>
        <p:nvSpPr>
          <p:cNvPr id="13315" name="Rectangle 5"/>
          <p:cNvSpPr>
            <a:spLocks noGrp="1" noChangeArrowheads="1"/>
          </p:cNvSpPr>
          <p:nvPr>
            <p:ph type="subTitle" idx="1"/>
          </p:nvPr>
        </p:nvSpPr>
        <p:spPr/>
        <p:txBody>
          <a:bodyPr/>
          <a:lstStyle/>
          <a:p>
            <a:endParaRPr lang="de-AT" sz="2400" b="1" noProof="1"/>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2.1. Auftraggeber</a:t>
            </a:r>
            <a:endParaRPr lang="de-AT" dirty="0"/>
          </a:p>
        </p:txBody>
      </p:sp>
      <p:sp>
        <p:nvSpPr>
          <p:cNvPr id="3" name="Inhaltsplatzhalter 2"/>
          <p:cNvSpPr>
            <a:spLocks noGrp="1"/>
          </p:cNvSpPr>
          <p:nvPr>
            <p:ph idx="1"/>
          </p:nvPr>
        </p:nvSpPr>
        <p:spPr/>
        <p:txBody>
          <a:bodyPr/>
          <a:lstStyle/>
          <a:p>
            <a:r>
              <a:rPr lang="de-AT" dirty="0" smtClean="0"/>
              <a:t>Interne Projekte</a:t>
            </a:r>
          </a:p>
          <a:p>
            <a:pPr lvl="1"/>
            <a:r>
              <a:rPr lang="de-AT" dirty="0" smtClean="0"/>
              <a:t>Unternehmensleitung des projektführenden Unternehmens ist Auftraggeber</a:t>
            </a:r>
          </a:p>
          <a:p>
            <a:pPr lvl="1"/>
            <a:r>
              <a:rPr lang="de-AT" dirty="0" smtClean="0"/>
              <a:t>dienen zur Verbesserung der Leistungsfähigkeit des Unternehmens</a:t>
            </a:r>
          </a:p>
          <a:p>
            <a:pPr lvl="1"/>
            <a:r>
              <a:rPr lang="de-AT" dirty="0" smtClean="0"/>
              <a:t>können durch externe Partner unterstütz werden</a:t>
            </a:r>
          </a:p>
          <a:p>
            <a:r>
              <a:rPr lang="de-AT" dirty="0" smtClean="0"/>
              <a:t>Externe Projekte</a:t>
            </a:r>
          </a:p>
          <a:p>
            <a:pPr lvl="1"/>
            <a:r>
              <a:rPr lang="de-AT" dirty="0" smtClean="0"/>
              <a:t>Werden vom Unternehmen für einen Kunden durchgeführt</a:t>
            </a:r>
          </a:p>
          <a:p>
            <a:pPr lvl="1"/>
            <a:r>
              <a:rPr lang="de-AT" dirty="0" smtClean="0"/>
              <a:t>Kunde gibt Projektziele vor und erhält ein bestimmtes Produkt oder eine Leistung als Ergebnis</a:t>
            </a:r>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10</a:t>
            </a:fld>
            <a:endParaRPr lang="de-DE"/>
          </a:p>
        </p:txBody>
      </p:sp>
    </p:spTree>
  </p:cSld>
  <p:clrMapOvr>
    <a:masterClrMapping/>
  </p:clrMapOvr>
  <p:transition xmlns:p14="http://schemas.microsoft.com/office/powerpoint/2010/main" spd="med">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2.2. Ziele</a:t>
            </a:r>
            <a:endParaRPr lang="de-AT" dirty="0"/>
          </a:p>
        </p:txBody>
      </p:sp>
      <p:sp>
        <p:nvSpPr>
          <p:cNvPr id="3" name="Inhaltsplatzhalter 2"/>
          <p:cNvSpPr>
            <a:spLocks noGrp="1"/>
          </p:cNvSpPr>
          <p:nvPr>
            <p:ph idx="1"/>
          </p:nvPr>
        </p:nvSpPr>
        <p:spPr/>
        <p:txBody>
          <a:bodyPr/>
          <a:lstStyle/>
          <a:p>
            <a:r>
              <a:rPr lang="de-AT" dirty="0" smtClean="0"/>
              <a:t>Sachzielorientierte Projekte</a:t>
            </a:r>
          </a:p>
          <a:p>
            <a:pPr lvl="1"/>
            <a:r>
              <a:rPr lang="de-AT" dirty="0" smtClean="0"/>
              <a:t>Projektziel ist die Erstellung/Veränderung/Verbesserung von Produkten eines Unternehmens.</a:t>
            </a:r>
          </a:p>
          <a:p>
            <a:r>
              <a:rPr lang="de-AT" dirty="0" smtClean="0"/>
              <a:t>Prozessorientierte Projekte</a:t>
            </a:r>
          </a:p>
          <a:p>
            <a:pPr lvl="1"/>
            <a:r>
              <a:rPr lang="de-AT" dirty="0" smtClean="0"/>
              <a:t>beschäftig sich mit der Schaffung, Gestaltung oder Koordination von Ausführungshandlungen bei Leistungserstellungs- oder Informationsprozessen.</a:t>
            </a:r>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11</a:t>
            </a:fld>
            <a:endParaRPr lang="de-DE"/>
          </a:p>
        </p:txBody>
      </p:sp>
    </p:spTree>
  </p:cSld>
  <p:clrMapOvr>
    <a:masterClrMapping/>
  </p:clrMapOvr>
  <p:transition xmlns:p14="http://schemas.microsoft.com/office/powerpoint/2010/mai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2.3. Häufigkeit</a:t>
            </a:r>
            <a:endParaRPr lang="de-AT" dirty="0"/>
          </a:p>
        </p:txBody>
      </p:sp>
      <p:sp>
        <p:nvSpPr>
          <p:cNvPr id="3" name="Inhaltsplatzhalter 2"/>
          <p:cNvSpPr>
            <a:spLocks noGrp="1"/>
          </p:cNvSpPr>
          <p:nvPr>
            <p:ph idx="1"/>
          </p:nvPr>
        </p:nvSpPr>
        <p:spPr/>
        <p:txBody>
          <a:bodyPr/>
          <a:lstStyle/>
          <a:p>
            <a:r>
              <a:rPr lang="de-AT" dirty="0" smtClean="0"/>
              <a:t>Repetitive Projekte</a:t>
            </a:r>
          </a:p>
          <a:p>
            <a:pPr lvl="1"/>
            <a:r>
              <a:rPr lang="de-AT" dirty="0" smtClean="0"/>
              <a:t>sind Projekte mit veränderten Aufgabenstellungen, die mit ähnlicher Grundstruktur öfter vorkommen.</a:t>
            </a:r>
          </a:p>
          <a:p>
            <a:r>
              <a:rPr lang="de-AT" dirty="0" smtClean="0"/>
              <a:t>Nicht repetitive Projekte</a:t>
            </a:r>
          </a:p>
          <a:p>
            <a:pPr lvl="1"/>
            <a:r>
              <a:rPr lang="de-AT" dirty="0" smtClean="0"/>
              <a:t>sind einmalige Vorhaben.</a:t>
            </a:r>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12</a:t>
            </a:fld>
            <a:endParaRPr lang="de-DE"/>
          </a:p>
        </p:txBody>
      </p:sp>
    </p:spTree>
  </p:cSld>
  <p:clrMapOvr>
    <a:masterClrMapping/>
  </p:clrMapOvr>
  <p:transition xmlns:p14="http://schemas.microsoft.com/office/powerpoint/2010/mai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sz="4000" dirty="0"/>
              <a:t>3</a:t>
            </a:r>
            <a:r>
              <a:rPr lang="de-AT" sz="4000" dirty="0" smtClean="0"/>
              <a:t>. Strategische Aspekte von Projekten</a:t>
            </a:r>
            <a:endParaRPr lang="de-AT" sz="4000" dirty="0"/>
          </a:p>
        </p:txBody>
      </p:sp>
      <p:sp>
        <p:nvSpPr>
          <p:cNvPr id="5" name="Untertitel 4"/>
          <p:cNvSpPr>
            <a:spLocks noGrp="1"/>
          </p:cNvSpPr>
          <p:nvPr>
            <p:ph type="subTitle" idx="1"/>
          </p:nvPr>
        </p:nvSpPr>
        <p:spPr/>
        <p:txBody>
          <a:bodyPr/>
          <a:lstStyle/>
          <a:p>
            <a:endParaRPr lang="de-AT"/>
          </a:p>
        </p:txBody>
      </p:sp>
      <p:sp>
        <p:nvSpPr>
          <p:cNvPr id="4" name="Fußzeilenplatzhalter 3"/>
          <p:cNvSpPr>
            <a:spLocks noGrp="1"/>
          </p:cNvSpPr>
          <p:nvPr>
            <p:ph type="ftr" sz="quarter" idx="4294967295"/>
          </p:nvPr>
        </p:nvSpPr>
        <p:spPr>
          <a:xfrm>
            <a:off x="0" y="6408738"/>
            <a:ext cx="1343025" cy="247650"/>
          </a:xfrm>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13</a:t>
            </a:fld>
            <a:endParaRPr lang="de-DE"/>
          </a:p>
        </p:txBody>
      </p:sp>
    </p:spTree>
  </p:cSld>
  <p:clrMapOvr>
    <a:masterClrMapping/>
  </p:clrMapOvr>
  <p:transition xmlns:p14="http://schemas.microsoft.com/office/powerpoint/2010/main" spd="med">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3.1. Aufteilung</a:t>
            </a:r>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14</a:t>
            </a:fld>
            <a:endParaRPr lang="de-DE"/>
          </a:p>
        </p:txBody>
      </p:sp>
      <p:pic>
        <p:nvPicPr>
          <p:cNvPr id="5" name="Inhaltsplatzhalter 4" descr="\\MARTIN-PC\Users\Martin\Pictures\2009-11-02\001.jpg"/>
          <p:cNvPicPr>
            <a:picLocks noGrp="1" noChangeAspect="1"/>
          </p:cNvPicPr>
          <p:nvPr>
            <p:ph idx="1"/>
          </p:nvPr>
        </p:nvPicPr>
        <p:blipFill>
          <a:blip r:embed="rId3" cstate="print"/>
          <a:srcRect l="13111" t="27618" r="24963" b="51101"/>
          <a:stretch>
            <a:fillRect/>
          </a:stretch>
        </p:blipFill>
        <p:spPr bwMode="auto">
          <a:xfrm rot="10800000">
            <a:off x="783145" y="1724025"/>
            <a:ext cx="7577712" cy="3581400"/>
          </a:xfrm>
          <a:prstGeom prst="rect">
            <a:avLst/>
          </a:prstGeom>
          <a:noFill/>
          <a:ln w="9525">
            <a:noFill/>
            <a:miter lim="800000"/>
            <a:headEnd/>
            <a:tailEnd/>
          </a:ln>
        </p:spPr>
      </p:pic>
    </p:spTree>
  </p:cSld>
  <p:clrMapOvr>
    <a:masterClrMapping/>
  </p:clrMapOvr>
  <p:transition xmlns:p14="http://schemas.microsoft.com/office/powerpoint/2010/main" spd="med">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3.2. Routineprojekte</a:t>
            </a:r>
            <a:endParaRPr lang="de-AT" dirty="0"/>
          </a:p>
        </p:txBody>
      </p:sp>
      <p:sp>
        <p:nvSpPr>
          <p:cNvPr id="3" name="Inhaltsplatzhalter 2"/>
          <p:cNvSpPr>
            <a:spLocks noGrp="1"/>
          </p:cNvSpPr>
          <p:nvPr>
            <p:ph idx="1"/>
          </p:nvPr>
        </p:nvSpPr>
        <p:spPr/>
        <p:txBody>
          <a:bodyPr/>
          <a:lstStyle/>
          <a:p>
            <a:pPr lvl="0"/>
            <a:r>
              <a:rPr lang="de-AT" dirty="0" smtClean="0"/>
              <a:t>ausreichend Erfahrung mit ähnlichen Projekten</a:t>
            </a:r>
          </a:p>
          <a:p>
            <a:pPr lvl="0"/>
            <a:r>
              <a:rPr lang="de-AT" dirty="0" smtClean="0"/>
              <a:t>Projektziel und Lösungsweg sind klar vorgegeben</a:t>
            </a:r>
          </a:p>
          <a:p>
            <a:pPr lvl="0"/>
            <a:r>
              <a:rPr lang="de-AT" dirty="0" smtClean="0"/>
              <a:t>Durchführung mit wenigen und im Verhalten bekannten Personen (Teammitgliedern, Stakeholdern)</a:t>
            </a:r>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15</a:t>
            </a:fld>
            <a:endParaRPr lang="de-DE"/>
          </a:p>
        </p:txBody>
      </p:sp>
    </p:spTree>
  </p:cSld>
  <p:clrMapOvr>
    <a:masterClrMapping/>
  </p:clrMapOvr>
  <p:transition xmlns:p14="http://schemas.microsoft.com/office/powerpoint/2010/main" spd="med">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3.3. komplexe Standardprojekte</a:t>
            </a:r>
            <a:endParaRPr lang="de-AT" dirty="0"/>
          </a:p>
        </p:txBody>
      </p:sp>
      <p:sp>
        <p:nvSpPr>
          <p:cNvPr id="3" name="Inhaltsplatzhalter 2"/>
          <p:cNvSpPr>
            <a:spLocks noGrp="1"/>
          </p:cNvSpPr>
          <p:nvPr>
            <p:ph idx="1"/>
          </p:nvPr>
        </p:nvSpPr>
        <p:spPr/>
        <p:txBody>
          <a:bodyPr/>
          <a:lstStyle/>
          <a:p>
            <a:pPr lvl="0"/>
            <a:r>
              <a:rPr lang="de-AT" dirty="0" smtClean="0"/>
              <a:t>klare Ziele und Vorgehensweise(Phasen, Methoden, Ressourcen)</a:t>
            </a:r>
          </a:p>
          <a:p>
            <a:pPr lvl="0"/>
            <a:r>
              <a:rPr lang="de-AT" dirty="0" smtClean="0"/>
              <a:t>Team und Stakeholder stammen aus unterschiedlichsten Projektumwelten</a:t>
            </a:r>
          </a:p>
          <a:p>
            <a:pPr lvl="0"/>
            <a:r>
              <a:rPr lang="de-AT" dirty="0" smtClean="0"/>
              <a:t>erfordert hohen Kommunikations- und Abstimmungsaufwand</a:t>
            </a:r>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16</a:t>
            </a:fld>
            <a:endParaRPr lang="de-DE"/>
          </a:p>
        </p:txBody>
      </p:sp>
    </p:spTree>
  </p:cSld>
  <p:clrMapOvr>
    <a:masterClrMapping/>
  </p:clrMapOvr>
  <p:transition xmlns:p14="http://schemas.microsoft.com/office/powerpoint/2010/main" spd="med">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3.4. Potentialprojekte</a:t>
            </a:r>
            <a:endParaRPr lang="de-AT" dirty="0"/>
          </a:p>
        </p:txBody>
      </p:sp>
      <p:sp>
        <p:nvSpPr>
          <p:cNvPr id="3" name="Inhaltsplatzhalter 2"/>
          <p:cNvSpPr>
            <a:spLocks noGrp="1"/>
          </p:cNvSpPr>
          <p:nvPr>
            <p:ph idx="1"/>
          </p:nvPr>
        </p:nvSpPr>
        <p:spPr/>
        <p:txBody>
          <a:bodyPr/>
          <a:lstStyle/>
          <a:p>
            <a:pPr lvl="0"/>
            <a:r>
              <a:rPr lang="de-AT" dirty="0" smtClean="0"/>
              <a:t>Die Lösungswege sind wenig oder gar nicht vorgegeben, mitunter ist selbst das Projektziel nicht genau definiert bzw. bleibt im Projektablauf veränderlich.</a:t>
            </a:r>
          </a:p>
          <a:p>
            <a:pPr lvl="0"/>
            <a:r>
              <a:rPr lang="de-AT" dirty="0" smtClean="0"/>
              <a:t>dadurch vergrößertes Risiko, aber auch Chancen auf innovative Lösungen</a:t>
            </a:r>
          </a:p>
          <a:p>
            <a:pPr lvl="0"/>
            <a:r>
              <a:rPr lang="de-AT" dirty="0" smtClean="0"/>
              <a:t>Teamgröße und Interaktion bleiben überschau- und kalkulierbar</a:t>
            </a:r>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17</a:t>
            </a:fld>
            <a:endParaRPr lang="de-DE"/>
          </a:p>
        </p:txBody>
      </p:sp>
    </p:spTree>
  </p:cSld>
  <p:clrMapOvr>
    <a:masterClrMapping/>
  </p:clrMapOvr>
  <p:transition xmlns:p14="http://schemas.microsoft.com/office/powerpoint/2010/main" spd="med">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3.5. Pionierprojekte</a:t>
            </a:r>
            <a:endParaRPr lang="de-AT" dirty="0"/>
          </a:p>
        </p:txBody>
      </p:sp>
      <p:sp>
        <p:nvSpPr>
          <p:cNvPr id="3" name="Inhaltsplatzhalter 2"/>
          <p:cNvSpPr>
            <a:spLocks noGrp="1"/>
          </p:cNvSpPr>
          <p:nvPr>
            <p:ph idx="1"/>
          </p:nvPr>
        </p:nvSpPr>
        <p:spPr/>
        <p:txBody>
          <a:bodyPr/>
          <a:lstStyle/>
          <a:p>
            <a:pPr lvl="0"/>
            <a:r>
              <a:rPr lang="de-AT" dirty="0" smtClean="0"/>
              <a:t>zusätzlich zur offenen Aufgabenstellung ist eine interdisziplinäre Zusammenarbeit erforderlich</a:t>
            </a:r>
          </a:p>
          <a:p>
            <a:pPr lvl="0"/>
            <a:r>
              <a:rPr lang="de-AT" dirty="0" smtClean="0"/>
              <a:t>bietet die höchste Innovationschance aber auch die höchste Gefahr des Misserfolgs</a:t>
            </a:r>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18</a:t>
            </a:fld>
            <a:endParaRPr lang="de-DE"/>
          </a:p>
        </p:txBody>
      </p:sp>
    </p:spTree>
  </p:cSld>
  <p:clrMapOvr>
    <a:masterClrMapping/>
  </p:clrMapOvr>
  <p:transition xmlns:p14="http://schemas.microsoft.com/office/powerpoint/2010/main" spd="med">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AT" sz="4000" dirty="0" smtClean="0"/>
              <a:t>4. Projektorganisationsformen</a:t>
            </a:r>
            <a:endParaRPr lang="de-AT" sz="4000" dirty="0"/>
          </a:p>
        </p:txBody>
      </p:sp>
      <p:sp>
        <p:nvSpPr>
          <p:cNvPr id="6" name="Untertitel 5"/>
          <p:cNvSpPr>
            <a:spLocks noGrp="1"/>
          </p:cNvSpPr>
          <p:nvPr>
            <p:ph type="subTitle" idx="1"/>
          </p:nvPr>
        </p:nvSpPr>
        <p:spPr/>
        <p:txBody>
          <a:bodyPr/>
          <a:lstStyle/>
          <a:p>
            <a:endParaRPr lang="de-AT"/>
          </a:p>
        </p:txBody>
      </p:sp>
      <p:sp>
        <p:nvSpPr>
          <p:cNvPr id="4" name="Fußzeilenplatzhalter 3"/>
          <p:cNvSpPr>
            <a:spLocks noGrp="1"/>
          </p:cNvSpPr>
          <p:nvPr>
            <p:ph type="ftr" sz="quarter" idx="4294967295"/>
          </p:nvPr>
        </p:nvSpPr>
        <p:spPr>
          <a:xfrm>
            <a:off x="0" y="6408738"/>
            <a:ext cx="1343025" cy="247650"/>
          </a:xfrm>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19</a:t>
            </a:fld>
            <a:endParaRPr lang="de-DE"/>
          </a:p>
        </p:txBody>
      </p:sp>
    </p:spTree>
  </p:cSld>
  <p:clrMapOvr>
    <a:masterClrMapping/>
  </p:clrMapOvr>
  <p:transition xmlns:p14="http://schemas.microsoft.com/office/powerpoint/2010/main" spd="med">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de-AT" dirty="0"/>
          </a:p>
        </p:txBody>
      </p:sp>
      <p:sp>
        <p:nvSpPr>
          <p:cNvPr id="3" name="Inhaltsplatzhalter 2"/>
          <p:cNvSpPr>
            <a:spLocks noGrp="1"/>
          </p:cNvSpPr>
          <p:nvPr>
            <p:ph idx="1"/>
          </p:nvPr>
        </p:nvSpPr>
        <p:spPr/>
        <p:txBody>
          <a:bodyPr/>
          <a:lstStyle/>
          <a:p>
            <a:pPr marL="457200" indent="-457200">
              <a:buFont typeface="+mj-lt"/>
              <a:buAutoNum type="arabicPeriod"/>
            </a:pPr>
            <a:r>
              <a:rPr lang="de-AT" dirty="0" smtClean="0"/>
              <a:t>Projektstart</a:t>
            </a:r>
          </a:p>
          <a:p>
            <a:pPr marL="457200" indent="-457200">
              <a:buFont typeface="+mj-lt"/>
              <a:buAutoNum type="arabicPeriod"/>
            </a:pPr>
            <a:r>
              <a:rPr lang="de-AT" dirty="0" smtClean="0"/>
              <a:t>Projektarten</a:t>
            </a:r>
          </a:p>
          <a:p>
            <a:pPr marL="457200" indent="-457200">
              <a:buFont typeface="+mj-lt"/>
              <a:buAutoNum type="arabicPeriod"/>
            </a:pPr>
            <a:r>
              <a:rPr lang="de-AT" dirty="0" smtClean="0"/>
              <a:t>Strategische Aspekte von Projekten</a:t>
            </a:r>
          </a:p>
          <a:p>
            <a:pPr marL="457200" indent="-457200">
              <a:buFont typeface="+mj-lt"/>
              <a:buAutoNum type="arabicPeriod"/>
            </a:pPr>
            <a:r>
              <a:rPr lang="de-AT" dirty="0" smtClean="0"/>
              <a:t>Projektorganisationsformen</a:t>
            </a:r>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2</a:t>
            </a:fld>
            <a:endParaRPr lang="de-DE"/>
          </a:p>
        </p:txBody>
      </p:sp>
    </p:spTree>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4325" y="119063"/>
            <a:ext cx="8543925" cy="600075"/>
          </a:xfrm>
        </p:spPr>
        <p:txBody>
          <a:bodyPr/>
          <a:lstStyle/>
          <a:p>
            <a:r>
              <a:rPr lang="de-AT" dirty="0" smtClean="0"/>
              <a:t>4.1. Reine Projektorganisationsform (Task Force)</a:t>
            </a:r>
            <a:endParaRPr lang="de-AT" dirty="0"/>
          </a:p>
        </p:txBody>
      </p:sp>
      <p:sp>
        <p:nvSpPr>
          <p:cNvPr id="3" name="Inhaltsplatzhalter 2"/>
          <p:cNvSpPr>
            <a:spLocks noGrp="1"/>
          </p:cNvSpPr>
          <p:nvPr>
            <p:ph idx="1"/>
          </p:nvPr>
        </p:nvSpPr>
        <p:spPr/>
        <p:txBody>
          <a:bodyPr/>
          <a:lstStyle/>
          <a:p>
            <a:pPr lvl="0"/>
            <a:r>
              <a:rPr lang="de-AT" dirty="0" smtClean="0"/>
              <a:t>Alle Projektmitarbeiter sind dem Projektleiter/Projektmanagement direkt unterstellt.</a:t>
            </a:r>
          </a:p>
          <a:p>
            <a:pPr lvl="0"/>
            <a:r>
              <a:rPr lang="de-AT" dirty="0" smtClean="0"/>
              <a:t>Während der Projektdauer sind Projektmitarbeiter ihren Vorgesetzten der Linienorganisation nicht unterstellt.</a:t>
            </a:r>
          </a:p>
          <a:p>
            <a:pPr lvl="0"/>
            <a:r>
              <a:rPr lang="de-AT" dirty="0" smtClean="0"/>
              <a:t>Der Projektleiter verantwortet das Projekt nach außen - etwa gegenüber Vorgesetzten oder der Unternehmensleitung.</a:t>
            </a:r>
          </a:p>
          <a:p>
            <a:pPr lvl="0"/>
            <a:r>
              <a:rPr lang="de-AT" dirty="0" smtClean="0"/>
              <a:t>Parallelorganisation mit hoher Eigenständigkeit,</a:t>
            </a:r>
            <a:br>
              <a:rPr lang="de-AT" dirty="0" smtClean="0"/>
            </a:br>
            <a:r>
              <a:rPr lang="de-AT" dirty="0" smtClean="0"/>
              <a:t>oft mit eigener Infrastruktur</a:t>
            </a:r>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20</a:t>
            </a:fld>
            <a:endParaRPr lang="de-DE"/>
          </a:p>
        </p:txBody>
      </p:sp>
    </p:spTree>
  </p:cSld>
  <p:clrMapOvr>
    <a:masterClrMapping/>
  </p:clrMapOvr>
  <p:transition xmlns:p14="http://schemas.microsoft.com/office/powerpoint/2010/main" spd="med">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4.1.1. Einsatzbereiche</a:t>
            </a:r>
            <a:endParaRPr lang="de-AT" dirty="0"/>
          </a:p>
        </p:txBody>
      </p:sp>
      <p:sp>
        <p:nvSpPr>
          <p:cNvPr id="3" name="Inhaltsplatzhalter 2"/>
          <p:cNvSpPr>
            <a:spLocks noGrp="1"/>
          </p:cNvSpPr>
          <p:nvPr>
            <p:ph idx="1"/>
          </p:nvPr>
        </p:nvSpPr>
        <p:spPr/>
        <p:txBody>
          <a:bodyPr/>
          <a:lstStyle/>
          <a:p>
            <a:pPr lvl="0"/>
            <a:r>
              <a:rPr lang="de-AT" dirty="0" smtClean="0"/>
              <a:t>bei umfangreichen Projekten mit voraussichtlich langer Projektdauer</a:t>
            </a:r>
          </a:p>
          <a:p>
            <a:pPr lvl="0"/>
            <a:r>
              <a:rPr lang="de-AT" dirty="0" smtClean="0"/>
              <a:t>bei Projekten mit hoher strategischer Bedeutung für das Unternehmen</a:t>
            </a:r>
          </a:p>
          <a:p>
            <a:pPr lvl="0"/>
            <a:r>
              <a:rPr lang="de-AT" dirty="0" smtClean="0"/>
              <a:t>bei Projekten mit hoher technologischer Komplexität</a:t>
            </a:r>
          </a:p>
          <a:p>
            <a:pPr lvl="0"/>
            <a:r>
              <a:rPr lang="de-AT" dirty="0" smtClean="0"/>
              <a:t>bei zeitkritischen oder unter Zeitdruck stehenden Projekten</a:t>
            </a:r>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21</a:t>
            </a:fld>
            <a:endParaRPr lang="de-DE"/>
          </a:p>
        </p:txBody>
      </p:sp>
    </p:spTree>
  </p:cSld>
  <p:clrMapOvr>
    <a:masterClrMapping/>
  </p:clrMapOvr>
  <p:transition xmlns:p14="http://schemas.microsoft.com/office/powerpoint/2010/main" spd="med">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4.1.2. Vorteile</a:t>
            </a:r>
            <a:endParaRPr lang="de-AT" dirty="0"/>
          </a:p>
        </p:txBody>
      </p:sp>
      <p:sp>
        <p:nvSpPr>
          <p:cNvPr id="3" name="Inhaltsplatzhalter 2"/>
          <p:cNvSpPr>
            <a:spLocks noGrp="1"/>
          </p:cNvSpPr>
          <p:nvPr>
            <p:ph idx="1"/>
          </p:nvPr>
        </p:nvSpPr>
        <p:spPr/>
        <p:txBody>
          <a:bodyPr/>
          <a:lstStyle/>
          <a:p>
            <a:pPr lvl="0"/>
            <a:r>
              <a:rPr lang="de-AT" dirty="0" smtClean="0"/>
              <a:t>alle Entscheidungen innerhalb der Projektorganisation</a:t>
            </a:r>
          </a:p>
          <a:p>
            <a:pPr lvl="0"/>
            <a:r>
              <a:rPr lang="de-AT" dirty="0" smtClean="0"/>
              <a:t>Gute Konzentration aller Projektbeteiligter auf die Projektdurchführung</a:t>
            </a:r>
          </a:p>
          <a:p>
            <a:pPr lvl="0"/>
            <a:r>
              <a:rPr lang="de-AT" dirty="0" smtClean="0"/>
              <a:t>eindeutige Kompetenzen und Aufgaben des Projektleiters</a:t>
            </a:r>
          </a:p>
          <a:p>
            <a:pPr lvl="0"/>
            <a:r>
              <a:rPr lang="de-AT" dirty="0" smtClean="0"/>
              <a:t>Projektleiter ist die Schnittstelle zwischen Mitarbeitern und Auftraggeber bzw. Unternehmensleitung.</a:t>
            </a:r>
          </a:p>
          <a:p>
            <a:pPr lvl="0"/>
            <a:r>
              <a:rPr lang="de-AT" dirty="0" smtClean="0"/>
              <a:t>erhöht die Identifikation mit dem Projekt und verbessert die Motivation.</a:t>
            </a:r>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22</a:t>
            </a:fld>
            <a:endParaRPr lang="de-DE"/>
          </a:p>
        </p:txBody>
      </p:sp>
    </p:spTree>
  </p:cSld>
  <p:clrMapOvr>
    <a:masterClrMapping/>
  </p:clrMapOvr>
  <p:transition xmlns:p14="http://schemas.microsoft.com/office/powerpoint/2010/main" spd="med">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4.1.3. Nachteile</a:t>
            </a:r>
            <a:endParaRPr lang="de-AT" dirty="0"/>
          </a:p>
        </p:txBody>
      </p:sp>
      <p:sp>
        <p:nvSpPr>
          <p:cNvPr id="3" name="Inhaltsplatzhalter 2"/>
          <p:cNvSpPr>
            <a:spLocks noGrp="1"/>
          </p:cNvSpPr>
          <p:nvPr>
            <p:ph idx="1"/>
          </p:nvPr>
        </p:nvSpPr>
        <p:spPr/>
        <p:txBody>
          <a:bodyPr/>
          <a:lstStyle/>
          <a:p>
            <a:pPr lvl="0"/>
            <a:r>
              <a:rPr lang="de-AT" dirty="0" smtClean="0"/>
              <a:t>Werden zahlreiche und/der bestqualifizierte Mitarbeiter abgezogen, leidet die Linie darunter</a:t>
            </a:r>
          </a:p>
          <a:p>
            <a:pPr lvl="0"/>
            <a:r>
              <a:rPr lang="de-AT" dirty="0" smtClean="0"/>
              <a:t>Abteilungen werden nicht ihre besten Mitarbeiter für Projekte freistellen.  </a:t>
            </a:r>
            <a:r>
              <a:rPr lang="de-AT" dirty="0" smtClean="0">
                <a:sym typeface="Wingdings" pitchFamily="2" charset="2"/>
              </a:rPr>
              <a:t> be</a:t>
            </a:r>
            <a:r>
              <a:rPr lang="de-AT" dirty="0" smtClean="0"/>
              <a:t>deutet größeres Risiko für die Erreichung des Projektziels.</a:t>
            </a:r>
          </a:p>
          <a:p>
            <a:pPr lvl="0"/>
            <a:r>
              <a:rPr lang="de-AT" dirty="0" smtClean="0"/>
              <a:t>Projektmitglieder benötigen Informationen oder Hilfe aus ihrer "Stammabteilung". Dies könnte zu Konflikte führen.</a:t>
            </a:r>
          </a:p>
          <a:p>
            <a:pPr lvl="0"/>
            <a:r>
              <a:rPr lang="de-AT" dirty="0" smtClean="0"/>
              <a:t>Bei langer Projektdauer ist die Wiedereingliederung ein Problem</a:t>
            </a:r>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23</a:t>
            </a:fld>
            <a:endParaRPr lang="de-DE"/>
          </a:p>
        </p:txBody>
      </p:sp>
    </p:spTree>
  </p:cSld>
  <p:clrMapOvr>
    <a:masterClrMapping/>
  </p:clrMapOvr>
  <p:transition xmlns:p14="http://schemas.microsoft.com/office/powerpoint/2010/main" spd="med">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4325" y="119063"/>
            <a:ext cx="8543925" cy="600075"/>
          </a:xfrm>
        </p:spPr>
        <p:txBody>
          <a:bodyPr/>
          <a:lstStyle/>
          <a:p>
            <a:r>
              <a:rPr lang="de-AT" dirty="0" smtClean="0"/>
              <a:t>4.2. Einfluss-Projektorganisation</a:t>
            </a:r>
            <a:endParaRPr lang="de-AT" dirty="0"/>
          </a:p>
        </p:txBody>
      </p:sp>
      <p:sp>
        <p:nvSpPr>
          <p:cNvPr id="3" name="Inhaltsplatzhalter 2"/>
          <p:cNvSpPr>
            <a:spLocks noGrp="1"/>
          </p:cNvSpPr>
          <p:nvPr>
            <p:ph idx="1"/>
          </p:nvPr>
        </p:nvSpPr>
        <p:spPr/>
        <p:txBody>
          <a:bodyPr/>
          <a:lstStyle/>
          <a:p>
            <a:pPr lvl="0"/>
            <a:r>
              <a:rPr lang="de-AT" dirty="0" smtClean="0"/>
              <a:t>möglichst geringe organisatorische Änderung innerhalb der Linienorganisation ab. </a:t>
            </a:r>
          </a:p>
          <a:p>
            <a:pPr lvl="0"/>
            <a:r>
              <a:rPr lang="de-AT" dirty="0" smtClean="0"/>
              <a:t>Die Projektleitung wird in kompetenzmäßig abgeschwächter Form als Projekt-Koordination im Rahmen einer Stabsstelle der Linienorganisation erfüllt. </a:t>
            </a:r>
          </a:p>
          <a:p>
            <a:pPr lvl="0"/>
            <a:r>
              <a:rPr lang="de-AT" dirty="0" smtClean="0"/>
              <a:t>Alle Projektmitglieder bleiben innerhalb der funktionalen Hierarchie des Unternehmens, wo sie neben den Aufgaben innerhalb ihrer Abteilung auch die Projektaufgaben wahr­nehmen.</a:t>
            </a:r>
          </a:p>
          <a:p>
            <a:pPr lvl="0">
              <a:buNone/>
            </a:pPr>
            <a:endParaRPr lang="de-AT" dirty="0" smtClean="0"/>
          </a:p>
          <a:p>
            <a:endParaRPr lang="de-AT" dirty="0"/>
          </a:p>
        </p:txBody>
      </p:sp>
      <p:sp>
        <p:nvSpPr>
          <p:cNvPr id="4" name="Fußzeilenplatzhalter 3"/>
          <p:cNvSpPr>
            <a:spLocks noGrp="1"/>
          </p:cNvSpPr>
          <p:nvPr>
            <p:ph type="ftr" sz="quarter" idx="10"/>
          </p:nvPr>
        </p:nvSpPr>
        <p:spPr/>
        <p:txBody>
          <a:bodyPr/>
          <a:lstStyle/>
          <a:p>
            <a:pPr>
              <a:defRPr/>
            </a:pPr>
            <a:r>
              <a:rPr lang="de-DE" dirty="0" smtClean="0"/>
              <a:t>Seite </a:t>
            </a:r>
            <a:r>
              <a:rPr lang="de-DE" dirty="0" smtClean="0">
                <a:sym typeface="Wingdings" pitchFamily="2" charset="2"/>
              </a:rPr>
              <a:t> </a:t>
            </a:r>
            <a:r>
              <a:rPr lang="de-DE" dirty="0" smtClean="0"/>
              <a:t> </a:t>
            </a:r>
            <a:fld id="{18D547EA-99D2-4860-8778-89E1AE1D930D}" type="slidenum">
              <a:rPr lang="de-DE" smtClean="0"/>
              <a:pPr>
                <a:defRPr/>
              </a:pPr>
              <a:t>24</a:t>
            </a:fld>
            <a:endParaRPr lang="de-DE" dirty="0"/>
          </a:p>
        </p:txBody>
      </p:sp>
    </p:spTree>
  </p:cSld>
  <p:clrMapOvr>
    <a:masterClrMapping/>
  </p:clrMapOvr>
  <p:transition xmlns:p14="http://schemas.microsoft.com/office/powerpoint/2010/main" spd="med">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4325" y="119063"/>
            <a:ext cx="8543925" cy="600075"/>
          </a:xfrm>
        </p:spPr>
        <p:txBody>
          <a:bodyPr/>
          <a:lstStyle/>
          <a:p>
            <a:r>
              <a:rPr lang="de-AT" dirty="0" smtClean="0"/>
              <a:t>4.2. Einfluss-Projektorganisation</a:t>
            </a:r>
            <a:endParaRPr lang="de-AT" dirty="0"/>
          </a:p>
        </p:txBody>
      </p:sp>
      <p:sp>
        <p:nvSpPr>
          <p:cNvPr id="3" name="Inhaltsplatzhalter 2"/>
          <p:cNvSpPr>
            <a:spLocks noGrp="1"/>
          </p:cNvSpPr>
          <p:nvPr>
            <p:ph idx="1"/>
          </p:nvPr>
        </p:nvSpPr>
        <p:spPr/>
        <p:txBody>
          <a:bodyPr/>
          <a:lstStyle/>
          <a:p>
            <a:pPr lvl="0"/>
            <a:r>
              <a:rPr lang="de-AT" dirty="0" smtClean="0"/>
              <a:t>Der Projektleiter hat Koordinations- und Informationsfunktionen. Er plant den Projek­tablauf und überwacht ihn in fachlichen, terminlichen und finanziellen Aspekten.</a:t>
            </a:r>
          </a:p>
          <a:p>
            <a:pPr lvl="0"/>
            <a:r>
              <a:rPr lang="de-AT" dirty="0" smtClean="0"/>
              <a:t>Als Stabsstelle hat der Projektkoordinator keine formalen Entscheidungs- und Weisungskompetenzen. Diese übernimmt die vorgesetzte Stelle, an welche er berichtet.</a:t>
            </a:r>
          </a:p>
          <a:p>
            <a:endParaRPr lang="de-AT" dirty="0"/>
          </a:p>
        </p:txBody>
      </p:sp>
      <p:sp>
        <p:nvSpPr>
          <p:cNvPr id="4" name="Fußzeilenplatzhalter 3"/>
          <p:cNvSpPr>
            <a:spLocks noGrp="1"/>
          </p:cNvSpPr>
          <p:nvPr>
            <p:ph type="ftr" sz="quarter" idx="10"/>
          </p:nvPr>
        </p:nvSpPr>
        <p:spPr/>
        <p:txBody>
          <a:bodyPr/>
          <a:lstStyle/>
          <a:p>
            <a:pPr>
              <a:defRPr/>
            </a:pPr>
            <a:r>
              <a:rPr lang="de-DE" dirty="0" smtClean="0"/>
              <a:t>Seite </a:t>
            </a:r>
            <a:r>
              <a:rPr lang="de-DE" dirty="0" smtClean="0">
                <a:sym typeface="Wingdings" pitchFamily="2" charset="2"/>
              </a:rPr>
              <a:t> </a:t>
            </a:r>
            <a:r>
              <a:rPr lang="de-DE" dirty="0" smtClean="0"/>
              <a:t> </a:t>
            </a:r>
            <a:fld id="{18D547EA-99D2-4860-8778-89E1AE1D930D}" type="slidenum">
              <a:rPr lang="de-DE" smtClean="0"/>
              <a:pPr>
                <a:defRPr/>
              </a:pPr>
              <a:t>25</a:t>
            </a:fld>
            <a:endParaRPr lang="de-DE" dirty="0"/>
          </a:p>
        </p:txBody>
      </p:sp>
    </p:spTree>
  </p:cSld>
  <p:clrMapOvr>
    <a:masterClrMapping/>
  </p:clrMapOvr>
  <p:transition xmlns:p14="http://schemas.microsoft.com/office/powerpoint/2010/main" spd="med">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4.2.1. Einsatzbereiche</a:t>
            </a:r>
            <a:endParaRPr lang="de-AT" dirty="0"/>
          </a:p>
        </p:txBody>
      </p:sp>
      <p:sp>
        <p:nvSpPr>
          <p:cNvPr id="3" name="Inhaltsplatzhalter 2"/>
          <p:cNvSpPr>
            <a:spLocks noGrp="1"/>
          </p:cNvSpPr>
          <p:nvPr>
            <p:ph idx="1"/>
          </p:nvPr>
        </p:nvSpPr>
        <p:spPr/>
        <p:txBody>
          <a:bodyPr/>
          <a:lstStyle/>
          <a:p>
            <a:pPr lvl="0"/>
            <a:r>
              <a:rPr lang="de-AT" dirty="0" smtClean="0"/>
              <a:t>gut strukturierte Projekte, bei denen allen Projektbeteiligten die Vorgehensweise be­kannt ist (repetitive Projekte); dadurch kann der Kommunikationsaufwand reduziert werden.</a:t>
            </a:r>
          </a:p>
          <a:p>
            <a:pPr lvl="0"/>
            <a:r>
              <a:rPr lang="de-AT" dirty="0" smtClean="0"/>
              <a:t>Projekte mit geringem Umfang, geringen Risiken und geringem Innovationsgrad.</a:t>
            </a:r>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26</a:t>
            </a:fld>
            <a:endParaRPr lang="de-DE"/>
          </a:p>
        </p:txBody>
      </p:sp>
    </p:spTree>
  </p:cSld>
  <p:clrMapOvr>
    <a:masterClrMapping/>
  </p:clrMapOvr>
  <p:transition xmlns:p14="http://schemas.microsoft.com/office/powerpoint/2010/main" spd="med">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4.2.2. Vorteile</a:t>
            </a:r>
            <a:endParaRPr lang="de-AT" dirty="0"/>
          </a:p>
        </p:txBody>
      </p:sp>
      <p:sp>
        <p:nvSpPr>
          <p:cNvPr id="3" name="Inhaltsplatzhalter 2"/>
          <p:cNvSpPr>
            <a:spLocks noGrp="1"/>
          </p:cNvSpPr>
          <p:nvPr>
            <p:ph idx="1"/>
          </p:nvPr>
        </p:nvSpPr>
        <p:spPr/>
        <p:txBody>
          <a:bodyPr/>
          <a:lstStyle/>
          <a:p>
            <a:pPr lvl="0"/>
            <a:r>
              <a:rPr lang="de-AT" dirty="0" smtClean="0"/>
              <a:t>Projektorganisationsform mit dem geringsten Organisationsaufwand</a:t>
            </a:r>
          </a:p>
          <a:p>
            <a:pPr lvl="0"/>
            <a:r>
              <a:rPr lang="de-AT" dirty="0" smtClean="0"/>
              <a:t>Da die Mitarbeiter in ihren Abteilungen bleiben, kann ihre personelle Kapazität flexibel ausgelastet werden.</a:t>
            </a:r>
          </a:p>
          <a:p>
            <a:pPr lvl="0"/>
            <a:r>
              <a:rPr lang="de-AT" dirty="0" smtClean="0"/>
              <a:t>Die gleichzeitige Abwicklung mehrerer Projekte ist möglich.</a:t>
            </a:r>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27</a:t>
            </a:fld>
            <a:endParaRPr lang="de-DE"/>
          </a:p>
        </p:txBody>
      </p:sp>
    </p:spTree>
  </p:cSld>
  <p:clrMapOvr>
    <a:masterClrMapping/>
  </p:clrMapOvr>
  <p:transition xmlns:p14="http://schemas.microsoft.com/office/powerpoint/2010/main" spd="med">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4.2.3. Nachteile</a:t>
            </a:r>
            <a:endParaRPr lang="de-AT" dirty="0"/>
          </a:p>
        </p:txBody>
      </p:sp>
      <p:sp>
        <p:nvSpPr>
          <p:cNvPr id="3" name="Inhaltsplatzhalter 2"/>
          <p:cNvSpPr>
            <a:spLocks noGrp="1"/>
          </p:cNvSpPr>
          <p:nvPr>
            <p:ph idx="1"/>
          </p:nvPr>
        </p:nvSpPr>
        <p:spPr/>
        <p:txBody>
          <a:bodyPr/>
          <a:lstStyle/>
          <a:p>
            <a:pPr lvl="0"/>
            <a:r>
              <a:rPr lang="de-AT" dirty="0" smtClean="0"/>
              <a:t>Die Bindung an die Abteilung ist stärker als die Identifikation mit einem Projekt. </a:t>
            </a:r>
          </a:p>
          <a:p>
            <a:pPr lvl="0"/>
            <a:r>
              <a:rPr lang="de-AT" dirty="0" smtClean="0"/>
              <a:t>Der Projektkoordinator trägt die Verantwortung hat aber nicht die formalen Kompetenzen</a:t>
            </a:r>
          </a:p>
          <a:p>
            <a:pPr lvl="0"/>
            <a:r>
              <a:rPr lang="de-AT" dirty="0" smtClean="0"/>
              <a:t>Probleme zwischen Koordinator und Projektmitgliedern werden die vorgesetzte Stelle ausgetragen. </a:t>
            </a:r>
          </a:p>
          <a:p>
            <a:pPr lvl="0"/>
            <a:r>
              <a:rPr lang="de-AT" dirty="0" smtClean="0"/>
              <a:t>Konfliktlösung belastet auch die vorgesetzte Stelle</a:t>
            </a:r>
          </a:p>
          <a:p>
            <a:pPr lvl="0"/>
            <a:r>
              <a:rPr lang="de-AT" dirty="0" smtClean="0"/>
              <a:t>wenig kundenorientiert, da weder Projektkoordinator noch Projektmitglieder entscheidungsbefugte sind</a:t>
            </a:r>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28</a:t>
            </a:fld>
            <a:endParaRPr lang="de-DE"/>
          </a:p>
        </p:txBody>
      </p:sp>
    </p:spTree>
  </p:cSld>
  <p:clrMapOvr>
    <a:masterClrMapping/>
  </p:clrMapOvr>
  <p:transition xmlns:p14="http://schemas.microsoft.com/office/powerpoint/2010/main" spd="med">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4325" y="119063"/>
            <a:ext cx="8543925" cy="600075"/>
          </a:xfrm>
        </p:spPr>
        <p:txBody>
          <a:bodyPr/>
          <a:lstStyle/>
          <a:p>
            <a:r>
              <a:rPr lang="de-AT" dirty="0" smtClean="0"/>
              <a:t>4.3. Matrixorganisation</a:t>
            </a:r>
            <a:endParaRPr lang="de-AT" dirty="0"/>
          </a:p>
        </p:txBody>
      </p:sp>
      <p:sp>
        <p:nvSpPr>
          <p:cNvPr id="3" name="Inhaltsplatzhalter 2"/>
          <p:cNvSpPr>
            <a:spLocks noGrp="1"/>
          </p:cNvSpPr>
          <p:nvPr>
            <p:ph idx="1"/>
          </p:nvPr>
        </p:nvSpPr>
        <p:spPr/>
        <p:txBody>
          <a:bodyPr/>
          <a:lstStyle/>
          <a:p>
            <a:pPr lvl="0"/>
            <a:r>
              <a:rPr lang="de-AT" dirty="0" smtClean="0"/>
              <a:t>Der Projektleiter bestimmt im Rahmen der Projektdurchführung das Ziel und die zu erbringende Leistung („WAS"), die dafür zur Verfügung stehenden Mittel („WIE VIEL") sowie die Termine („WANN").</a:t>
            </a:r>
          </a:p>
          <a:p>
            <a:pPr lvl="0"/>
            <a:r>
              <a:rPr lang="de-AT" dirty="0" smtClean="0"/>
              <a:t>Der funktionale Vorgesetzte legt fest, welcher Mitarbeiter der Abteilung die Projekt­aufgabe übernimmt („WER"), mit welchen Mitteln und Methoden er diese durchführt („WIE") und welche Qualität das Ergebnis haben soll („WIE GUT").</a:t>
            </a:r>
          </a:p>
          <a:p>
            <a:endParaRPr lang="de-AT" dirty="0"/>
          </a:p>
        </p:txBody>
      </p:sp>
      <p:sp>
        <p:nvSpPr>
          <p:cNvPr id="4" name="Fußzeilenplatzhalter 3"/>
          <p:cNvSpPr>
            <a:spLocks noGrp="1"/>
          </p:cNvSpPr>
          <p:nvPr>
            <p:ph type="ftr" sz="quarter" idx="10"/>
          </p:nvPr>
        </p:nvSpPr>
        <p:spPr/>
        <p:txBody>
          <a:bodyPr/>
          <a:lstStyle/>
          <a:p>
            <a:pPr>
              <a:defRPr/>
            </a:pPr>
            <a:r>
              <a:rPr lang="de-DE" dirty="0" smtClean="0"/>
              <a:t>Seite </a:t>
            </a:r>
            <a:r>
              <a:rPr lang="de-DE" dirty="0" smtClean="0">
                <a:sym typeface="Wingdings" pitchFamily="2" charset="2"/>
              </a:rPr>
              <a:t> </a:t>
            </a:r>
            <a:r>
              <a:rPr lang="de-DE" dirty="0" smtClean="0"/>
              <a:t> </a:t>
            </a:r>
            <a:fld id="{18D547EA-99D2-4860-8778-89E1AE1D930D}" type="slidenum">
              <a:rPr lang="de-DE" smtClean="0"/>
              <a:pPr>
                <a:defRPr/>
              </a:pPr>
              <a:t>29</a:t>
            </a:fld>
            <a:endParaRPr lang="de-DE" dirty="0"/>
          </a:p>
        </p:txBody>
      </p:sp>
    </p:spTree>
  </p:cSld>
  <p:clrMapOvr>
    <a:masterClrMapping/>
  </p:clrMapOvr>
  <p:transition xmlns:p14="http://schemas.microsoft.com/office/powerpoint/2010/main" spd="med">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AT" sz="4000" dirty="0" smtClean="0"/>
              <a:t>1. Projektstart</a:t>
            </a:r>
            <a:endParaRPr lang="de-AT" sz="4000" dirty="0"/>
          </a:p>
        </p:txBody>
      </p:sp>
      <p:sp>
        <p:nvSpPr>
          <p:cNvPr id="6" name="Untertitel 5"/>
          <p:cNvSpPr>
            <a:spLocks noGrp="1"/>
          </p:cNvSpPr>
          <p:nvPr>
            <p:ph type="subTitle" idx="1"/>
          </p:nvPr>
        </p:nvSpPr>
        <p:spPr/>
        <p:txBody>
          <a:bodyPr/>
          <a:lstStyle/>
          <a:p>
            <a:endParaRPr lang="de-AT"/>
          </a:p>
        </p:txBody>
      </p:sp>
      <p:sp>
        <p:nvSpPr>
          <p:cNvPr id="4" name="Fußzeilenplatzhalter 3"/>
          <p:cNvSpPr>
            <a:spLocks noGrp="1"/>
          </p:cNvSpPr>
          <p:nvPr>
            <p:ph type="ftr" sz="quarter" idx="4294967295"/>
          </p:nvPr>
        </p:nvSpPr>
        <p:spPr>
          <a:xfrm>
            <a:off x="0" y="6408738"/>
            <a:ext cx="1343025" cy="247650"/>
          </a:xfrm>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3</a:t>
            </a:fld>
            <a:endParaRPr lang="de-DE"/>
          </a:p>
        </p:txBody>
      </p:sp>
    </p:spTree>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4.3.1. Einsatzbereiche</a:t>
            </a:r>
            <a:endParaRPr lang="de-AT" dirty="0"/>
          </a:p>
        </p:txBody>
      </p:sp>
      <p:sp>
        <p:nvSpPr>
          <p:cNvPr id="3" name="Inhaltsplatzhalter 2"/>
          <p:cNvSpPr>
            <a:spLocks noGrp="1"/>
          </p:cNvSpPr>
          <p:nvPr>
            <p:ph idx="1"/>
          </p:nvPr>
        </p:nvSpPr>
        <p:spPr/>
        <p:txBody>
          <a:bodyPr/>
          <a:lstStyle/>
          <a:p>
            <a:pPr lvl="0"/>
            <a:r>
              <a:rPr lang="de-AT" dirty="0" smtClean="0"/>
              <a:t>durch die flexible Zuteilung von Personalressourcen für die parallele Durchführung meh­rerer Projekte geeignet</a:t>
            </a:r>
          </a:p>
          <a:p>
            <a:pPr lvl="0"/>
            <a:r>
              <a:rPr lang="de-AT" dirty="0" smtClean="0"/>
              <a:t>bei Projekten, bei denen der Koordinationsaufwand zu hoch für eine Einfluss-Projekt-Organisation ist und eine Task Force aus z.B. personellen Gründen nicht möglich ist.</a:t>
            </a:r>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30</a:t>
            </a:fld>
            <a:endParaRPr lang="de-DE"/>
          </a:p>
        </p:txBody>
      </p:sp>
    </p:spTree>
  </p:cSld>
  <p:clrMapOvr>
    <a:masterClrMapping/>
  </p:clrMapOvr>
  <p:transition xmlns:p14="http://schemas.microsoft.com/office/powerpoint/2010/main" spd="med">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4.3.2. Vorteile</a:t>
            </a:r>
            <a:endParaRPr lang="de-AT" dirty="0"/>
          </a:p>
        </p:txBody>
      </p:sp>
      <p:sp>
        <p:nvSpPr>
          <p:cNvPr id="3" name="Inhaltsplatzhalter 2"/>
          <p:cNvSpPr>
            <a:spLocks noGrp="1"/>
          </p:cNvSpPr>
          <p:nvPr>
            <p:ph idx="1"/>
          </p:nvPr>
        </p:nvSpPr>
        <p:spPr/>
        <p:txBody>
          <a:bodyPr/>
          <a:lstStyle/>
          <a:p>
            <a:pPr lvl="0"/>
            <a:r>
              <a:rPr lang="de-AT" dirty="0" smtClean="0"/>
              <a:t>Der Projektmanager hat die Kompetenz zur direkten Verfolgung der Projektziele.</a:t>
            </a:r>
          </a:p>
          <a:p>
            <a:pPr lvl="0"/>
            <a:r>
              <a:rPr lang="de-AT" dirty="0" smtClean="0"/>
              <a:t>gute Eignung für Multi-Projektmanagement durch flexiblen Einsatz der Personalressourcen</a:t>
            </a:r>
          </a:p>
          <a:p>
            <a:pPr lvl="0"/>
            <a:r>
              <a:rPr lang="de-AT" dirty="0" smtClean="0"/>
              <a:t>gezielter Einsatz von Spezialistenwissen in den Projekten</a:t>
            </a:r>
          </a:p>
          <a:p>
            <a:pPr lvl="0"/>
            <a:r>
              <a:rPr lang="de-AT" dirty="0" smtClean="0"/>
              <a:t>Projektmitarbeiter werden nicht aus ihrer Abteilung herausgerissen.</a:t>
            </a:r>
          </a:p>
          <a:p>
            <a:pPr lvl="0"/>
            <a:r>
              <a:rPr lang="de-AT" dirty="0" smtClean="0"/>
              <a:t>Eine frühe Erkennung von Konfliktpunkten ist möglich. Konflikte können rasch und auf „direktem Wege" beseitigt werden.</a:t>
            </a:r>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31</a:t>
            </a:fld>
            <a:endParaRPr lang="de-DE"/>
          </a:p>
        </p:txBody>
      </p:sp>
    </p:spTree>
  </p:cSld>
  <p:clrMapOvr>
    <a:masterClrMapping/>
  </p:clrMapOvr>
  <p:transition xmlns:p14="http://schemas.microsoft.com/office/powerpoint/2010/main" spd="med">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4.3.3. Nachteile</a:t>
            </a:r>
            <a:endParaRPr lang="de-AT" dirty="0"/>
          </a:p>
        </p:txBody>
      </p:sp>
      <p:sp>
        <p:nvSpPr>
          <p:cNvPr id="3" name="Inhaltsplatzhalter 2"/>
          <p:cNvSpPr>
            <a:spLocks noGrp="1"/>
          </p:cNvSpPr>
          <p:nvPr>
            <p:ph idx="1"/>
          </p:nvPr>
        </p:nvSpPr>
        <p:spPr/>
        <p:txBody>
          <a:bodyPr/>
          <a:lstStyle/>
          <a:p>
            <a:pPr lvl="0"/>
            <a:r>
              <a:rPr lang="de-DE" dirty="0" smtClean="0"/>
              <a:t>hohe Wahrscheinlichkeit von Konflikten durch die Mehrfach Unterstellung der Projektmit­arbeiter</a:t>
            </a:r>
            <a:endParaRPr lang="de-AT" dirty="0" smtClean="0"/>
          </a:p>
          <a:p>
            <a:pPr lvl="0"/>
            <a:r>
              <a:rPr lang="de-DE" dirty="0" smtClean="0"/>
              <a:t>Kompetenzprobleme zwischen Projektleiter und funktionalem Vorgesetzten</a:t>
            </a:r>
            <a:endParaRPr lang="de-AT" dirty="0" smtClean="0"/>
          </a:p>
          <a:p>
            <a:pPr lvl="0"/>
            <a:r>
              <a:rPr lang="de-DE" dirty="0" smtClean="0"/>
              <a:t>Der Projektmitarbeiter kann versuchen, Projektleiter und funktionalen Vorgesetzten ge­geneinander auszuspielen, um sich Vorteile zu verschaffen.</a:t>
            </a:r>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32</a:t>
            </a:fld>
            <a:endParaRPr lang="de-DE"/>
          </a:p>
        </p:txBody>
      </p:sp>
    </p:spTree>
  </p:cSld>
  <p:clrMapOvr>
    <a:masterClrMapping/>
  </p:clrMapOvr>
  <p:transition xmlns:p14="http://schemas.microsoft.com/office/powerpoint/2010/main" spd="med">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4325" y="119063"/>
            <a:ext cx="7534275" cy="600075"/>
          </a:xfrm>
        </p:spPr>
        <p:txBody>
          <a:bodyPr/>
          <a:lstStyle/>
          <a:p>
            <a:r>
              <a:rPr lang="de-AT" dirty="0" smtClean="0"/>
              <a:t>4.4. Projektorientierte Teilorganisation</a:t>
            </a:r>
            <a:endParaRPr lang="de-AT" dirty="0"/>
          </a:p>
        </p:txBody>
      </p:sp>
      <p:sp>
        <p:nvSpPr>
          <p:cNvPr id="3" name="Inhaltsplatzhalter 2"/>
          <p:cNvSpPr>
            <a:spLocks noGrp="1"/>
          </p:cNvSpPr>
          <p:nvPr>
            <p:ph idx="1"/>
          </p:nvPr>
        </p:nvSpPr>
        <p:spPr/>
        <p:txBody>
          <a:bodyPr/>
          <a:lstStyle/>
          <a:p>
            <a:r>
              <a:rPr lang="de-DE" dirty="0" smtClean="0"/>
              <a:t>Die projektorientierte Teilorganisation ist dann geeignet, wenn ein Projekt vorwiegend mit Mitarbeitern und Ressourcen der eigenen Abteilung durchgeführt werden kann. Die Projektleitung wird von Mitgliedern der Abteilungsleitung übernommen, so ändert sich nichts an der Linienorganisation.</a:t>
            </a:r>
            <a:endParaRPr lang="de-AT" dirty="0" smtClean="0"/>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33</a:t>
            </a:fld>
            <a:endParaRPr lang="de-DE"/>
          </a:p>
        </p:txBody>
      </p:sp>
    </p:spTree>
  </p:cSld>
  <p:clrMapOvr>
    <a:masterClrMapping/>
  </p:clrMapOvr>
  <p:transition xmlns:p14="http://schemas.microsoft.com/office/powerpoint/2010/main" spd="med">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4.4.1. Einsatzbereiche</a:t>
            </a:r>
            <a:endParaRPr lang="de-AT" dirty="0"/>
          </a:p>
        </p:txBody>
      </p:sp>
      <p:sp>
        <p:nvSpPr>
          <p:cNvPr id="3" name="Inhaltsplatzhalter 2"/>
          <p:cNvSpPr>
            <a:spLocks noGrp="1"/>
          </p:cNvSpPr>
          <p:nvPr>
            <p:ph idx="1"/>
          </p:nvPr>
        </p:nvSpPr>
        <p:spPr/>
        <p:txBody>
          <a:bodyPr/>
          <a:lstStyle/>
          <a:p>
            <a:pPr lvl="0"/>
            <a:r>
              <a:rPr lang="de-DE" dirty="0" smtClean="0"/>
              <a:t>für Projekte mit fachlich eng abgestecktem Projektinhalt, wobei bereichsübergreifende Zusammenarbeit nur in geringem Maß notwendig ist</a:t>
            </a:r>
            <a:endParaRPr lang="de-AT" dirty="0" smtClean="0"/>
          </a:p>
          <a:p>
            <a:pPr lvl="0"/>
            <a:r>
              <a:rPr lang="de-DE" dirty="0" smtClean="0"/>
              <a:t>bei Projekten, bei welchen die Schnittstellen zwischen den einzelnen Teilbereichen ein­deutig definiert sind (standardisierte oder genormte Schnittstellen)</a:t>
            </a:r>
            <a:endParaRPr lang="de-AT" dirty="0" smtClean="0"/>
          </a:p>
          <a:p>
            <a:pPr lvl="0"/>
            <a:r>
              <a:rPr lang="de-DE" dirty="0" smtClean="0"/>
              <a:t>Projekte, welche aufgrund des erforderlichen Spezialwissens nur von einer bestimmten Abteilung durchgeführt werden können</a:t>
            </a:r>
            <a:endParaRPr lang="de-AT" dirty="0" smtClean="0"/>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34</a:t>
            </a:fld>
            <a:endParaRPr lang="de-DE"/>
          </a:p>
        </p:txBody>
      </p:sp>
    </p:spTree>
  </p:cSld>
  <p:clrMapOvr>
    <a:masterClrMapping/>
  </p:clrMapOvr>
  <p:transition xmlns:p14="http://schemas.microsoft.com/office/powerpoint/2010/main" spd="med">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4.4.2. Vorteile</a:t>
            </a:r>
            <a:endParaRPr lang="de-AT" dirty="0"/>
          </a:p>
        </p:txBody>
      </p:sp>
      <p:sp>
        <p:nvSpPr>
          <p:cNvPr id="3" name="Inhaltsplatzhalter 2"/>
          <p:cNvSpPr>
            <a:spLocks noGrp="1"/>
          </p:cNvSpPr>
          <p:nvPr>
            <p:ph idx="1"/>
          </p:nvPr>
        </p:nvSpPr>
        <p:spPr/>
        <p:txBody>
          <a:bodyPr/>
          <a:lstStyle/>
          <a:p>
            <a:pPr lvl="0"/>
            <a:r>
              <a:rPr lang="de-DE" dirty="0" smtClean="0"/>
              <a:t>geringer Organisationsaufwand durch Übernahme der bestehenden hierarchischen Strukturen und Einsatz der Projektmitarbeiter in ihrer Abteilung.</a:t>
            </a:r>
            <a:endParaRPr lang="de-AT" dirty="0" smtClean="0"/>
          </a:p>
          <a:p>
            <a:pPr lvl="0"/>
            <a:r>
              <a:rPr lang="de-DE" dirty="0" smtClean="0"/>
              <a:t>eindeutige Kompetenzverhältnisse</a:t>
            </a:r>
            <a:endParaRPr lang="de-AT" dirty="0" smtClean="0"/>
          </a:p>
          <a:p>
            <a:pPr lvl="0"/>
            <a:r>
              <a:rPr lang="de-DE" dirty="0" smtClean="0"/>
              <a:t>Die Möglichkeit zur Spezialisierung kann die Produktivität und Qualität bei der Projektabwicklung steigern.</a:t>
            </a:r>
            <a:endParaRPr lang="de-AT" dirty="0" smtClean="0"/>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35</a:t>
            </a:fld>
            <a:endParaRPr lang="de-DE"/>
          </a:p>
        </p:txBody>
      </p:sp>
    </p:spTree>
  </p:cSld>
  <p:clrMapOvr>
    <a:masterClrMapping/>
  </p:clrMapOvr>
  <p:transition xmlns:p14="http://schemas.microsoft.com/office/powerpoint/2010/main" spd="med">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4.4.3. Nachteile</a:t>
            </a:r>
            <a:endParaRPr lang="de-AT" dirty="0"/>
          </a:p>
        </p:txBody>
      </p:sp>
      <p:sp>
        <p:nvSpPr>
          <p:cNvPr id="3" name="Inhaltsplatzhalter 2"/>
          <p:cNvSpPr>
            <a:spLocks noGrp="1"/>
          </p:cNvSpPr>
          <p:nvPr>
            <p:ph idx="1"/>
          </p:nvPr>
        </p:nvSpPr>
        <p:spPr/>
        <p:txBody>
          <a:bodyPr/>
          <a:lstStyle/>
          <a:p>
            <a:pPr lvl="0"/>
            <a:r>
              <a:rPr lang="de-DE" dirty="0" smtClean="0"/>
              <a:t>Probleme und Konflikte der bestehenden funktionalen Organisationsstruktur werden mit in das Projekt übernommen.</a:t>
            </a:r>
            <a:endParaRPr lang="de-AT" dirty="0" smtClean="0"/>
          </a:p>
          <a:p>
            <a:pPr lvl="0"/>
            <a:r>
              <a:rPr lang="de-DE" dirty="0" smtClean="0"/>
              <a:t>Bei zu starkem Abteilungsdenken besteht die Gefahr, „das Rad neu zu erfinden". Chan­cen zu besseren, bereichsübergreifenden Lösungen bleiben u.U. ungenutzt.</a:t>
            </a:r>
            <a:endParaRPr lang="de-AT" dirty="0" smtClean="0"/>
          </a:p>
          <a:p>
            <a:pPr lvl="0"/>
            <a:r>
              <a:rPr lang="de-DE" dirty="0" smtClean="0"/>
              <a:t>Bei gleichzeitiger Durchführung von Projekten mit Matrix- oder Einflussorganisation werden die Projektmitarbeiter abteilungsinterne Projekte immer bevorzugt bearbeiten.</a:t>
            </a:r>
            <a:endParaRPr lang="de-AT" dirty="0" smtClean="0"/>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36</a:t>
            </a:fld>
            <a:endParaRPr lang="de-DE"/>
          </a:p>
        </p:txBody>
      </p:sp>
    </p:spTree>
  </p:cSld>
  <p:clrMapOvr>
    <a:masterClrMapping/>
  </p:clrMapOvr>
  <p:transition xmlns:p14="http://schemas.microsoft.com/office/powerpoint/2010/main" spd="med">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4325" y="119063"/>
            <a:ext cx="7534275" cy="600075"/>
          </a:xfrm>
        </p:spPr>
        <p:txBody>
          <a:bodyPr/>
          <a:lstStyle/>
          <a:p>
            <a:r>
              <a:rPr lang="de-AT" dirty="0" smtClean="0"/>
              <a:t>4.5. Projektorientiertes Unternehmen</a:t>
            </a:r>
            <a:endParaRPr lang="de-AT" dirty="0"/>
          </a:p>
        </p:txBody>
      </p:sp>
      <p:sp>
        <p:nvSpPr>
          <p:cNvPr id="3" name="Inhaltsplatzhalter 2"/>
          <p:cNvSpPr>
            <a:spLocks noGrp="1"/>
          </p:cNvSpPr>
          <p:nvPr>
            <p:ph idx="1"/>
          </p:nvPr>
        </p:nvSpPr>
        <p:spPr/>
        <p:txBody>
          <a:bodyPr/>
          <a:lstStyle/>
          <a:p>
            <a:r>
              <a:rPr lang="de-DE" dirty="0" smtClean="0"/>
              <a:t>Hauptgeschäfte in Projektform abgewickelt. </a:t>
            </a:r>
          </a:p>
          <a:p>
            <a:r>
              <a:rPr lang="de-DE" dirty="0" smtClean="0"/>
              <a:t>Projekt ist Profit-Center, das </a:t>
            </a:r>
          </a:p>
          <a:p>
            <a:r>
              <a:rPr lang="de-DE" dirty="0" smtClean="0"/>
              <a:t>Betriebsergebnis ist die Summe der Projektergebnisse</a:t>
            </a:r>
          </a:p>
          <a:p>
            <a:r>
              <a:rPr lang="de-DE" dirty="0" smtClean="0"/>
              <a:t> Die Budgetplanung und die Abrechnung erfolgen auf Basis von Projekten. </a:t>
            </a:r>
          </a:p>
          <a:p>
            <a:r>
              <a:rPr lang="de-DE" dirty="0" smtClean="0"/>
              <a:t>Rechnungswesen, EDV, Personal etc. stellen eine Dienstleistungsstelle dar.</a:t>
            </a:r>
          </a:p>
          <a:p>
            <a:r>
              <a:rPr lang="de-DE" dirty="0" smtClean="0"/>
              <a:t>Management by Projects" ist als Unternehmenskultur eingesetzt.</a:t>
            </a:r>
            <a:endParaRPr lang="de-AT" dirty="0" smtClean="0"/>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37</a:t>
            </a:fld>
            <a:endParaRPr lang="de-DE"/>
          </a:p>
        </p:txBody>
      </p:sp>
    </p:spTree>
  </p:cSld>
  <p:clrMapOvr>
    <a:masterClrMapping/>
  </p:clrMapOvr>
  <p:transition xmlns:p14="http://schemas.microsoft.com/office/powerpoint/2010/main" spd="med">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4.5.1. Einsatzbereiche</a:t>
            </a:r>
            <a:endParaRPr lang="de-AT" dirty="0"/>
          </a:p>
        </p:txBody>
      </p:sp>
      <p:sp>
        <p:nvSpPr>
          <p:cNvPr id="3" name="Inhaltsplatzhalter 2"/>
          <p:cNvSpPr>
            <a:spLocks noGrp="1"/>
          </p:cNvSpPr>
          <p:nvPr>
            <p:ph idx="1"/>
          </p:nvPr>
        </p:nvSpPr>
        <p:spPr/>
        <p:txBody>
          <a:bodyPr/>
          <a:lstStyle/>
          <a:p>
            <a:pPr lvl="0"/>
            <a:r>
              <a:rPr lang="de-DE" dirty="0" smtClean="0"/>
              <a:t>Unternehmen, deren Hauptgeschäfte in der Abwicklung von Projekten bestehen, z.B. Architekturbüros, Software-Entwicklungsfirmen</a:t>
            </a:r>
            <a:endParaRPr lang="de-AT" dirty="0" smtClean="0"/>
          </a:p>
          <a:p>
            <a:pPr lvl="0"/>
            <a:r>
              <a:rPr lang="de-DE" dirty="0" smtClean="0"/>
              <a:t>wenn komplexe Kundenwünsche nach professionellen Gesamtlösungen vorliegen, z.B. Unternehmensreorganisation bei gleichzeitiger Einführung einer integrierten EDV-Lösung</a:t>
            </a:r>
            <a:endParaRPr lang="de-AT" dirty="0" smtClean="0"/>
          </a:p>
          <a:p>
            <a:pPr lvl="0"/>
            <a:r>
              <a:rPr lang="de-DE" dirty="0" smtClean="0"/>
              <a:t>geeignetes Organisationsmodell, bei unterschiedliche Problemstellungen oder unterschiedliche Kunden vorliegen. z.B. Bauvorhaben, Filmproduktion </a:t>
            </a:r>
            <a:endParaRPr lang="de-AT" dirty="0" smtClean="0"/>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38</a:t>
            </a:fld>
            <a:endParaRPr lang="de-DE"/>
          </a:p>
        </p:txBody>
      </p:sp>
    </p:spTree>
  </p:cSld>
  <p:clrMapOvr>
    <a:masterClrMapping/>
  </p:clrMapOvr>
  <p:transition xmlns:p14="http://schemas.microsoft.com/office/powerpoint/2010/main" spd="med">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4.5.2. Vorteile</a:t>
            </a:r>
            <a:endParaRPr lang="de-AT" dirty="0"/>
          </a:p>
        </p:txBody>
      </p:sp>
      <p:sp>
        <p:nvSpPr>
          <p:cNvPr id="3" name="Inhaltsplatzhalter 2"/>
          <p:cNvSpPr>
            <a:spLocks noGrp="1"/>
          </p:cNvSpPr>
          <p:nvPr>
            <p:ph idx="1"/>
          </p:nvPr>
        </p:nvSpPr>
        <p:spPr/>
        <p:txBody>
          <a:bodyPr/>
          <a:lstStyle/>
          <a:p>
            <a:pPr lvl="0"/>
            <a:r>
              <a:rPr lang="de-DE" dirty="0" smtClean="0"/>
              <a:t>unternehmerisches Denken wird gefördert</a:t>
            </a:r>
            <a:endParaRPr lang="de-AT" dirty="0" smtClean="0"/>
          </a:p>
          <a:p>
            <a:pPr lvl="0"/>
            <a:r>
              <a:rPr lang="de-DE" dirty="0" smtClean="0"/>
              <a:t>flexibles Eingehen auf Kundenwünsche wird erleichtert</a:t>
            </a:r>
            <a:endParaRPr lang="de-AT" dirty="0" smtClean="0"/>
          </a:p>
          <a:p>
            <a:pPr lvl="0"/>
            <a:r>
              <a:rPr lang="de-DE" dirty="0" smtClean="0"/>
              <a:t>Know-how wird systematisch genutzt</a:t>
            </a:r>
            <a:endParaRPr lang="de-AT" dirty="0" smtClean="0"/>
          </a:p>
          <a:p>
            <a:pPr lvl="0"/>
            <a:r>
              <a:rPr lang="de-DE" dirty="0" smtClean="0"/>
              <a:t>durch flache Hierarchie gute Karrierechancen und hohe Motivation der Mitarbeiter.</a:t>
            </a:r>
            <a:endParaRPr lang="de-AT" dirty="0" smtClean="0"/>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39</a:t>
            </a:fld>
            <a:endParaRPr lang="de-DE"/>
          </a:p>
        </p:txBody>
      </p:sp>
    </p:spTree>
  </p:cSld>
  <p:clrMapOvr>
    <a:masterClrMapping/>
  </p:clrMapOvr>
  <p:transition xmlns:p14="http://schemas.microsoft.com/office/powerpoint/2010/main" spd="med">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1.1. Aufgabe</a:t>
            </a:r>
            <a:endParaRPr lang="de-AT" dirty="0"/>
          </a:p>
        </p:txBody>
      </p:sp>
      <p:sp>
        <p:nvSpPr>
          <p:cNvPr id="3" name="Inhaltsplatzhalter 2"/>
          <p:cNvSpPr>
            <a:spLocks noGrp="1"/>
          </p:cNvSpPr>
          <p:nvPr>
            <p:ph idx="1"/>
          </p:nvPr>
        </p:nvSpPr>
        <p:spPr/>
        <p:txBody>
          <a:bodyPr/>
          <a:lstStyle/>
          <a:p>
            <a:pPr lvl="0"/>
            <a:r>
              <a:rPr lang="de-AT" dirty="0" smtClean="0"/>
              <a:t>möglichst früh hoher Wissensstand</a:t>
            </a:r>
          </a:p>
          <a:p>
            <a:pPr lvl="0"/>
            <a:r>
              <a:rPr lang="de-AT" dirty="0" smtClean="0"/>
              <a:t>frühzeitige und vollständige Klärung der Bereiche</a:t>
            </a:r>
          </a:p>
          <a:p>
            <a:pPr lvl="0"/>
            <a:r>
              <a:rPr lang="de-AT" dirty="0" smtClean="0"/>
              <a:t>grundlegende Weichenstellungen</a:t>
            </a:r>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4</a:t>
            </a:fld>
            <a:endParaRPr lang="de-DE"/>
          </a:p>
        </p:txBody>
      </p:sp>
    </p:spTree>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4.5.3. Nachteile</a:t>
            </a:r>
            <a:endParaRPr lang="de-AT" dirty="0"/>
          </a:p>
        </p:txBody>
      </p:sp>
      <p:sp>
        <p:nvSpPr>
          <p:cNvPr id="3" name="Inhaltsplatzhalter 2"/>
          <p:cNvSpPr>
            <a:spLocks noGrp="1"/>
          </p:cNvSpPr>
          <p:nvPr>
            <p:ph idx="1"/>
          </p:nvPr>
        </p:nvSpPr>
        <p:spPr/>
        <p:txBody>
          <a:bodyPr/>
          <a:lstStyle/>
          <a:p>
            <a:pPr lvl="0"/>
            <a:r>
              <a:rPr lang="de-DE" dirty="0" smtClean="0"/>
              <a:t>Koordination vieler mittlerer Projekte erfordert neue Strukturen</a:t>
            </a:r>
            <a:endParaRPr lang="de-AT" dirty="0" smtClean="0"/>
          </a:p>
          <a:p>
            <a:pPr lvl="0"/>
            <a:r>
              <a:rPr lang="de-DE" dirty="0" smtClean="0"/>
              <a:t>neue Projekt-(Unternehmens-)Kultur ist erforderlich</a:t>
            </a:r>
            <a:endParaRPr lang="de-AT" dirty="0" smtClean="0"/>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40</a:t>
            </a:fld>
            <a:endParaRPr lang="de-DE"/>
          </a:p>
        </p:txBody>
      </p:sp>
    </p:spTree>
  </p:cSld>
  <p:clrMapOvr>
    <a:masterClrMapping/>
  </p:clrMapOvr>
  <p:transition xmlns:p14="http://schemas.microsoft.com/office/powerpoint/2010/main" spd="med">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AT" sz="6000" dirty="0" smtClean="0"/>
              <a:t>Fragen?</a:t>
            </a:r>
            <a:endParaRPr lang="de-AT" sz="6000" dirty="0"/>
          </a:p>
        </p:txBody>
      </p:sp>
      <p:sp>
        <p:nvSpPr>
          <p:cNvPr id="6" name="Untertitel 5"/>
          <p:cNvSpPr>
            <a:spLocks noGrp="1"/>
          </p:cNvSpPr>
          <p:nvPr>
            <p:ph type="subTitle" idx="1"/>
          </p:nvPr>
        </p:nvSpPr>
        <p:spPr/>
        <p:txBody>
          <a:bodyPr/>
          <a:lstStyle/>
          <a:p>
            <a:endParaRPr lang="de-AT"/>
          </a:p>
        </p:txBody>
      </p:sp>
      <p:sp>
        <p:nvSpPr>
          <p:cNvPr id="4" name="Fußzeilenplatzhalter 3"/>
          <p:cNvSpPr>
            <a:spLocks noGrp="1"/>
          </p:cNvSpPr>
          <p:nvPr>
            <p:ph type="ftr" sz="quarter" idx="4294967295"/>
          </p:nvPr>
        </p:nvSpPr>
        <p:spPr>
          <a:xfrm>
            <a:off x="0" y="6408738"/>
            <a:ext cx="1343025" cy="247650"/>
          </a:xfrm>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41</a:t>
            </a:fld>
            <a:endParaRPr lang="de-DE"/>
          </a:p>
        </p:txBody>
      </p:sp>
    </p:spTree>
  </p:cSld>
  <p:clrMapOvr>
    <a:masterClrMapping/>
  </p:clrMapOvr>
  <p:transition xmlns:p14="http://schemas.microsoft.com/office/powerpoint/2010/mai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1.2. Ziele</a:t>
            </a:r>
            <a:endParaRPr lang="de-AT" dirty="0"/>
          </a:p>
        </p:txBody>
      </p:sp>
      <p:sp>
        <p:nvSpPr>
          <p:cNvPr id="3" name="Inhaltsplatzhalter 2"/>
          <p:cNvSpPr>
            <a:spLocks noGrp="1"/>
          </p:cNvSpPr>
          <p:nvPr>
            <p:ph idx="1"/>
          </p:nvPr>
        </p:nvSpPr>
        <p:spPr/>
        <p:txBody>
          <a:bodyPr/>
          <a:lstStyle/>
          <a:p>
            <a:pPr lvl="0"/>
            <a:r>
              <a:rPr lang="de-AT" dirty="0" smtClean="0"/>
              <a:t>Interessensabgleich</a:t>
            </a:r>
          </a:p>
          <a:p>
            <a:pPr lvl="0"/>
            <a:r>
              <a:rPr lang="de-AT" dirty="0" smtClean="0"/>
              <a:t>Projektziele als Grundlage für die </a:t>
            </a:r>
            <a:r>
              <a:rPr lang="de-AT" dirty="0" err="1" smtClean="0"/>
              <a:t>Projektareit</a:t>
            </a:r>
            <a:endParaRPr lang="de-AT" dirty="0" smtClean="0"/>
          </a:p>
          <a:p>
            <a:pPr lvl="0"/>
            <a:r>
              <a:rPr lang="de-AT" dirty="0" smtClean="0"/>
              <a:t>Lösungswege aufzeigen</a:t>
            </a:r>
          </a:p>
          <a:p>
            <a:pPr lvl="0"/>
            <a:r>
              <a:rPr lang="de-AT" dirty="0" smtClean="0"/>
              <a:t>Vereinbarung über die Organisation</a:t>
            </a:r>
          </a:p>
          <a:p>
            <a:pPr lvl="0"/>
            <a:r>
              <a:rPr lang="de-AT" dirty="0" smtClean="0"/>
              <a:t>Grobe Projektplanung</a:t>
            </a:r>
          </a:p>
          <a:p>
            <a:pPr lvl="0"/>
            <a:r>
              <a:rPr lang="de-AT" dirty="0" smtClean="0"/>
              <a:t>Zustimmung aller Beteiligten zu den genannten Punkten</a:t>
            </a:r>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5</a:t>
            </a:fld>
            <a:endParaRPr lang="de-DE"/>
          </a:p>
        </p:txBody>
      </p:sp>
    </p:spTree>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1.3. Formen des Projektstarts</a:t>
            </a:r>
            <a:endParaRPr lang="de-AT" dirty="0"/>
          </a:p>
        </p:txBody>
      </p:sp>
      <p:sp>
        <p:nvSpPr>
          <p:cNvPr id="3" name="Inhaltsplatzhalter 2"/>
          <p:cNvSpPr>
            <a:spLocks noGrp="1"/>
          </p:cNvSpPr>
          <p:nvPr>
            <p:ph idx="1"/>
          </p:nvPr>
        </p:nvSpPr>
        <p:spPr/>
        <p:txBody>
          <a:bodyPr/>
          <a:lstStyle/>
          <a:p>
            <a:pPr lvl="0"/>
            <a:r>
              <a:rPr lang="de-AT" dirty="0" smtClean="0"/>
              <a:t>Information des Projektmarketings und der Qualitätssicherung</a:t>
            </a:r>
          </a:p>
          <a:p>
            <a:pPr lvl="0"/>
            <a:r>
              <a:rPr lang="de-AT" dirty="0" smtClean="0"/>
              <a:t>ist in der Projektplanung (Projektstrukturplan, Projektkosten) zu berücksichtigen</a:t>
            </a:r>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6</a:t>
            </a:fld>
            <a:endParaRPr lang="de-DE"/>
          </a:p>
        </p:txBody>
      </p:sp>
    </p:spTree>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1.3.1 Projekt-Start-</a:t>
            </a:r>
            <a:r>
              <a:rPr lang="de-AT" dirty="0" err="1" smtClean="0"/>
              <a:t>up</a:t>
            </a:r>
            <a:r>
              <a:rPr lang="de-AT" dirty="0" smtClean="0"/>
              <a:t>-Seminar</a:t>
            </a:r>
            <a:endParaRPr lang="de-AT" dirty="0"/>
          </a:p>
        </p:txBody>
      </p:sp>
      <p:sp>
        <p:nvSpPr>
          <p:cNvPr id="3" name="Inhaltsplatzhalter 2"/>
          <p:cNvSpPr>
            <a:spLocks noGrp="1"/>
          </p:cNvSpPr>
          <p:nvPr>
            <p:ph idx="1"/>
          </p:nvPr>
        </p:nvSpPr>
        <p:spPr/>
        <p:txBody>
          <a:bodyPr/>
          <a:lstStyle/>
          <a:p>
            <a:pPr lvl="0"/>
            <a:r>
              <a:rPr lang="de-AT" dirty="0" smtClean="0"/>
              <a:t>Idealerweise durch externen Berater moderiert</a:t>
            </a:r>
          </a:p>
          <a:p>
            <a:pPr lvl="0"/>
            <a:r>
              <a:rPr lang="de-AT" dirty="0" smtClean="0"/>
              <a:t>Information über Entstehungsgeschichte, Ziele und Umfeld</a:t>
            </a:r>
          </a:p>
          <a:p>
            <a:pPr lvl="0"/>
            <a:r>
              <a:rPr lang="de-AT" dirty="0" smtClean="0"/>
              <a:t>Fachliche Informationen vom jeweiligen Spezialisten</a:t>
            </a:r>
          </a:p>
          <a:p>
            <a:pPr lvl="0"/>
            <a:r>
              <a:rPr lang="de-AT" dirty="0" smtClean="0"/>
              <a:t>Unklarheiten beseitigen , Ziele konkretisieren, Probleme und Risiken behandeln</a:t>
            </a:r>
          </a:p>
          <a:p>
            <a:endParaRPr lang="de-AT" dirty="0"/>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7</a:t>
            </a:fld>
            <a:endParaRPr lang="de-DE"/>
          </a:p>
        </p:txBody>
      </p:sp>
    </p:spTree>
  </p:cSld>
  <p:clrMapOvr>
    <a:masterClrMapping/>
  </p:clrMapOvr>
  <p:transition xmlns:p14="http://schemas.microsoft.com/office/powerpoint/2010/main" spd="med">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1.3.2 Projekt-Start-</a:t>
            </a:r>
            <a:r>
              <a:rPr lang="de-AT" dirty="0" err="1" smtClean="0"/>
              <a:t>up</a:t>
            </a:r>
            <a:r>
              <a:rPr lang="de-AT" dirty="0" smtClean="0"/>
              <a:t>-Workshop</a:t>
            </a:r>
            <a:endParaRPr lang="de-AT" dirty="0"/>
          </a:p>
        </p:txBody>
      </p:sp>
      <p:sp>
        <p:nvSpPr>
          <p:cNvPr id="3" name="Inhaltsplatzhalter 2"/>
          <p:cNvSpPr>
            <a:spLocks noGrp="1"/>
          </p:cNvSpPr>
          <p:nvPr>
            <p:ph idx="1"/>
          </p:nvPr>
        </p:nvSpPr>
        <p:spPr/>
        <p:txBody>
          <a:bodyPr/>
          <a:lstStyle/>
          <a:p>
            <a:pPr lvl="0"/>
            <a:r>
              <a:rPr lang="de-AT" dirty="0" smtClean="0"/>
              <a:t>idealerweise extern mit externer Berater</a:t>
            </a:r>
          </a:p>
          <a:p>
            <a:pPr lvl="0"/>
            <a:r>
              <a:rPr lang="de-AT" dirty="0" smtClean="0"/>
              <a:t>Alle Elemente des Seminars enthalten</a:t>
            </a:r>
          </a:p>
          <a:p>
            <a:pPr lvl="0"/>
            <a:r>
              <a:rPr lang="de-AT" dirty="0" smtClean="0"/>
              <a:t>das "Wir-Gefühl" im Team herstellen</a:t>
            </a:r>
          </a:p>
          <a:p>
            <a:pPr lvl="0"/>
            <a:r>
              <a:rPr lang="de-AT" dirty="0" smtClean="0"/>
              <a:t>Konflikte erkennen und entschärfen</a:t>
            </a:r>
          </a:p>
          <a:p>
            <a:pPr lvl="0"/>
            <a:r>
              <a:rPr lang="de-AT" dirty="0" smtClean="0"/>
              <a:t>die volle Konzentration auf das Projekt fördern</a:t>
            </a:r>
          </a:p>
          <a:p>
            <a:pPr lvl="0"/>
            <a:r>
              <a:rPr lang="de-AT" dirty="0" smtClean="0"/>
              <a:t>Projektabgrenzung, Projektstrukturierung, Zeit- und Ressourcenplanung durchführen</a:t>
            </a:r>
          </a:p>
          <a:p>
            <a:pPr lvl="0"/>
            <a:r>
              <a:rPr lang="de-AT" dirty="0" smtClean="0"/>
              <a:t>Rollen und Verantwortungen definieren</a:t>
            </a:r>
          </a:p>
        </p:txBody>
      </p:sp>
      <p:sp>
        <p:nvSpPr>
          <p:cNvPr id="4" name="Fußzeilenplatzhalter 3"/>
          <p:cNvSpPr>
            <a:spLocks noGrp="1"/>
          </p:cNvSpPr>
          <p:nvPr>
            <p:ph type="ftr" sz="quarter" idx="10"/>
          </p:nvPr>
        </p:nvSpPr>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8</a:t>
            </a:fld>
            <a:endParaRPr lang="de-DE"/>
          </a:p>
        </p:txBody>
      </p:sp>
    </p:spTree>
  </p:cSld>
  <p:clrMapOvr>
    <a:masterClrMapping/>
  </p:clrMapOvr>
  <p:transition xmlns:p14="http://schemas.microsoft.com/office/powerpoint/2010/main" spd="med">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sz="4000" dirty="0" smtClean="0"/>
              <a:t>2. Projektarten</a:t>
            </a:r>
            <a:endParaRPr lang="de-AT" sz="4000" dirty="0"/>
          </a:p>
        </p:txBody>
      </p:sp>
      <p:sp>
        <p:nvSpPr>
          <p:cNvPr id="5" name="Untertitel 4"/>
          <p:cNvSpPr>
            <a:spLocks noGrp="1"/>
          </p:cNvSpPr>
          <p:nvPr>
            <p:ph type="subTitle" idx="1"/>
          </p:nvPr>
        </p:nvSpPr>
        <p:spPr>
          <a:xfrm>
            <a:off x="863600" y="5065713"/>
            <a:ext cx="7510463" cy="800100"/>
          </a:xfrm>
        </p:spPr>
        <p:txBody>
          <a:bodyPr/>
          <a:lstStyle/>
          <a:p>
            <a:r>
              <a:rPr lang="de-AT" sz="2300" b="1" dirty="0"/>
              <a:t>Jedes Projekt kann in </a:t>
            </a:r>
            <a:r>
              <a:rPr lang="de-AT" sz="2300" b="1" dirty="0" smtClean="0"/>
              <a:t>allen der </a:t>
            </a:r>
            <a:r>
              <a:rPr lang="de-AT" sz="2300" b="1" dirty="0"/>
              <a:t>Kategorien (Auftraggeber, Ziele, Häufigkeit) beschrieben werden.</a:t>
            </a:r>
          </a:p>
        </p:txBody>
      </p:sp>
      <p:sp>
        <p:nvSpPr>
          <p:cNvPr id="4" name="Fußzeilenplatzhalter 3"/>
          <p:cNvSpPr>
            <a:spLocks noGrp="1"/>
          </p:cNvSpPr>
          <p:nvPr>
            <p:ph type="ftr" sz="quarter" idx="4294967295"/>
          </p:nvPr>
        </p:nvSpPr>
        <p:spPr>
          <a:xfrm>
            <a:off x="0" y="6408738"/>
            <a:ext cx="1343025" cy="247650"/>
          </a:xfrm>
        </p:spPr>
        <p:txBody>
          <a:bodyPr/>
          <a:lstStyle/>
          <a:p>
            <a:pPr>
              <a:defRPr/>
            </a:pPr>
            <a:r>
              <a:rPr lang="de-DE" smtClean="0"/>
              <a:t>Seite </a:t>
            </a:r>
            <a:r>
              <a:rPr lang="de-DE" smtClean="0">
                <a:sym typeface="Wingdings" pitchFamily="2" charset="2"/>
              </a:rPr>
              <a:t> </a:t>
            </a:r>
            <a:r>
              <a:rPr lang="de-DE" smtClean="0"/>
              <a:t> </a:t>
            </a:r>
            <a:fld id="{18D547EA-99D2-4860-8778-89E1AE1D930D}" type="slidenum">
              <a:rPr lang="de-DE" smtClean="0"/>
              <a:pPr>
                <a:defRPr/>
              </a:pPr>
              <a:t>9</a:t>
            </a:fld>
            <a:endParaRPr lang="de-DE"/>
          </a:p>
        </p:txBody>
      </p:sp>
    </p:spTree>
  </p:cSld>
  <p:clrMapOvr>
    <a:masterClrMapping/>
  </p:clrMapOvr>
  <p:transition xmlns:p14="http://schemas.microsoft.com/office/powerpoint/2010/main" spd="med">
    <p:wipe dir="d"/>
  </p:transition>
</p:sld>
</file>

<file path=ppt/theme/theme1.xml><?xml version="1.0" encoding="utf-8"?>
<a:theme xmlns:a="http://schemas.openxmlformats.org/drawingml/2006/main" name="MiroSot">
  <a:themeElements>
    <a:clrScheme name="PresentationLoad 3">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E24203" mc:Ignorable=""/>
      </a:dk2>
      <a:lt2>
        <a:srgbClr xmlns:mc="http://schemas.openxmlformats.org/markup-compatibility/2006" xmlns:a14="http://schemas.microsoft.com/office/drawing/2010/main" val="737373" mc:Ignorable=""/>
      </a:lt2>
      <a:accent1>
        <a:srgbClr xmlns:mc="http://schemas.openxmlformats.org/markup-compatibility/2006" xmlns:a14="http://schemas.microsoft.com/office/drawing/2010/main" val="FEA501" mc:Ignorable=""/>
      </a:accent1>
      <a:accent2>
        <a:srgbClr xmlns:mc="http://schemas.openxmlformats.org/markup-compatibility/2006" xmlns:a14="http://schemas.microsoft.com/office/drawing/2010/main" val="919191"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FECFAA" mc:Ignorable=""/>
      </a:accent5>
      <a:accent6>
        <a:srgbClr xmlns:mc="http://schemas.openxmlformats.org/markup-compatibility/2006" xmlns:a14="http://schemas.microsoft.com/office/drawing/2010/main" val="838383" mc:Ignorable=""/>
      </a:accent6>
      <a:hlink>
        <a:srgbClr xmlns:mc="http://schemas.openxmlformats.org/markup-compatibility/2006" xmlns:a14="http://schemas.microsoft.com/office/drawing/2010/main" val="AEAEAE" mc:Ignorable=""/>
      </a:hlink>
      <a:folHlink>
        <a:srgbClr xmlns:mc="http://schemas.openxmlformats.org/markup-compatibility/2006" xmlns:a14="http://schemas.microsoft.com/office/drawing/2010/main" val="C9C9C9" mc:Ignorable=""/>
      </a:folHlink>
    </a:clrScheme>
    <a:fontScheme name="PresentationLoad">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PresentationLoad 1">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4074" mc:Ignorable=""/>
        </a:dk2>
        <a:lt2>
          <a:srgbClr xmlns:mc="http://schemas.openxmlformats.org/markup-compatibility/2006" xmlns:a14="http://schemas.microsoft.com/office/drawing/2010/main" val="737373" mc:Ignorable=""/>
        </a:lt2>
        <a:accent1>
          <a:srgbClr xmlns:mc="http://schemas.openxmlformats.org/markup-compatibility/2006" xmlns:a14="http://schemas.microsoft.com/office/drawing/2010/main" val="2A79D0" mc:Ignorable=""/>
        </a:accent1>
        <a:accent2>
          <a:srgbClr xmlns:mc="http://schemas.openxmlformats.org/markup-compatibility/2006" xmlns:a14="http://schemas.microsoft.com/office/drawing/2010/main" val="919191"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ACBEE4" mc:Ignorable=""/>
        </a:accent5>
        <a:accent6>
          <a:srgbClr xmlns:mc="http://schemas.openxmlformats.org/markup-compatibility/2006" xmlns:a14="http://schemas.microsoft.com/office/drawing/2010/main" val="838383" mc:Ignorable=""/>
        </a:accent6>
        <a:hlink>
          <a:srgbClr xmlns:mc="http://schemas.openxmlformats.org/markup-compatibility/2006" xmlns:a14="http://schemas.microsoft.com/office/drawing/2010/main" val="AEAFAE" mc:Ignorable=""/>
        </a:hlink>
        <a:folHlink>
          <a:srgbClr xmlns:mc="http://schemas.openxmlformats.org/markup-compatibility/2006" xmlns:a14="http://schemas.microsoft.com/office/drawing/2010/main" val="C9C9C9" mc:Ignorable=""/>
        </a:folHlink>
      </a:clrScheme>
      <a:clrMap bg1="lt1" tx1="dk1" bg2="lt2" tx2="dk2" accent1="accent1" accent2="accent2" accent3="accent3" accent4="accent4" accent5="accent5" accent6="accent6" hlink="hlink" folHlink="folHlink"/>
    </a:extraClrScheme>
    <a:extraClrScheme>
      <a:clrScheme name="PresentationLoad 2">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38520E" mc:Ignorable=""/>
        </a:dk2>
        <a:lt2>
          <a:srgbClr xmlns:mc="http://schemas.openxmlformats.org/markup-compatibility/2006" xmlns:a14="http://schemas.microsoft.com/office/drawing/2010/main" val="737373" mc:Ignorable=""/>
        </a:lt2>
        <a:accent1>
          <a:srgbClr xmlns:mc="http://schemas.openxmlformats.org/markup-compatibility/2006" xmlns:a14="http://schemas.microsoft.com/office/drawing/2010/main" val="6B9B1A" mc:Ignorable=""/>
        </a:accent1>
        <a:accent2>
          <a:srgbClr xmlns:mc="http://schemas.openxmlformats.org/markup-compatibility/2006" xmlns:a14="http://schemas.microsoft.com/office/drawing/2010/main" val="919191"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BACBAB" mc:Ignorable=""/>
        </a:accent5>
        <a:accent6>
          <a:srgbClr xmlns:mc="http://schemas.openxmlformats.org/markup-compatibility/2006" xmlns:a14="http://schemas.microsoft.com/office/drawing/2010/main" val="838383" mc:Ignorable=""/>
        </a:accent6>
        <a:hlink>
          <a:srgbClr xmlns:mc="http://schemas.openxmlformats.org/markup-compatibility/2006" xmlns:a14="http://schemas.microsoft.com/office/drawing/2010/main" val="AEAEAE" mc:Ignorable=""/>
        </a:hlink>
        <a:folHlink>
          <a:srgbClr xmlns:mc="http://schemas.openxmlformats.org/markup-compatibility/2006" xmlns:a14="http://schemas.microsoft.com/office/drawing/2010/main" val="C9C9C9" mc:Ignorable=""/>
        </a:folHlink>
      </a:clrScheme>
      <a:clrMap bg1="lt1" tx1="dk1" bg2="lt2" tx2="dk2" accent1="accent1" accent2="accent2" accent3="accent3" accent4="accent4" accent5="accent5" accent6="accent6" hlink="hlink" folHlink="folHlink"/>
    </a:extraClrScheme>
    <a:extraClrScheme>
      <a:clrScheme name="PresentationLoad 3">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E24203" mc:Ignorable=""/>
        </a:dk2>
        <a:lt2>
          <a:srgbClr xmlns:mc="http://schemas.openxmlformats.org/markup-compatibility/2006" xmlns:a14="http://schemas.microsoft.com/office/drawing/2010/main" val="737373" mc:Ignorable=""/>
        </a:lt2>
        <a:accent1>
          <a:srgbClr xmlns:mc="http://schemas.openxmlformats.org/markup-compatibility/2006" xmlns:a14="http://schemas.microsoft.com/office/drawing/2010/main" val="FEA501" mc:Ignorable=""/>
        </a:accent1>
        <a:accent2>
          <a:srgbClr xmlns:mc="http://schemas.openxmlformats.org/markup-compatibility/2006" xmlns:a14="http://schemas.microsoft.com/office/drawing/2010/main" val="919191"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FECFAA" mc:Ignorable=""/>
        </a:accent5>
        <a:accent6>
          <a:srgbClr xmlns:mc="http://schemas.openxmlformats.org/markup-compatibility/2006" xmlns:a14="http://schemas.microsoft.com/office/drawing/2010/main" val="838383" mc:Ignorable=""/>
        </a:accent6>
        <a:hlink>
          <a:srgbClr xmlns:mc="http://schemas.openxmlformats.org/markup-compatibility/2006" xmlns:a14="http://schemas.microsoft.com/office/drawing/2010/main" val="AEAEAE" mc:Ignorable=""/>
        </a:hlink>
        <a:folHlink>
          <a:srgbClr xmlns:mc="http://schemas.openxmlformats.org/markup-compatibility/2006" xmlns:a14="http://schemas.microsoft.com/office/drawing/2010/main" val="C9C9C9" mc:Ignorable=""/>
        </a:folHlink>
      </a:clrScheme>
      <a:clrMap bg1="lt1" tx1="dk1" bg2="lt2" tx2="dk2" accent1="accent1" accent2="accent2" accent3="accent3" accent4="accent4" accent5="accent5" accent6="accent6" hlink="hlink" folHlink="folHlink"/>
    </a:extraClrScheme>
    <a:extraClrScheme>
      <a:clrScheme name="PresentationLoad 4">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A80404" mc:Ignorable=""/>
        </a:dk2>
        <a:lt2>
          <a:srgbClr xmlns:mc="http://schemas.openxmlformats.org/markup-compatibility/2006" xmlns:a14="http://schemas.microsoft.com/office/drawing/2010/main" val="737373" mc:Ignorable=""/>
        </a:lt2>
        <a:accent1>
          <a:srgbClr xmlns:mc="http://schemas.openxmlformats.org/markup-compatibility/2006" xmlns:a14="http://schemas.microsoft.com/office/drawing/2010/main" val="D03737" mc:Ignorable=""/>
        </a:accent1>
        <a:accent2>
          <a:srgbClr xmlns:mc="http://schemas.openxmlformats.org/markup-compatibility/2006" xmlns:a14="http://schemas.microsoft.com/office/drawing/2010/main" val="919191"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E4AEAE" mc:Ignorable=""/>
        </a:accent5>
        <a:accent6>
          <a:srgbClr xmlns:mc="http://schemas.openxmlformats.org/markup-compatibility/2006" xmlns:a14="http://schemas.microsoft.com/office/drawing/2010/main" val="838383" mc:Ignorable=""/>
        </a:accent6>
        <a:hlink>
          <a:srgbClr xmlns:mc="http://schemas.openxmlformats.org/markup-compatibility/2006" xmlns:a14="http://schemas.microsoft.com/office/drawing/2010/main" val="AEAEAE" mc:Ignorable=""/>
        </a:hlink>
        <a:folHlink>
          <a:srgbClr xmlns:mc="http://schemas.openxmlformats.org/markup-compatibility/2006" xmlns:a14="http://schemas.microsoft.com/office/drawing/2010/main" val="C9C9C9" mc:Ignorable=""/>
        </a:folHlink>
      </a:clrScheme>
      <a:clrMap bg1="lt1" tx1="dk1" bg2="lt2" tx2="dk2" accent1="accent1" accent2="accent2" accent3="accent3" accent4="accent4" accent5="accent5" accent6="accent6" hlink="hlink" folHlink="folHlink"/>
    </a:extraClrScheme>
    <a:extraClrScheme>
      <a:clrScheme name="PresentationLoad 5">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5F4B3B" mc:Ignorable=""/>
        </a:dk2>
        <a:lt2>
          <a:srgbClr xmlns:mc="http://schemas.openxmlformats.org/markup-compatibility/2006" xmlns:a14="http://schemas.microsoft.com/office/drawing/2010/main" val="737373" mc:Ignorable=""/>
        </a:lt2>
        <a:accent1>
          <a:srgbClr xmlns:mc="http://schemas.openxmlformats.org/markup-compatibility/2006" xmlns:a14="http://schemas.microsoft.com/office/drawing/2010/main" val="C8A058" mc:Ignorable=""/>
        </a:accent1>
        <a:accent2>
          <a:srgbClr xmlns:mc="http://schemas.openxmlformats.org/markup-compatibility/2006" xmlns:a14="http://schemas.microsoft.com/office/drawing/2010/main" val="919191"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E0CDB4" mc:Ignorable=""/>
        </a:accent5>
        <a:accent6>
          <a:srgbClr xmlns:mc="http://schemas.openxmlformats.org/markup-compatibility/2006" xmlns:a14="http://schemas.microsoft.com/office/drawing/2010/main" val="838383" mc:Ignorable=""/>
        </a:accent6>
        <a:hlink>
          <a:srgbClr xmlns:mc="http://schemas.openxmlformats.org/markup-compatibility/2006" xmlns:a14="http://schemas.microsoft.com/office/drawing/2010/main" val="AEAFAE" mc:Ignorable=""/>
        </a:hlink>
        <a:folHlink>
          <a:srgbClr xmlns:mc="http://schemas.openxmlformats.org/markup-compatibility/2006" xmlns:a14="http://schemas.microsoft.com/office/drawing/2010/main" val="C9C9C9" mc:Ignorable=""/>
        </a:folHlink>
      </a:clrScheme>
      <a:clrMap bg1="lt1" tx1="dk1" bg2="lt2" tx2="dk2" accent1="accent1" accent2="accent2" accent3="accent3" accent4="accent4" accent5="accent5" accent6="accent6" hlink="hlink" folHlink="folHlink"/>
    </a:extraClrScheme>
    <a:extraClrScheme>
      <a:clrScheme name="PresentationLoad 6">
        <a:dk1>
          <a:srgbClr xmlns:mc="http://schemas.openxmlformats.org/markup-compatibility/2006" xmlns:a14="http://schemas.microsoft.com/office/drawing/2010/main" val="737373"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004074" mc:Ignorable=""/>
        </a:lt2>
        <a:accent1>
          <a:srgbClr xmlns:mc="http://schemas.openxmlformats.org/markup-compatibility/2006" xmlns:a14="http://schemas.microsoft.com/office/drawing/2010/main" val="2A79D0" mc:Ignorable=""/>
        </a:accent1>
        <a:accent2>
          <a:srgbClr xmlns:mc="http://schemas.openxmlformats.org/markup-compatibility/2006" xmlns:a14="http://schemas.microsoft.com/office/drawing/2010/main" val="919191" mc:Ignorable=""/>
        </a:accent2>
        <a:accent3>
          <a:srgbClr xmlns:mc="http://schemas.openxmlformats.org/markup-compatibility/2006" xmlns:a14="http://schemas.microsoft.com/office/drawing/2010/main" val="AAAAAA" mc:Ignorable=""/>
        </a:accent3>
        <a:accent4>
          <a:srgbClr xmlns:mc="http://schemas.openxmlformats.org/markup-compatibility/2006" xmlns:a14="http://schemas.microsoft.com/office/drawing/2010/main" val="DADADA" mc:Ignorable=""/>
        </a:accent4>
        <a:accent5>
          <a:srgbClr xmlns:mc="http://schemas.openxmlformats.org/markup-compatibility/2006" xmlns:a14="http://schemas.microsoft.com/office/drawing/2010/main" val="ACBEE4" mc:Ignorable=""/>
        </a:accent5>
        <a:accent6>
          <a:srgbClr xmlns:mc="http://schemas.openxmlformats.org/markup-compatibility/2006" xmlns:a14="http://schemas.microsoft.com/office/drawing/2010/main" val="838383" mc:Ignorable=""/>
        </a:accent6>
        <a:hlink>
          <a:srgbClr xmlns:mc="http://schemas.openxmlformats.org/markup-compatibility/2006" xmlns:a14="http://schemas.microsoft.com/office/drawing/2010/main" val="AEAEAE" mc:Ignorable=""/>
        </a:hlink>
        <a:folHlink>
          <a:srgbClr xmlns:mc="http://schemas.openxmlformats.org/markup-compatibility/2006" xmlns:a14="http://schemas.microsoft.com/office/drawing/2010/main" val="C9C9C9" mc:Ignorable=""/>
        </a:folHlink>
      </a:clrScheme>
      <a:clrMap bg1="dk2" tx1="lt1" bg2="dk1" tx2="lt2" accent1="accent1" accent2="accent2" accent3="accent3" accent4="accent4" accent5="accent5" accent6="accent6" hlink="hlink" folHlink="folHlink"/>
    </a:extraClrScheme>
    <a:extraClrScheme>
      <a:clrScheme name="PresentationLoad 7">
        <a:dk1>
          <a:srgbClr xmlns:mc="http://schemas.openxmlformats.org/markup-compatibility/2006" xmlns:a14="http://schemas.microsoft.com/office/drawing/2010/main" val="737373"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38520E" mc:Ignorable=""/>
        </a:lt2>
        <a:accent1>
          <a:srgbClr xmlns:mc="http://schemas.openxmlformats.org/markup-compatibility/2006" xmlns:a14="http://schemas.microsoft.com/office/drawing/2010/main" val="6B9B1A" mc:Ignorable=""/>
        </a:accent1>
        <a:accent2>
          <a:srgbClr xmlns:mc="http://schemas.openxmlformats.org/markup-compatibility/2006" xmlns:a14="http://schemas.microsoft.com/office/drawing/2010/main" val="919191" mc:Ignorable=""/>
        </a:accent2>
        <a:accent3>
          <a:srgbClr xmlns:mc="http://schemas.openxmlformats.org/markup-compatibility/2006" xmlns:a14="http://schemas.microsoft.com/office/drawing/2010/main" val="AAAAAA" mc:Ignorable=""/>
        </a:accent3>
        <a:accent4>
          <a:srgbClr xmlns:mc="http://schemas.openxmlformats.org/markup-compatibility/2006" xmlns:a14="http://schemas.microsoft.com/office/drawing/2010/main" val="DADADA" mc:Ignorable=""/>
        </a:accent4>
        <a:accent5>
          <a:srgbClr xmlns:mc="http://schemas.openxmlformats.org/markup-compatibility/2006" xmlns:a14="http://schemas.microsoft.com/office/drawing/2010/main" val="BACBAB" mc:Ignorable=""/>
        </a:accent5>
        <a:accent6>
          <a:srgbClr xmlns:mc="http://schemas.openxmlformats.org/markup-compatibility/2006" xmlns:a14="http://schemas.microsoft.com/office/drawing/2010/main" val="838383" mc:Ignorable=""/>
        </a:accent6>
        <a:hlink>
          <a:srgbClr xmlns:mc="http://schemas.openxmlformats.org/markup-compatibility/2006" xmlns:a14="http://schemas.microsoft.com/office/drawing/2010/main" val="AEAEAE" mc:Ignorable=""/>
        </a:hlink>
        <a:folHlink>
          <a:srgbClr xmlns:mc="http://schemas.openxmlformats.org/markup-compatibility/2006" xmlns:a14="http://schemas.microsoft.com/office/drawing/2010/main" val="C9C9C9" mc:Ignorable=""/>
        </a:folHlink>
      </a:clrScheme>
      <a:clrMap bg1="dk2" tx1="lt1" bg2="dk1" tx2="lt2" accent1="accent1" accent2="accent2" accent3="accent3" accent4="accent4" accent5="accent5" accent6="accent6" hlink="hlink" folHlink="folHlink"/>
    </a:extraClrScheme>
    <a:extraClrScheme>
      <a:clrScheme name="PresentationLoad 8">
        <a:dk1>
          <a:srgbClr xmlns:mc="http://schemas.openxmlformats.org/markup-compatibility/2006" xmlns:a14="http://schemas.microsoft.com/office/drawing/2010/main" val="737373"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E24203" mc:Ignorable=""/>
        </a:lt2>
        <a:accent1>
          <a:srgbClr xmlns:mc="http://schemas.openxmlformats.org/markup-compatibility/2006" xmlns:a14="http://schemas.microsoft.com/office/drawing/2010/main" val="FEA501" mc:Ignorable=""/>
        </a:accent1>
        <a:accent2>
          <a:srgbClr xmlns:mc="http://schemas.openxmlformats.org/markup-compatibility/2006" xmlns:a14="http://schemas.microsoft.com/office/drawing/2010/main" val="919191" mc:Ignorable=""/>
        </a:accent2>
        <a:accent3>
          <a:srgbClr xmlns:mc="http://schemas.openxmlformats.org/markup-compatibility/2006" xmlns:a14="http://schemas.microsoft.com/office/drawing/2010/main" val="AAAAAA" mc:Ignorable=""/>
        </a:accent3>
        <a:accent4>
          <a:srgbClr xmlns:mc="http://schemas.openxmlformats.org/markup-compatibility/2006" xmlns:a14="http://schemas.microsoft.com/office/drawing/2010/main" val="DADADA" mc:Ignorable=""/>
        </a:accent4>
        <a:accent5>
          <a:srgbClr xmlns:mc="http://schemas.openxmlformats.org/markup-compatibility/2006" xmlns:a14="http://schemas.microsoft.com/office/drawing/2010/main" val="FECFAA" mc:Ignorable=""/>
        </a:accent5>
        <a:accent6>
          <a:srgbClr xmlns:mc="http://schemas.openxmlformats.org/markup-compatibility/2006" xmlns:a14="http://schemas.microsoft.com/office/drawing/2010/main" val="838383" mc:Ignorable=""/>
        </a:accent6>
        <a:hlink>
          <a:srgbClr xmlns:mc="http://schemas.openxmlformats.org/markup-compatibility/2006" xmlns:a14="http://schemas.microsoft.com/office/drawing/2010/main" val="AEAEAE" mc:Ignorable=""/>
        </a:hlink>
        <a:folHlink>
          <a:srgbClr xmlns:mc="http://schemas.openxmlformats.org/markup-compatibility/2006" xmlns:a14="http://schemas.microsoft.com/office/drawing/2010/main" val="C9C9C9" mc:Ignorable=""/>
        </a:folHlink>
      </a:clrScheme>
      <a:clrMap bg1="dk2" tx1="lt1" bg2="dk1" tx2="lt2" accent1="accent1" accent2="accent2" accent3="accent3" accent4="accent4" accent5="accent5" accent6="accent6" hlink="hlink" folHlink="folHlink"/>
    </a:extraClrScheme>
    <a:extraClrScheme>
      <a:clrScheme name="PresentationLoad 9">
        <a:dk1>
          <a:srgbClr xmlns:mc="http://schemas.openxmlformats.org/markup-compatibility/2006" xmlns:a14="http://schemas.microsoft.com/office/drawing/2010/main" val="737373"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A80404" mc:Ignorable=""/>
        </a:lt2>
        <a:accent1>
          <a:srgbClr xmlns:mc="http://schemas.openxmlformats.org/markup-compatibility/2006" xmlns:a14="http://schemas.microsoft.com/office/drawing/2010/main" val="D03737" mc:Ignorable=""/>
        </a:accent1>
        <a:accent2>
          <a:srgbClr xmlns:mc="http://schemas.openxmlformats.org/markup-compatibility/2006" xmlns:a14="http://schemas.microsoft.com/office/drawing/2010/main" val="919191" mc:Ignorable=""/>
        </a:accent2>
        <a:accent3>
          <a:srgbClr xmlns:mc="http://schemas.openxmlformats.org/markup-compatibility/2006" xmlns:a14="http://schemas.microsoft.com/office/drawing/2010/main" val="AAAAAA" mc:Ignorable=""/>
        </a:accent3>
        <a:accent4>
          <a:srgbClr xmlns:mc="http://schemas.openxmlformats.org/markup-compatibility/2006" xmlns:a14="http://schemas.microsoft.com/office/drawing/2010/main" val="DADADA" mc:Ignorable=""/>
        </a:accent4>
        <a:accent5>
          <a:srgbClr xmlns:mc="http://schemas.openxmlformats.org/markup-compatibility/2006" xmlns:a14="http://schemas.microsoft.com/office/drawing/2010/main" val="E4AEAE" mc:Ignorable=""/>
        </a:accent5>
        <a:accent6>
          <a:srgbClr xmlns:mc="http://schemas.openxmlformats.org/markup-compatibility/2006" xmlns:a14="http://schemas.microsoft.com/office/drawing/2010/main" val="838383" mc:Ignorable=""/>
        </a:accent6>
        <a:hlink>
          <a:srgbClr xmlns:mc="http://schemas.openxmlformats.org/markup-compatibility/2006" xmlns:a14="http://schemas.microsoft.com/office/drawing/2010/main" val="AEAEAE" mc:Ignorable=""/>
        </a:hlink>
        <a:folHlink>
          <a:srgbClr xmlns:mc="http://schemas.openxmlformats.org/markup-compatibility/2006" xmlns:a14="http://schemas.microsoft.com/office/drawing/2010/main" val="C9C9C9" mc:Ignorable=""/>
        </a:folHlink>
      </a:clrScheme>
      <a:clrMap bg1="dk2" tx1="lt1" bg2="dk1" tx2="lt2" accent1="accent1" accent2="accent2" accent3="accent3" accent4="accent4" accent5="accent5" accent6="accent6" hlink="hlink" folHlink="folHlink"/>
    </a:extraClrScheme>
    <a:extraClrScheme>
      <a:clrScheme name="PresentationLoad 10">
        <a:dk1>
          <a:srgbClr xmlns:mc="http://schemas.openxmlformats.org/markup-compatibility/2006" xmlns:a14="http://schemas.microsoft.com/office/drawing/2010/main" val="737373"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5F4B3B" mc:Ignorable=""/>
        </a:lt2>
        <a:accent1>
          <a:srgbClr xmlns:mc="http://schemas.openxmlformats.org/markup-compatibility/2006" xmlns:a14="http://schemas.microsoft.com/office/drawing/2010/main" val="C8A058" mc:Ignorable=""/>
        </a:accent1>
        <a:accent2>
          <a:srgbClr xmlns:mc="http://schemas.openxmlformats.org/markup-compatibility/2006" xmlns:a14="http://schemas.microsoft.com/office/drawing/2010/main" val="919191" mc:Ignorable=""/>
        </a:accent2>
        <a:accent3>
          <a:srgbClr xmlns:mc="http://schemas.openxmlformats.org/markup-compatibility/2006" xmlns:a14="http://schemas.microsoft.com/office/drawing/2010/main" val="AAAAAA" mc:Ignorable=""/>
        </a:accent3>
        <a:accent4>
          <a:srgbClr xmlns:mc="http://schemas.openxmlformats.org/markup-compatibility/2006" xmlns:a14="http://schemas.microsoft.com/office/drawing/2010/main" val="DADADA" mc:Ignorable=""/>
        </a:accent4>
        <a:accent5>
          <a:srgbClr xmlns:mc="http://schemas.openxmlformats.org/markup-compatibility/2006" xmlns:a14="http://schemas.microsoft.com/office/drawing/2010/main" val="E0CDB4" mc:Ignorable=""/>
        </a:accent5>
        <a:accent6>
          <a:srgbClr xmlns:mc="http://schemas.openxmlformats.org/markup-compatibility/2006" xmlns:a14="http://schemas.microsoft.com/office/drawing/2010/main" val="838383" mc:Ignorable=""/>
        </a:accent6>
        <a:hlink>
          <a:srgbClr xmlns:mc="http://schemas.openxmlformats.org/markup-compatibility/2006" xmlns:a14="http://schemas.microsoft.com/office/drawing/2010/main" val="AEAEAE" mc:Ignorable=""/>
        </a:hlink>
        <a:folHlink>
          <a:srgbClr xmlns:mc="http://schemas.openxmlformats.org/markup-compatibility/2006" xmlns:a14="http://schemas.microsoft.com/office/drawing/2010/main" val="C9C9C9" mc:Ignorable=""/>
        </a:folHlink>
      </a:clrScheme>
      <a:clrMap bg1="dk2" tx1="lt1" bg2="dk1" tx2="lt2" accent1="accent1" accent2="accent2" accent3="accent3" accent4="accent4" accent5="accent5" accent6="accent6" hlink="hlink" folHlink="folHlink"/>
    </a:extraClrScheme>
    <a:extraClrScheme>
      <a:clrScheme name="PresentationLoad 1">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E24203" mc:Ignorable=""/>
        </a:dk2>
        <a:lt2>
          <a:srgbClr xmlns:mc="http://schemas.openxmlformats.org/markup-compatibility/2006" xmlns:a14="http://schemas.microsoft.com/office/drawing/2010/main" val="737373" mc:Ignorable=""/>
        </a:lt2>
        <a:accent1>
          <a:srgbClr xmlns:mc="http://schemas.openxmlformats.org/markup-compatibility/2006" xmlns:a14="http://schemas.microsoft.com/office/drawing/2010/main" val="FEA501" mc:Ignorable=""/>
        </a:accent1>
        <a:accent2>
          <a:srgbClr xmlns:mc="http://schemas.openxmlformats.org/markup-compatibility/2006" xmlns:a14="http://schemas.microsoft.com/office/drawing/2010/main" val="919191"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FECFAA" mc:Ignorable=""/>
        </a:accent5>
        <a:accent6>
          <a:srgbClr xmlns:mc="http://schemas.openxmlformats.org/markup-compatibility/2006" xmlns:a14="http://schemas.microsoft.com/office/drawing/2010/main" val="838383" mc:Ignorable=""/>
        </a:accent6>
        <a:hlink>
          <a:srgbClr xmlns:mc="http://schemas.openxmlformats.org/markup-compatibility/2006" xmlns:a14="http://schemas.microsoft.com/office/drawing/2010/main" val="AEAEAE" mc:Ignorable=""/>
        </a:hlink>
        <a:folHlink>
          <a:srgbClr xmlns:mc="http://schemas.openxmlformats.org/markup-compatibility/2006" xmlns:a14="http://schemas.microsoft.com/office/drawing/2010/main" val="C9C9C9" mc:Ignorabl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PresentationLoad</Template>
  <TotalTime>0</TotalTime>
  <Words>3153</Words>
  <Application>Microsoft Office PowerPoint</Application>
  <PresentationFormat>Bildschirmpräsentation (4:3)</PresentationFormat>
  <Paragraphs>450</Paragraphs>
  <Slides>41</Slides>
  <Notes>40</Notes>
  <HiddenSlides>0</HiddenSlides>
  <MMClips>0</MMClips>
  <ScaleCrop>false</ScaleCrop>
  <HeadingPairs>
    <vt:vector size="6" baseType="variant">
      <vt:variant>
        <vt:lpstr>Design</vt:lpstr>
      </vt:variant>
      <vt:variant>
        <vt:i4>1</vt:i4>
      </vt:variant>
      <vt:variant>
        <vt:lpstr>Folientitel</vt:lpstr>
      </vt:variant>
      <vt:variant>
        <vt:i4>41</vt:i4>
      </vt:variant>
      <vt:variant>
        <vt:lpstr>Zielgruppenorientierte Präsentationen</vt:lpstr>
      </vt:variant>
      <vt:variant>
        <vt:i4>1</vt:i4>
      </vt:variant>
    </vt:vector>
  </HeadingPairs>
  <TitlesOfParts>
    <vt:vector size="43" baseType="lpstr">
      <vt:lpstr>MiroSot</vt:lpstr>
      <vt:lpstr>Projektstart &amp; Projektorganisationsformen</vt:lpstr>
      <vt:lpstr>Agenda</vt:lpstr>
      <vt:lpstr>1. Projektstart</vt:lpstr>
      <vt:lpstr>1.1. Aufgabe</vt:lpstr>
      <vt:lpstr>1.2. Ziele</vt:lpstr>
      <vt:lpstr>1.3. Formen des Projektstarts</vt:lpstr>
      <vt:lpstr>1.3.1 Projekt-Start-up-Seminar</vt:lpstr>
      <vt:lpstr>1.3.2 Projekt-Start-up-Workshop</vt:lpstr>
      <vt:lpstr>2. Projektarten</vt:lpstr>
      <vt:lpstr>2.1. Auftraggeber</vt:lpstr>
      <vt:lpstr>2.2. Ziele</vt:lpstr>
      <vt:lpstr>2.3. Häufigkeit</vt:lpstr>
      <vt:lpstr>3. Strategische Aspekte von Projekten</vt:lpstr>
      <vt:lpstr>3.1. Aufteilung</vt:lpstr>
      <vt:lpstr>3.2. Routineprojekte</vt:lpstr>
      <vt:lpstr>3.3. komplexe Standardprojekte</vt:lpstr>
      <vt:lpstr>3.4. Potentialprojekte</vt:lpstr>
      <vt:lpstr>3.5. Pionierprojekte</vt:lpstr>
      <vt:lpstr>4. Projektorganisationsformen</vt:lpstr>
      <vt:lpstr>4.1. Reine Projektorganisationsform (Task Force)</vt:lpstr>
      <vt:lpstr>4.1.1. Einsatzbereiche</vt:lpstr>
      <vt:lpstr>4.1.2. Vorteile</vt:lpstr>
      <vt:lpstr>4.1.3. Nachteile</vt:lpstr>
      <vt:lpstr>4.2. Einfluss-Projektorganisation</vt:lpstr>
      <vt:lpstr>4.2. Einfluss-Projektorganisation</vt:lpstr>
      <vt:lpstr>4.2.1. Einsatzbereiche</vt:lpstr>
      <vt:lpstr>4.2.2. Vorteile</vt:lpstr>
      <vt:lpstr>4.2.3. Nachteile</vt:lpstr>
      <vt:lpstr>4.3. Matrixorganisation</vt:lpstr>
      <vt:lpstr>4.3.1. Einsatzbereiche</vt:lpstr>
      <vt:lpstr>4.3.2. Vorteile</vt:lpstr>
      <vt:lpstr>4.3.3. Nachteile</vt:lpstr>
      <vt:lpstr>4.4. Projektorientierte Teilorganisation</vt:lpstr>
      <vt:lpstr>4.4.1. Einsatzbereiche</vt:lpstr>
      <vt:lpstr>4.4.2. Vorteile</vt:lpstr>
      <vt:lpstr>4.4.3. Nachteile</vt:lpstr>
      <vt:lpstr>4.5. Projektorientiertes Unternehmen</vt:lpstr>
      <vt:lpstr>4.5.1. Einsatzbereiche</vt:lpstr>
      <vt:lpstr>4.5.2. Vorteile</vt:lpstr>
      <vt:lpstr>4.5.3. Nachteile</vt:lpstr>
      <vt:lpstr>Fragen?</vt:lpstr>
      <vt:lpstr>BO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Martin</dc:creator>
  <dc:description>PresentationLoad.com</dc:description>
  <cp:lastModifiedBy>Martin</cp:lastModifiedBy>
  <cp:revision>383</cp:revision>
  <dcterms:created xsi:type="dcterms:W3CDTF">2007-11-27T23:54:21Z</dcterms:created>
  <dcterms:modified xsi:type="dcterms:W3CDTF">2009-11-20T09:41:43Z</dcterms:modified>
</cp:coreProperties>
</file>