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45"/>
  </p:normalViewPr>
  <p:slideViewPr>
    <p:cSldViewPr snapToGrid="0" snapToObjects="1">
      <p:cViewPr>
        <p:scale>
          <a:sx n="70" d="100"/>
          <a:sy n="70" d="100"/>
        </p:scale>
        <p:origin x="-6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A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Presentation 2: 16.11.2016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Programming language: Java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Baseline algorithm: Retry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Extended algorithm: Task/Job resubmission &amp; migration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Round based approach</a:t>
            </a:r>
          </a:p>
          <a:p>
            <a:pPr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09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2" y="1785485"/>
            <a:ext cx="4165600" cy="39878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34013" y="1845735"/>
            <a:ext cx="6121667" cy="4023360"/>
          </a:xfrm>
        </p:spPr>
        <p:txBody>
          <a:bodyPr/>
          <a:lstStyle/>
          <a:p>
            <a:r>
              <a:rPr lang="en-US" sz="2400" dirty="0" smtClean="0"/>
              <a:t>Controller (</a:t>
            </a:r>
            <a:r>
              <a:rPr lang="en-US" sz="2400" dirty="0" err="1" smtClean="0"/>
              <a:t>BaseController</a:t>
            </a:r>
            <a:r>
              <a:rPr lang="en-US" sz="2400" dirty="0" smtClean="0"/>
              <a:t>, </a:t>
            </a:r>
            <a:r>
              <a:rPr lang="en-US" sz="2400" dirty="0" err="1" smtClean="0"/>
              <a:t>ExtendedController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18 Edges</a:t>
            </a:r>
          </a:p>
          <a:p>
            <a:pPr lvl="1"/>
            <a:r>
              <a:rPr lang="de-AT" sz="2000" dirty="0" smtClean="0"/>
              <a:t>à </a:t>
            </a:r>
            <a:r>
              <a:rPr lang="en-US" sz="2000" dirty="0" smtClean="0"/>
              <a:t>10 physical machines (PM)</a:t>
            </a:r>
          </a:p>
          <a:p>
            <a:r>
              <a:rPr lang="en-US" sz="2400" dirty="0" smtClean="0"/>
              <a:t>Multiple virtual machines (VM) per PM</a:t>
            </a:r>
          </a:p>
          <a:p>
            <a:r>
              <a:rPr lang="en-US" sz="2400" dirty="0" smtClean="0"/>
              <a:t>Exactly one task per VM</a:t>
            </a:r>
          </a:p>
          <a:p>
            <a:r>
              <a:rPr lang="en-US" sz="2400" dirty="0" smtClean="0"/>
              <a:t>Arbitrary number of users creating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87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algorithm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625292"/>
              </p:ext>
            </p:extLst>
          </p:nvPr>
        </p:nvGraphicFramePr>
        <p:xfrm>
          <a:off x="1096963" y="1846263"/>
          <a:ext cx="10058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7"/>
                <a:gridCol w="7497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Situation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Reaction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PM</a:t>
                      </a:r>
                      <a:r>
                        <a:rPr lang="en-US" sz="2100" baseline="0" dirty="0" smtClean="0"/>
                        <a:t>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Wait</a:t>
                      </a:r>
                      <a:r>
                        <a:rPr lang="en-US" sz="2100" baseline="0" dirty="0" smtClean="0"/>
                        <a:t> until the PM is up again and restart the task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User movement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If</a:t>
                      </a:r>
                      <a:r>
                        <a:rPr lang="en-US" sz="2100" baseline="0" dirty="0" smtClean="0"/>
                        <a:t> a user reaches a certain distance threshold =&gt; migrate to new PM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During</a:t>
                      </a:r>
                      <a:r>
                        <a:rPr lang="en-US" sz="2100" baseline="0" dirty="0" smtClean="0"/>
                        <a:t> Migration: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aseline="0" dirty="0" smtClean="0"/>
                        <a:t> - Source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Keep</a:t>
                      </a:r>
                      <a:r>
                        <a:rPr lang="en-US" sz="2100" baseline="0" dirty="0" smtClean="0"/>
                        <a:t> migrating, but task stops. (Assumption: anomaly detection system)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 - Destination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Drop migration</a:t>
                      </a:r>
                      <a:r>
                        <a:rPr lang="en-US" sz="2100" baseline="0" dirty="0" smtClean="0"/>
                        <a:t>, wait until PM is up again and restart migration. Task is still executing on source PM. </a:t>
                      </a:r>
                      <a:endParaRPr lang="en-US" sz="2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73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algorithm</a:t>
            </a:r>
            <a:endParaRPr lang="en-U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76228"/>
              </p:ext>
            </p:extLst>
          </p:nvPr>
        </p:nvGraphicFramePr>
        <p:xfrm>
          <a:off x="1096963" y="1846263"/>
          <a:ext cx="10058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7"/>
                <a:gridCol w="7497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Situation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Reaction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PM</a:t>
                      </a:r>
                      <a:r>
                        <a:rPr lang="en-US" sz="2100" baseline="0" dirty="0" smtClean="0"/>
                        <a:t>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Search for closest</a:t>
                      </a:r>
                      <a:r>
                        <a:rPr lang="en-US" sz="2100" baseline="0" dirty="0" smtClean="0"/>
                        <a:t> available edge/PM and start migration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User movement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If</a:t>
                      </a:r>
                      <a:r>
                        <a:rPr lang="en-US" sz="2100" baseline="0" dirty="0" smtClean="0"/>
                        <a:t> a user reaches a certain distance threshold =&gt; migrate to new PM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During</a:t>
                      </a:r>
                      <a:r>
                        <a:rPr lang="en-US" sz="2100" baseline="0" dirty="0" smtClean="0"/>
                        <a:t> Migration: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aseline="0" dirty="0" smtClean="0"/>
                        <a:t> - Source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Keep</a:t>
                      </a:r>
                      <a:r>
                        <a:rPr lang="en-US" sz="2100" baseline="0" dirty="0" smtClean="0"/>
                        <a:t> migrating, but task stops. (Assumption: anomaly detection system)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 - Destination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Drop migration</a:t>
                      </a:r>
                      <a:r>
                        <a:rPr lang="en-US" sz="2100" baseline="0" dirty="0" smtClean="0"/>
                        <a:t>, search for closest available edge/PM and start new migration</a:t>
                      </a:r>
                      <a:endParaRPr lang="en-US" sz="2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2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short simulation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0" y="2507226"/>
            <a:ext cx="4453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Improvement:</a:t>
            </a:r>
          </a:p>
          <a:p>
            <a:r>
              <a:rPr lang="en-US" sz="2400" dirty="0" smtClean="0"/>
              <a:t>Energy: ca. 14% more efficient</a:t>
            </a:r>
          </a:p>
          <a:p>
            <a:r>
              <a:rPr lang="en-US" sz="2400" dirty="0" smtClean="0"/>
              <a:t>Avg. Latency: ca. 21% less latency</a:t>
            </a:r>
          </a:p>
          <a:p>
            <a:endParaRPr lang="en-US" sz="2400" dirty="0" smtClean="0"/>
          </a:p>
          <a:p>
            <a:r>
              <a:rPr lang="en-US" sz="2400" dirty="0" smtClean="0"/>
              <a:t>Failure </a:t>
            </a:r>
            <a:r>
              <a:rPr lang="en-US" sz="2400" dirty="0"/>
              <a:t>rate: 25 failures/round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73" y="2507226"/>
            <a:ext cx="3589746" cy="20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Assumption:</a:t>
            </a:r>
          </a:p>
          <a:p>
            <a:pPr lvl="1"/>
            <a:r>
              <a:rPr lang="en-US" sz="2400" dirty="0" smtClean="0"/>
              <a:t>Long downtime of PMs </a:t>
            </a:r>
          </a:p>
          <a:p>
            <a:pPr lvl="1"/>
            <a:r>
              <a:rPr lang="en-US" sz="2400" dirty="0" smtClean="0"/>
              <a:t>Fast migration inside an edge or very close edge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 smtClean="0"/>
              <a:t>Extended algorithm profits highly from a fast migration</a:t>
            </a:r>
          </a:p>
          <a:p>
            <a:pPr marL="201168" lvl="1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aseline </a:t>
            </a:r>
            <a:r>
              <a:rPr lang="en-US" sz="2400" dirty="0"/>
              <a:t>algorithm </a:t>
            </a:r>
            <a:r>
              <a:rPr lang="en-US" sz="2400" dirty="0" smtClean="0"/>
              <a:t>suffers from a long downtime </a:t>
            </a:r>
          </a:p>
        </p:txBody>
      </p:sp>
    </p:spTree>
    <p:extLst>
      <p:ext uri="{BB962C8B-B14F-4D97-AF65-F5344CB8AC3E}">
        <p14:creationId xmlns:p14="http://schemas.microsoft.com/office/powerpoint/2010/main" val="191383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our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During the execution relevant data are collected</a:t>
            </a:r>
          </a:p>
          <a:p>
            <a:r>
              <a:rPr lang="en-US" sz="2800" dirty="0" smtClean="0"/>
              <a:t>KPIs are calculated and presented at the end of a run</a:t>
            </a:r>
          </a:p>
          <a:p>
            <a:r>
              <a:rPr lang="en-US" sz="2800" dirty="0" smtClean="0"/>
              <a:t>Adjusting the internal parameters will affect the result</a:t>
            </a:r>
          </a:p>
          <a:p>
            <a:pPr lvl="1"/>
            <a:r>
              <a:rPr lang="en-US" sz="2400" dirty="0" smtClean="0"/>
              <a:t>↑ downtime 		⇒ ↑ ↑</a:t>
            </a:r>
            <a:r>
              <a:rPr lang="en-US" sz="2400" dirty="0"/>
              <a:t> </a:t>
            </a:r>
            <a:r>
              <a:rPr lang="en-US" sz="2400" dirty="0" smtClean="0"/>
              <a:t>↑</a:t>
            </a:r>
            <a:r>
              <a:rPr lang="en-US" sz="2400" dirty="0"/>
              <a:t> </a:t>
            </a:r>
            <a:r>
              <a:rPr lang="en-US" sz="2400" dirty="0" smtClean="0"/>
              <a:t> Latency in baseline</a:t>
            </a:r>
          </a:p>
          <a:p>
            <a:pPr lvl="1"/>
            <a:r>
              <a:rPr lang="en-US" sz="2400" dirty="0"/>
              <a:t>↑ </a:t>
            </a:r>
            <a:r>
              <a:rPr lang="en-US" sz="2400" dirty="0" smtClean="0"/>
              <a:t>downtime		⇒ ↑ </a:t>
            </a:r>
            <a:r>
              <a:rPr lang="en-US" sz="2400" dirty="0"/>
              <a:t>Latency in </a:t>
            </a:r>
            <a:r>
              <a:rPr lang="en-US" sz="2400" b="1" dirty="0" smtClean="0"/>
              <a:t>extended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↑ transmission rate 	⇒ </a:t>
            </a:r>
            <a:r>
              <a:rPr lang="en-US" sz="2400" dirty="0"/>
              <a:t>↓</a:t>
            </a:r>
            <a:r>
              <a:rPr lang="en-US" sz="2400" dirty="0" smtClean="0"/>
              <a:t> </a:t>
            </a:r>
            <a:r>
              <a:rPr lang="en-US" sz="2400" dirty="0"/>
              <a:t>Latency in baseline</a:t>
            </a:r>
            <a:endParaRPr lang="en-US" sz="2400" dirty="0" smtClean="0"/>
          </a:p>
          <a:p>
            <a:pPr lvl="1"/>
            <a:r>
              <a:rPr lang="en-US" sz="2400" dirty="0"/>
              <a:t>↑ </a:t>
            </a:r>
            <a:r>
              <a:rPr lang="en-US" sz="2400" dirty="0" smtClean="0"/>
              <a:t>transmission rate	⇒ ↓↓↓</a:t>
            </a:r>
            <a:r>
              <a:rPr lang="en-US" sz="2400" dirty="0"/>
              <a:t>Latency in </a:t>
            </a:r>
            <a:r>
              <a:rPr lang="en-US" sz="2400" b="1" dirty="0"/>
              <a:t>extended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79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</a:t>
            </a:r>
            <a:r>
              <a:rPr lang="en-US" sz="1800" dirty="0" smtClean="0"/>
              <a:t>(with 10 Users)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79" y="1856096"/>
            <a:ext cx="5603783" cy="4394578"/>
          </a:xfrm>
        </p:spPr>
        <p:txBody>
          <a:bodyPr/>
          <a:lstStyle/>
          <a:p>
            <a:r>
              <a:rPr lang="en-US" dirty="0" smtClean="0"/>
              <a:t>Baseline:</a:t>
            </a:r>
          </a:p>
          <a:p>
            <a:r>
              <a:rPr lang="en-US" dirty="0">
                <a:latin typeface="Calibri (Textkörper)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mount of edges = 18</a:t>
            </a:r>
          </a:p>
          <a:p>
            <a:r>
              <a:rPr lang="en-US" dirty="0">
                <a:latin typeface="Calibri (Textkörper)"/>
                <a:sym typeface="Wingdings" panose="05000000000000000000" pitchFamily="2" charset="2"/>
              </a:rPr>
              <a:t>e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very edge have 10 PMs</a:t>
            </a:r>
          </a:p>
          <a:p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PMs:</a:t>
            </a:r>
          </a:p>
          <a:p>
            <a:pPr lvl="1"/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CPU = 5GHz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Memory = 5GB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Bandwidth = 50 </a:t>
            </a:r>
            <a:r>
              <a:rPr lang="en-US" dirty="0" err="1" smtClean="0">
                <a:latin typeface="Calibri (Textkörper)"/>
                <a:sym typeface="Wingdings" panose="05000000000000000000" pitchFamily="2" charset="2"/>
              </a:rPr>
              <a:t>MBit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/s</a:t>
            </a:r>
          </a:p>
          <a:p>
            <a:r>
              <a:rPr lang="en-GB" dirty="0" smtClean="0">
                <a:latin typeface="Calibri (Textkörper)"/>
              </a:rPr>
              <a:t>latency</a:t>
            </a:r>
            <a:r>
              <a:rPr lang="de-DE" dirty="0" smtClean="0">
                <a:latin typeface="Calibri (Textkörper)"/>
              </a:rPr>
              <a:t> = 1.5</a:t>
            </a:r>
          </a:p>
          <a:p>
            <a:r>
              <a:rPr lang="en-GB" dirty="0" smtClean="0">
                <a:latin typeface="Calibri (Textkörper)"/>
                <a:sym typeface="Wingdings" panose="05000000000000000000" pitchFamily="2" charset="2"/>
              </a:rPr>
              <a:t>energy consumption  51475</a:t>
            </a:r>
          </a:p>
          <a:p>
            <a:r>
              <a:rPr lang="en-GB" dirty="0" smtClean="0">
                <a:latin typeface="Calibri (Textkörper)"/>
                <a:sym typeface="Wingdings" panose="05000000000000000000" pitchFamily="2" charset="2"/>
              </a:rPr>
              <a:t>Availability  </a:t>
            </a:r>
          </a:p>
          <a:p>
            <a:r>
              <a:rPr lang="en-GB" dirty="0" smtClean="0">
                <a:latin typeface="Calibri (Textkörper)"/>
                <a:sym typeface="Wingdings" panose="05000000000000000000" pitchFamily="2" charset="2"/>
              </a:rPr>
              <a:t>MTTR  no downtime with 10 users </a:t>
            </a:r>
            <a:endParaRPr lang="en-GB" b="0" dirty="0" smtClean="0">
              <a:latin typeface="Calibri (Textkörper)"/>
            </a:endParaRPr>
          </a:p>
          <a:p>
            <a:endParaRPr lang="de-DE" b="0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0245" y="1856096"/>
            <a:ext cx="5770728" cy="43945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Extended:</a:t>
            </a:r>
          </a:p>
          <a:p>
            <a:r>
              <a:rPr lang="en-US" dirty="0">
                <a:latin typeface="Calibri (Textkörper)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mount of edges = 18</a:t>
            </a:r>
          </a:p>
          <a:p>
            <a:r>
              <a:rPr lang="en-US" dirty="0">
                <a:latin typeface="Calibri (Textkörper)"/>
                <a:sym typeface="Wingdings" panose="05000000000000000000" pitchFamily="2" charset="2"/>
              </a:rPr>
              <a:t>e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very edge have 10 PMs</a:t>
            </a:r>
          </a:p>
          <a:p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PMs:</a:t>
            </a:r>
          </a:p>
          <a:p>
            <a:pPr lvl="1"/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CPU 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= 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5GHz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Memory 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= 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5GB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Bandwidth 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= 50 </a:t>
            </a:r>
            <a:r>
              <a:rPr lang="en-US" dirty="0" err="1" smtClean="0">
                <a:latin typeface="Calibri (Textkörper)"/>
                <a:sym typeface="Wingdings" panose="05000000000000000000" pitchFamily="2" charset="2"/>
              </a:rPr>
              <a:t>MBit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/s</a:t>
            </a:r>
          </a:p>
          <a:p>
            <a:r>
              <a:rPr lang="en-GB" dirty="0" smtClean="0">
                <a:latin typeface="Calibri (Textkörper)"/>
              </a:rPr>
              <a:t>latency</a:t>
            </a:r>
            <a:r>
              <a:rPr lang="de-DE" dirty="0" smtClean="0">
                <a:latin typeface="Calibri (Textkörper)"/>
              </a:rPr>
              <a:t> </a:t>
            </a:r>
            <a:r>
              <a:rPr lang="de-DE" dirty="0" smtClean="0">
                <a:latin typeface="Calibri (Textkörper)"/>
              </a:rPr>
              <a:t>= </a:t>
            </a:r>
            <a:r>
              <a:rPr lang="de-DE" dirty="0" smtClean="0">
                <a:latin typeface="Calibri (Textkörper)"/>
              </a:rPr>
              <a:t>1.29</a:t>
            </a:r>
          </a:p>
          <a:p>
            <a:r>
              <a:rPr lang="en-GB" dirty="0" smtClean="0">
                <a:latin typeface="Calibri (Textkörper)"/>
              </a:rPr>
              <a:t>energy consumption </a:t>
            </a:r>
            <a:r>
              <a:rPr lang="de-DE" dirty="0" smtClean="0">
                <a:latin typeface="Calibri (Textkörper)"/>
                <a:sym typeface="Wingdings" panose="05000000000000000000" pitchFamily="2" charset="2"/>
              </a:rPr>
              <a:t> </a:t>
            </a:r>
            <a:r>
              <a:rPr lang="de-DE" dirty="0" smtClean="0">
                <a:latin typeface="Calibri (Textkörper)"/>
              </a:rPr>
              <a:t>44040</a:t>
            </a:r>
            <a:endParaRPr lang="en-US" dirty="0" smtClean="0"/>
          </a:p>
          <a:p>
            <a:r>
              <a:rPr lang="en-US" dirty="0" smtClean="0">
                <a:latin typeface="Calibri (Textkörper)"/>
              </a:rPr>
              <a:t>Availability 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MTTR  no downtime with 10 users</a:t>
            </a:r>
            <a:endParaRPr lang="de-DE" dirty="0"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914138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389</Words>
  <Application>Microsoft Office PowerPoint</Application>
  <PresentationFormat>Benutzerdefiniert</PresentationFormat>
  <Paragraphs>86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Retrospect</vt:lpstr>
      <vt:lpstr>Group 2</vt:lpstr>
      <vt:lpstr>General</vt:lpstr>
      <vt:lpstr>Model - Setup</vt:lpstr>
      <vt:lpstr>Baseline algorithm</vt:lpstr>
      <vt:lpstr>Extended algorithm</vt:lpstr>
      <vt:lpstr>Result for short simulation</vt:lpstr>
      <vt:lpstr>Interpretation</vt:lpstr>
      <vt:lpstr>How to test our algorithm</vt:lpstr>
      <vt:lpstr>SLA (with 10 Users)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Matthias Bauer</cp:lastModifiedBy>
  <cp:revision>13</cp:revision>
  <dcterms:created xsi:type="dcterms:W3CDTF">2016-11-09T15:43:03Z</dcterms:created>
  <dcterms:modified xsi:type="dcterms:W3CDTF">2016-11-16T09:28:40Z</dcterms:modified>
</cp:coreProperties>
</file>