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b7bd3e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6b7bd3e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6b7bd3e2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6b7bd3e2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6b7bd3e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6b7bd3e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6b7bd3e2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6b7bd3e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b7bd3e2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6b7bd3e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6b7bd3e2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6b7bd3e2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b7bd3e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b7bd3e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b7bd3e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b7bd3e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6b7bd3e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6b7bd3e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6b7bd3e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6b7bd3e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6b7bd3e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6b7bd3e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b7bd3e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6b7bd3e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b7bd3e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b7bd3e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6b7bd3e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6b7bd3e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LIMPIEZA DE DATOS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 = PROPERATTI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37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/>
              <a:t>Cálculo de superficies no cubiertas</a:t>
            </a:r>
            <a:endParaRPr b="1" sz="4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00"/>
              <a:t>Para eso restaremos </a:t>
            </a:r>
            <a:r>
              <a:rPr lang="es-419" sz="4400">
                <a:solidFill>
                  <a:srgbClr val="4A86E8"/>
                </a:solidFill>
              </a:rPr>
              <a:t>superficie total - superficie cubierta</a:t>
            </a:r>
            <a:r>
              <a:rPr lang="es-419" sz="4400"/>
              <a:t> a todos los valores de "PH" y "house". Los demás los dejaremos como valores cero.</a:t>
            </a:r>
            <a:endParaRPr sz="4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00"/>
              <a:t>df_prop[</a:t>
            </a:r>
            <a:r>
              <a:rPr lang="es-419" sz="4400">
                <a:solidFill>
                  <a:srgbClr val="CC4125"/>
                </a:solidFill>
              </a:rPr>
              <a:t>"surf_uncoverd_in_m2"</a:t>
            </a:r>
            <a:r>
              <a:rPr lang="es-419" sz="4400"/>
              <a:t>] = </a:t>
            </a:r>
            <a:endParaRPr sz="4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400"/>
              <a:t>df_prop.</a:t>
            </a:r>
            <a:r>
              <a:rPr lang="es-419" sz="4400">
                <a:solidFill>
                  <a:srgbClr val="3C78D8"/>
                </a:solidFill>
              </a:rPr>
              <a:t>apply</a:t>
            </a:r>
            <a:r>
              <a:rPr lang="es-419" sz="4400"/>
              <a:t>(</a:t>
            </a:r>
            <a:endParaRPr sz="4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rgbClr val="6AA84F"/>
                </a:solidFill>
              </a:rPr>
              <a:t>lambda</a:t>
            </a:r>
            <a:r>
              <a:rPr lang="es-419" sz="4400"/>
              <a:t> x: 0 if x[</a:t>
            </a:r>
            <a:r>
              <a:rPr lang="es-419" sz="4400">
                <a:solidFill>
                  <a:srgbClr val="CC4125"/>
                </a:solidFill>
              </a:rPr>
              <a:t>"surface_total_in_m2"</a:t>
            </a:r>
            <a:r>
              <a:rPr lang="es-419" sz="4400"/>
              <a:t>] </a:t>
            </a:r>
            <a:r>
              <a:rPr b="1" lang="es-419" sz="4400">
                <a:solidFill>
                  <a:srgbClr val="6AA84F"/>
                </a:solidFill>
              </a:rPr>
              <a:t>is</a:t>
            </a:r>
            <a:r>
              <a:rPr lang="es-419" sz="4400"/>
              <a:t> np.</a:t>
            </a:r>
            <a:r>
              <a:rPr lang="es-419" sz="4400">
                <a:solidFill>
                  <a:srgbClr val="3C78D8"/>
                </a:solidFill>
              </a:rPr>
              <a:t>nan</a:t>
            </a:r>
            <a:r>
              <a:rPr lang="es-419" sz="4400"/>
              <a:t> </a:t>
            </a:r>
            <a:r>
              <a:rPr b="1" lang="es-419" sz="4400">
                <a:solidFill>
                  <a:srgbClr val="6AA84F"/>
                </a:solidFill>
              </a:rPr>
              <a:t>or</a:t>
            </a:r>
            <a:r>
              <a:rPr lang="es-419" sz="4400"/>
              <a:t> x[</a:t>
            </a:r>
            <a:r>
              <a:rPr lang="es-419" sz="4400">
                <a:solidFill>
                  <a:srgbClr val="CC4125"/>
                </a:solidFill>
              </a:rPr>
              <a:t>"property_type"</a:t>
            </a:r>
            <a:r>
              <a:rPr lang="es-419" sz="4400"/>
              <a:t>] == </a:t>
            </a:r>
            <a:r>
              <a:rPr lang="es-419" sz="4400">
                <a:solidFill>
                  <a:srgbClr val="CC4125"/>
                </a:solidFill>
              </a:rPr>
              <a:t>"apartment"</a:t>
            </a:r>
            <a:r>
              <a:rPr lang="es-419" sz="4400"/>
              <a:t> </a:t>
            </a:r>
            <a:r>
              <a:rPr b="1" lang="es-419" sz="4400">
                <a:solidFill>
                  <a:srgbClr val="6AA84F"/>
                </a:solidFill>
              </a:rPr>
              <a:t>or</a:t>
            </a:r>
            <a:r>
              <a:rPr lang="es-419" sz="4400"/>
              <a:t> x[</a:t>
            </a:r>
            <a:r>
              <a:rPr lang="es-419" sz="4400">
                <a:solidFill>
                  <a:srgbClr val="CC4125"/>
                </a:solidFill>
              </a:rPr>
              <a:t>"property_type"</a:t>
            </a:r>
            <a:r>
              <a:rPr lang="es-419" sz="4400"/>
              <a:t>] == </a:t>
            </a:r>
            <a:r>
              <a:rPr lang="es-419" sz="4400">
                <a:solidFill>
                  <a:srgbClr val="CC4125"/>
                </a:solidFill>
              </a:rPr>
              <a:t>"store"</a:t>
            </a:r>
            <a:r>
              <a:rPr lang="es-419" sz="4400"/>
              <a:t> </a:t>
            </a:r>
            <a:endParaRPr sz="4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rgbClr val="6AA84F"/>
                </a:solidFill>
              </a:rPr>
              <a:t>else</a:t>
            </a:r>
            <a:r>
              <a:rPr lang="es-419" sz="4400"/>
              <a:t> x[</a:t>
            </a:r>
            <a:r>
              <a:rPr lang="es-419" sz="4400">
                <a:solidFill>
                  <a:srgbClr val="CC4125"/>
                </a:solidFill>
              </a:rPr>
              <a:t>"surface_total_in_m2"</a:t>
            </a:r>
            <a:r>
              <a:rPr lang="es-419" sz="4400"/>
              <a:t>] - x[</a:t>
            </a:r>
            <a:r>
              <a:rPr lang="es-419" sz="4400">
                <a:solidFill>
                  <a:srgbClr val="CC4125"/>
                </a:solidFill>
              </a:rPr>
              <a:t>"surface_covered_in_m2"</a:t>
            </a:r>
            <a:r>
              <a:rPr lang="es-419" sz="4400"/>
              <a:t>]</a:t>
            </a:r>
            <a:endParaRPr sz="4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4400"/>
              <a:t>, axis=</a:t>
            </a:r>
            <a:r>
              <a:rPr b="1" lang="es-419" sz="4400">
                <a:solidFill>
                  <a:srgbClr val="6AA84F"/>
                </a:solidFill>
              </a:rPr>
              <a:t>1</a:t>
            </a:r>
            <a:r>
              <a:rPr lang="es-419" sz="4400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439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Categorizar tamaño de viviendas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4868"/>
            <a:ext cx="9143999" cy="161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Imputar datos con valores medios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Buscamos y filtramos por categoría. Sacamos el promedio de las superficies no cubiertas y reemplazamos los nulos. Tanto en "PH" como en "house"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770675"/>
            <a:ext cx="8991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Valorización del metro cuadrado por tipo, tamaño y localización del inmueble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Buscamos y filtramos por categoría. Sacamos el promedio de las superficies no cubiertas y reemplazamos los nulos. Tanto en "PH" como en "house"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13" y="2916475"/>
            <a:ext cx="7918774" cy="20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358236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92" y="1262625"/>
            <a:ext cx="350962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75" y="1147225"/>
            <a:ext cx="3441723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439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Podemos ver un importante cambio en la imputación de valores en los precios de los </a:t>
            </a:r>
            <a:r>
              <a:rPr lang="es-419"/>
              <a:t>inmuebles</a:t>
            </a:r>
            <a:r>
              <a:rPr lang="es-419"/>
              <a:t> antes y </a:t>
            </a:r>
            <a:r>
              <a:rPr lang="es-419"/>
              <a:t>después</a:t>
            </a:r>
            <a:r>
              <a:rPr lang="es-419"/>
              <a:t> de la limpieza de datos. Donde se incluyen valores categorizados por tamaño, tipo y localización del inmueble, generando una diversidad de datos un poco más específicos.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INDICE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IMPORTACIÓN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ESTADO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IDENTIFICACIÓN DE DATOS DE INTERÉS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IMPUTACIÓN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IMPUTACIÓN DE SUPERFICIES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CATEGORIZACIÓN POR TAMAÑO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VALORIZACIÓN POR </a:t>
            </a:r>
            <a:r>
              <a:rPr lang="es-419"/>
              <a:t>TIPO, TAMAÑO Y ZONA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89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700">
                <a:latin typeface="Open Sans"/>
                <a:ea typeface="Open Sans"/>
                <a:cs typeface="Open Sans"/>
                <a:sym typeface="Open Sans"/>
              </a:rPr>
              <a:t>IMPORTACIÓN DE DATOS</a:t>
            </a:r>
            <a:endParaRPr sz="51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90" y="920425"/>
            <a:ext cx="7832421" cy="40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DE LOS DATOS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411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Identificar nulos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Con las </a:t>
            </a:r>
            <a:r>
              <a:rPr lang="es-419"/>
              <a:t>siguientes</a:t>
            </a:r>
            <a:r>
              <a:rPr lang="es-419"/>
              <a:t> </a:t>
            </a:r>
            <a:r>
              <a:rPr lang="es-419"/>
              <a:t>líneas</a:t>
            </a:r>
            <a:r>
              <a:rPr lang="es-419"/>
              <a:t> podremos identificar el porcentaje de nulos en las columnas. Así determinar </a:t>
            </a:r>
            <a:r>
              <a:rPr lang="es-419"/>
              <a:t>qué</a:t>
            </a:r>
            <a:r>
              <a:rPr lang="es-419"/>
              <a:t> tan relevantes serán los datos de las columnas para el estudio necesario. Y de ser necesario imputar valores para el estudio.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13" y="2568850"/>
            <a:ext cx="44100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 DE LOS DATOS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0" y="1147225"/>
            <a:ext cx="2658580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580" y="1147225"/>
            <a:ext cx="3477919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IDENTIFICANDO VALORES DEL DataFrame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partir de estos datos vemos que las columnas que nos pueden servir para realizar predicciones, son </a:t>
            </a:r>
            <a:r>
              <a:rPr lang="es-419"/>
              <a:t>aquellas</a:t>
            </a:r>
            <a:r>
              <a:rPr lang="es-419"/>
              <a:t> que identifican: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cantidad de metros cuadrados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Los precios en </a:t>
            </a:r>
            <a:r>
              <a:rPr lang="es-419"/>
              <a:t>dólares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Los precios en Pesos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Metros cuadrados cubiertos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Metros cuadrados totales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Entre otros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Pero vemos que los precios no </a:t>
            </a:r>
            <a:r>
              <a:rPr lang="es-419"/>
              <a:t>están completos</a:t>
            </a:r>
            <a:r>
              <a:rPr lang="es-419"/>
              <a:t>. Para eso deberíamos poder ponderar ese tipo de inmuebles según el tipo y la zona.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Hay valores incompletos y debemos poder identificarlos  y completarlos.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Una vez logrado </a:t>
            </a:r>
            <a:r>
              <a:rPr lang="es-419"/>
              <a:t>esto</a:t>
            </a:r>
            <a:r>
              <a:rPr lang="es-419"/>
              <a:t> podremos sacar valores promedio de cada zona y tipo de inmueble y </a:t>
            </a:r>
            <a:r>
              <a:rPr lang="es-419"/>
              <a:t>reemplazar</a:t>
            </a:r>
            <a:r>
              <a:rPr lang="es-419"/>
              <a:t> en los valores faltantes de precios.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Vamos</a:t>
            </a:r>
            <a:r>
              <a:rPr lang="es-419"/>
              <a:t> a tomar todos aquellos valores nulos de "Place_name" y vamos a tomar la columna de "state_name" con la idea de completar los valores nulos de place_name con la zona donde se </a:t>
            </a:r>
            <a:r>
              <a:rPr lang="es-419"/>
              <a:t>encuentran</a:t>
            </a:r>
            <a:r>
              <a:rPr lang="es-419"/>
              <a:t>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23" y="425238"/>
            <a:ext cx="1877775" cy="4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Id</a:t>
            </a:r>
            <a:r>
              <a:rPr lang="es-419"/>
              <a:t>entificamos la cantidad de cada tipo de propiedad que hay para poder determinar y ponderar los precios faltantes.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00" y="1758013"/>
            <a:ext cx="4023125" cy="1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IMPUTACIÓN DE DATOS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439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Reemplazar valores faltantes de m2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En este caso no es tan directo el reemplazo. Ya que hay que filtrar los valores por cada inmueble y </a:t>
            </a:r>
            <a:r>
              <a:rPr lang="es-419"/>
              <a:t>reemplazar</a:t>
            </a:r>
            <a:r>
              <a:rPr lang="es-419"/>
              <a:t> su valor </a:t>
            </a:r>
            <a:r>
              <a:rPr lang="es-419"/>
              <a:t>promedio</a:t>
            </a:r>
            <a:r>
              <a:rPr lang="es-419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600" y="2152638"/>
            <a:ext cx="4038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375" y="3177350"/>
            <a:ext cx="6531999" cy="6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175" y="3808625"/>
            <a:ext cx="46196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4175" y="4627775"/>
            <a:ext cx="30956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