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9" r:id="rId1"/>
  </p:sldMasterIdLst>
  <p:notesMasterIdLst>
    <p:notesMasterId r:id="rId11"/>
  </p:notesMasterIdLst>
  <p:handoutMasterIdLst>
    <p:handoutMasterId r:id="rId12"/>
  </p:handoutMasterIdLst>
  <p:sldIdLst>
    <p:sldId id="1635" r:id="rId2"/>
    <p:sldId id="1643" r:id="rId3"/>
    <p:sldId id="1637" r:id="rId4"/>
    <p:sldId id="1636" r:id="rId5"/>
    <p:sldId id="1639" r:id="rId6"/>
    <p:sldId id="1640" r:id="rId7"/>
    <p:sldId id="1642" r:id="rId8"/>
    <p:sldId id="1641" r:id="rId9"/>
    <p:sldId id="1638" r:id="rId10"/>
  </p:sldIdLst>
  <p:sldSz cx="9144000" cy="6858000" type="screen4x3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EC572C89-A3DD-403A-A6F5-30D2995DEAE9}">
          <p14:sldIdLst/>
        </p14:section>
        <p14:section name="Abschnitt ohne Titel" id="{54FCCB4C-859F-47A7-B06D-3BAA0E4CA520}">
          <p14:sldIdLst>
            <p14:sldId id="1635"/>
            <p14:sldId id="1643"/>
            <p14:sldId id="1637"/>
            <p14:sldId id="1636"/>
            <p14:sldId id="1639"/>
            <p14:sldId id="1640"/>
            <p14:sldId id="1642"/>
            <p14:sldId id="1641"/>
            <p14:sldId id="163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l.gorski" initials="m" lastIdx="4" clrIdx="0"/>
  <p:cmAuthor id="1" name="andreas.sizmann" initials="ASi" lastIdx="1" clrIdx="1"/>
  <p:cmAuthor id="2" name="Michael Lagemann" initials="M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9"/>
    <a:srgbClr val="CECECE"/>
    <a:srgbClr val="A3A3A3"/>
    <a:srgbClr val="FFFFFF"/>
    <a:srgbClr val="D9DBDD"/>
    <a:srgbClr val="CCCED1"/>
    <a:srgbClr val="000000"/>
    <a:srgbClr val="FFFF99"/>
    <a:srgbClr val="D67C1B"/>
    <a:srgbClr val="5841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233" autoAdjust="0"/>
    <p:restoredTop sz="94487" autoAdjust="0"/>
  </p:normalViewPr>
  <p:slideViewPr>
    <p:cSldViewPr>
      <p:cViewPr varScale="1">
        <p:scale>
          <a:sx n="133" d="100"/>
          <a:sy n="133" d="100"/>
        </p:scale>
        <p:origin x="-984" y="-90"/>
      </p:cViewPr>
      <p:guideLst>
        <p:guide orient="horz" pos="2886"/>
        <p:guide orient="horz" pos="2568"/>
        <p:guide orient="horz" pos="935"/>
        <p:guide orient="horz" pos="3974"/>
        <p:guide pos="2880"/>
        <p:guide pos="5759"/>
        <p:guide pos="5511"/>
        <p:guide pos="249"/>
      </p:guideLst>
    </p:cSldViewPr>
  </p:slideViewPr>
  <p:outlineViewPr>
    <p:cViewPr>
      <p:scale>
        <a:sx n="33" d="100"/>
        <a:sy n="33" d="100"/>
      </p:scale>
      <p:origin x="0" y="33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306"/>
    </p:cViewPr>
  </p:sorterViewPr>
  <p:notesViewPr>
    <p:cSldViewPr>
      <p:cViewPr varScale="1">
        <p:scale>
          <a:sx n="82" d="100"/>
          <a:sy n="82" d="100"/>
        </p:scale>
        <p:origin x="-3612" y="-90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"/>
            <a:ext cx="2916946" cy="53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55" tIns="45626" rIns="91255" bIns="45626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477" y="6"/>
            <a:ext cx="2842153" cy="53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55" tIns="45626" rIns="91255" bIns="45626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75F177C-02A3-4CB5-844F-8949DE4FDFCC}" type="datetimeFigureOut">
              <a:rPr lang="de-DE"/>
              <a:pPr>
                <a:defRPr/>
              </a:pPr>
              <a:t>17.12.2014</a:t>
            </a:fld>
            <a:endParaRPr lang="de-DE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133"/>
            <a:ext cx="2916946" cy="53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55" tIns="45626" rIns="91255" bIns="45626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477" y="9392133"/>
            <a:ext cx="2842153" cy="53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55" tIns="45626" rIns="91255" bIns="45626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202A98E-A05A-4877-B663-CCF20A8FB8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31147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890458" cy="496332"/>
          </a:xfrm>
          <a:prstGeom prst="rect">
            <a:avLst/>
          </a:prstGeom>
        </p:spPr>
        <p:txBody>
          <a:bodyPr vert="horz" lIns="91255" tIns="45626" rIns="91255" bIns="4562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077" y="4"/>
            <a:ext cx="2890458" cy="496332"/>
          </a:xfrm>
          <a:prstGeom prst="rect">
            <a:avLst/>
          </a:prstGeom>
        </p:spPr>
        <p:txBody>
          <a:bodyPr vert="horz" lIns="91255" tIns="45626" rIns="91255" bIns="4562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A171FD-D648-44CA-B8CC-64CFB2574757}" type="datetimeFigureOut">
              <a:rPr lang="de-DE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7713"/>
            <a:ext cx="4954588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5" tIns="45626" rIns="91255" bIns="45626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6"/>
            <a:ext cx="5335270" cy="4466987"/>
          </a:xfrm>
          <a:prstGeom prst="rect">
            <a:avLst/>
          </a:prstGeom>
        </p:spPr>
        <p:txBody>
          <a:bodyPr vert="horz" wrap="square" lIns="91255" tIns="45626" rIns="91255" bIns="4562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720"/>
            <a:ext cx="2890458" cy="496332"/>
          </a:xfrm>
          <a:prstGeom prst="rect">
            <a:avLst/>
          </a:prstGeom>
        </p:spPr>
        <p:txBody>
          <a:bodyPr vert="horz" lIns="91255" tIns="45626" rIns="91255" bIns="4562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077" y="9428720"/>
            <a:ext cx="2890458" cy="496332"/>
          </a:xfrm>
          <a:prstGeom prst="rect">
            <a:avLst/>
          </a:prstGeom>
        </p:spPr>
        <p:txBody>
          <a:bodyPr vert="horz" lIns="91255" tIns="45626" rIns="91255" bIns="4562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D9F9A7-3EC8-4662-A502-0C6BBEEAD1E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395828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Frutiger 45 Light" pitchFamily="34" charset="0"/>
        <a:ea typeface="ＭＳ Ｐゴシック" pitchFamily="-123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Frutiger 45 Light" pitchFamily="34" charset="0"/>
        <a:ea typeface="ＭＳ Ｐゴシック" pitchFamily="-12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Frutiger 45 Light" pitchFamily="34" charset="0"/>
        <a:ea typeface="ＭＳ Ｐゴシック" pitchFamily="-12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Frutiger 45 Light" pitchFamily="34" charset="0"/>
        <a:ea typeface="ＭＳ Ｐゴシック" pitchFamily="-12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Frutiger 45 Light" pitchFamily="34" charset="0"/>
        <a:ea typeface="ＭＳ Ｐゴシック" pitchFamily="-12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268000"/>
            <a:ext cx="8424000" cy="720000"/>
          </a:xfrm>
        </p:spPr>
        <p:txBody>
          <a:bodyPr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91200"/>
            <a:ext cx="8424000" cy="42319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ts val="3300"/>
              </a:lnSpc>
              <a:spcAft>
                <a:spcPts val="0"/>
              </a:spcAft>
              <a:defRPr sz="2800" b="1" i="1" baseline="0">
                <a:solidFill>
                  <a:schemeClr val="bg2"/>
                </a:solidFill>
              </a:defRPr>
            </a:lvl1pPr>
            <a:lvl2pPr marL="0" indent="0">
              <a:lnSpc>
                <a:spcPts val="3300"/>
              </a:lnSpc>
              <a:spcAft>
                <a:spcPts val="0"/>
              </a:spcAft>
              <a:buFontTx/>
              <a:buNone/>
              <a:defRPr sz="2800" i="1" baseline="0">
                <a:solidFill>
                  <a:schemeClr val="tx1"/>
                </a:solidFill>
              </a:defRPr>
            </a:lvl2pPr>
            <a:lvl3pPr marL="0" indent="0">
              <a:lnSpc>
                <a:spcPts val="3300"/>
              </a:lnSpc>
              <a:spcAft>
                <a:spcPts val="0"/>
              </a:spcAft>
              <a:buNone/>
              <a:defRPr sz="2800" i="1">
                <a:solidFill>
                  <a:schemeClr val="tx1"/>
                </a:solidFill>
              </a:defRPr>
            </a:lvl3pPr>
            <a:lvl4pPr marL="0" indent="0">
              <a:lnSpc>
                <a:spcPts val="3300"/>
              </a:lnSpc>
              <a:spcAft>
                <a:spcPts val="0"/>
              </a:spcAft>
              <a:buNone/>
              <a:defRPr sz="2800" i="1">
                <a:solidFill>
                  <a:schemeClr val="tx1"/>
                </a:solidFill>
              </a:defRPr>
            </a:lvl4pPr>
            <a:lvl5pPr marL="0" indent="0">
              <a:lnSpc>
                <a:spcPts val="3300"/>
              </a:lnSpc>
              <a:spcAft>
                <a:spcPts val="0"/>
              </a:spcAft>
              <a:buNone/>
              <a:defRPr sz="2800" i="1"/>
            </a:lvl5pPr>
          </a:lstStyle>
          <a:p>
            <a:pPr lvl="0"/>
            <a:r>
              <a:rPr lang="de-DE" dirty="0" smtClean="0"/>
              <a:t>Vorname Nachname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814393"/>
            <a:ext cx="8424000" cy="12695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Frutiger 45 Light" charset="0"/>
              <a:buNone/>
              <a:tabLst/>
              <a:defRPr sz="2800" b="0" i="1" baseline="0">
                <a:solidFill>
                  <a:schemeClr val="tx1"/>
                </a:solidFill>
              </a:defRPr>
            </a:lvl1pPr>
            <a:lvl2pPr marL="0" indent="0">
              <a:lnSpc>
                <a:spcPts val="3300"/>
              </a:lnSpc>
              <a:spcAft>
                <a:spcPts val="0"/>
              </a:spcAft>
              <a:buFontTx/>
              <a:buNone/>
              <a:defRPr sz="2800" i="1" baseline="0">
                <a:solidFill>
                  <a:schemeClr val="tx1"/>
                </a:solidFill>
              </a:defRPr>
            </a:lvl2pPr>
            <a:lvl3pPr marL="0" indent="0">
              <a:lnSpc>
                <a:spcPts val="3300"/>
              </a:lnSpc>
              <a:spcAft>
                <a:spcPts val="0"/>
              </a:spcAft>
              <a:buNone/>
              <a:defRPr sz="2800" i="1">
                <a:solidFill>
                  <a:schemeClr val="tx1"/>
                </a:solidFill>
              </a:defRPr>
            </a:lvl3pPr>
            <a:lvl4pPr marL="0" indent="0">
              <a:lnSpc>
                <a:spcPts val="3300"/>
              </a:lnSpc>
              <a:spcAft>
                <a:spcPts val="0"/>
              </a:spcAft>
              <a:buNone/>
              <a:defRPr sz="2800" i="1">
                <a:solidFill>
                  <a:schemeClr val="tx1"/>
                </a:solidFill>
              </a:defRPr>
            </a:lvl4pPr>
            <a:lvl5pPr marL="0" indent="0">
              <a:lnSpc>
                <a:spcPts val="3300"/>
              </a:lnSpc>
              <a:spcAft>
                <a:spcPts val="0"/>
              </a:spcAft>
              <a:buNone/>
              <a:defRPr sz="2800" i="1"/>
            </a:lvl5pPr>
          </a:lstStyle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Frutiger 45 Light" charset="0"/>
              <a:buNone/>
              <a:tabLst/>
              <a:defRPr/>
            </a:pPr>
            <a:r>
              <a:rPr lang="de-DE" dirty="0" smtClean="0"/>
              <a:t>Bereich / Schwerpunkt 1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Frutiger 45 Light" charset="0"/>
              <a:buNone/>
              <a:tabLst/>
              <a:defRPr/>
            </a:pPr>
            <a:r>
              <a:rPr lang="de-DE" dirty="0" smtClean="0"/>
              <a:t>Bereich / Schwerpunkt 2</a:t>
            </a:r>
          </a:p>
          <a:p>
            <a:pPr marL="0" marR="0" lvl="0" indent="0" algn="l" defTabSz="914400" rtl="0" eaLnBrk="1" fontAlgn="base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Frutiger 45 Light" charset="0"/>
              <a:buNone/>
              <a:tabLst/>
              <a:defRPr/>
            </a:pPr>
            <a:r>
              <a:rPr lang="de-DE" dirty="0" smtClean="0"/>
              <a:t>Name Event</a:t>
            </a:r>
          </a:p>
        </p:txBody>
      </p:sp>
      <p:pic>
        <p:nvPicPr>
          <p:cNvPr id="11" name="Grafik 10" descr="BL_Logo_final_RGB_gross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3331" y="360000"/>
            <a:ext cx="3194669" cy="828000"/>
          </a:xfrm>
          <a:prstGeom prst="rect">
            <a:avLst/>
          </a:prstGeom>
        </p:spPr>
      </p:pic>
      <p:sp>
        <p:nvSpPr>
          <p:cNvPr id="9" name="Datumsplatzhalter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99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-spaltig rechts 2 Bilder klein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2-spaltig  - rechts 2 Bilder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nhaltsplatzhalt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360000" y="1512000"/>
            <a:ext cx="4032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20"/>
          </p:nvPr>
        </p:nvSpPr>
        <p:spPr>
          <a:xfrm>
            <a:off x="4752000" y="1512000"/>
            <a:ext cx="4032000" cy="213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4752000" y="4006800"/>
            <a:ext cx="4032000" cy="213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5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92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4 Blöcke klein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4 Blöcke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nhaltsplatzhalt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360000" y="1512000"/>
            <a:ext cx="4032000" cy="21348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9" hasCustomPrompt="1"/>
          </p:nvPr>
        </p:nvSpPr>
        <p:spPr bwMode="auto">
          <a:xfrm>
            <a:off x="4752000" y="4006800"/>
            <a:ext cx="4032000" cy="21348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17" name="Inhaltsplatzhalter 10"/>
          <p:cNvSpPr>
            <a:spLocks noGrp="1"/>
          </p:cNvSpPr>
          <p:nvPr>
            <p:ph sz="quarter" idx="20" hasCustomPrompt="1"/>
          </p:nvPr>
        </p:nvSpPr>
        <p:spPr bwMode="auto">
          <a:xfrm>
            <a:off x="4752000" y="1512000"/>
            <a:ext cx="4032000" cy="21348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21" hasCustomPrompt="1"/>
          </p:nvPr>
        </p:nvSpPr>
        <p:spPr bwMode="auto">
          <a:xfrm>
            <a:off x="360000" y="4006800"/>
            <a:ext cx="4032000" cy="21348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20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23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Bild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großes Bild 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Bildplatzhalter 19"/>
          <p:cNvSpPr>
            <a:spLocks noGrp="1"/>
          </p:cNvSpPr>
          <p:nvPr>
            <p:ph type="pic" sz="quarter" idx="20"/>
          </p:nvPr>
        </p:nvSpPr>
        <p:spPr>
          <a:xfrm>
            <a:off x="0" y="1162800"/>
            <a:ext cx="9144000" cy="5328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5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23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1-spaltig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1-spaltig </a:t>
            </a:r>
            <a:endParaRPr lang="de-CH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4" hasCustomPrompt="1"/>
          </p:nvPr>
        </p:nvSpPr>
        <p:spPr bwMode="auto">
          <a:xfrm>
            <a:off x="359999" y="1512000"/>
            <a:ext cx="8424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>
          <a:xfrm>
            <a:off x="8244408" y="6498000"/>
            <a:ext cx="539592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7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0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-spaltig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2-spaltig </a:t>
            </a:r>
            <a:endParaRPr lang="de-CH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4" hasCustomPrompt="1"/>
          </p:nvPr>
        </p:nvSpPr>
        <p:spPr bwMode="auto">
          <a:xfrm>
            <a:off x="359999" y="1512000"/>
            <a:ext cx="4032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nhaltsplatzhalt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52000" y="1512000"/>
            <a:ext cx="4032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7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733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-spaltig links 2 Bilder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2-spaltig  - links 2 Bilder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nhaltsplatzhalt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52000" y="1512000"/>
            <a:ext cx="4032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20"/>
          </p:nvPr>
        </p:nvSpPr>
        <p:spPr>
          <a:xfrm>
            <a:off x="360000" y="1512000"/>
            <a:ext cx="4032000" cy="213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360000" y="4006800"/>
            <a:ext cx="4032000" cy="213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5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660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-spaltig rechts 2 Bilder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2-spaltig  - rechts 2 Bilder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nhaltsplatzhalt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360000" y="1512000"/>
            <a:ext cx="4032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20"/>
          </p:nvPr>
        </p:nvSpPr>
        <p:spPr>
          <a:xfrm>
            <a:off x="4752000" y="1512000"/>
            <a:ext cx="4032000" cy="213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4752000" y="4006800"/>
            <a:ext cx="4032000" cy="213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5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57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4 Blöcke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4 Blöcke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nhaltsplatzhalt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360000" y="1512000"/>
            <a:ext cx="4032000" cy="21348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9" hasCustomPrompt="1"/>
          </p:nvPr>
        </p:nvSpPr>
        <p:spPr bwMode="auto">
          <a:xfrm>
            <a:off x="4752000" y="4006800"/>
            <a:ext cx="4032000" cy="21348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17" name="Inhaltsplatzhalter 10"/>
          <p:cNvSpPr>
            <a:spLocks noGrp="1"/>
          </p:cNvSpPr>
          <p:nvPr>
            <p:ph sz="quarter" idx="20" hasCustomPrompt="1"/>
          </p:nvPr>
        </p:nvSpPr>
        <p:spPr bwMode="auto">
          <a:xfrm>
            <a:off x="4752000" y="1512000"/>
            <a:ext cx="4032000" cy="21348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21" hasCustomPrompt="1"/>
          </p:nvPr>
        </p:nvSpPr>
        <p:spPr bwMode="auto">
          <a:xfrm>
            <a:off x="360000" y="4006800"/>
            <a:ext cx="4032000" cy="21348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3"/>
              </a:buBlip>
              <a:defRPr sz="18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500"/>
              </a:lnSpc>
              <a:spcAft>
                <a:spcPts val="0"/>
              </a:spcAft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20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212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1-spaltig klein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1-spaltig </a:t>
            </a:r>
            <a:endParaRPr lang="de-CH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4" hasCustomPrompt="1"/>
          </p:nvPr>
        </p:nvSpPr>
        <p:spPr bwMode="auto">
          <a:xfrm>
            <a:off x="359999" y="1512000"/>
            <a:ext cx="8424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7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548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-spaltig klein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2-spaltig </a:t>
            </a:r>
            <a:endParaRPr lang="de-CH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4" hasCustomPrompt="1"/>
          </p:nvPr>
        </p:nvSpPr>
        <p:spPr bwMode="auto">
          <a:xfrm>
            <a:off x="359999" y="1512000"/>
            <a:ext cx="4032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nhaltsplatzhalt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52000" y="1512000"/>
            <a:ext cx="4032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7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2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-spaltig links 2 Bilder klein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324000" y="360000"/>
            <a:ext cx="8424000" cy="468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Inhaltsfolie 2-spaltig  - links 2 Bilder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0" y="1152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0" y="6498000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nhaltsplatzhalt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52000" y="1512000"/>
            <a:ext cx="4032000" cy="4626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ts val="3000"/>
              </a:lnSpc>
              <a:spcAft>
                <a:spcPts val="0"/>
              </a:spcAft>
              <a:buClr>
                <a:srgbClr val="D67C1B"/>
              </a:buClr>
              <a:buFontTx/>
              <a:buBlip>
                <a:blip r:embed="rId2"/>
              </a:buBlip>
              <a:defRPr sz="22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54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3"/>
              </a:buBlip>
              <a:defRPr sz="1600" b="1">
                <a:solidFill>
                  <a:schemeClr val="tx1"/>
                </a:solidFill>
                <a:latin typeface="Arial Narrow" pitchFamily="34" charset="0"/>
              </a:defRPr>
            </a:lvl2pPr>
            <a:lvl3pPr marL="72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3pPr>
            <a:lvl4pPr marL="90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4pPr>
            <a:lvl5pPr marL="1080000" indent="-180000">
              <a:lnSpc>
                <a:spcPts val="2100"/>
              </a:lnSpc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de-DE" dirty="0" smtClean="0"/>
              <a:t>Text erste Ebene durch Klicken hinzufügen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CH" dirty="0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20"/>
          </p:nvPr>
        </p:nvSpPr>
        <p:spPr>
          <a:xfrm>
            <a:off x="360000" y="1512000"/>
            <a:ext cx="4032000" cy="213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1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360000" y="4006800"/>
            <a:ext cx="4032000" cy="213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3" name="Grafik 12" descr="BL_Logo_final_RGB_gross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18" y="360000"/>
            <a:ext cx="1805682" cy="468000"/>
          </a:xfrm>
          <a:prstGeom prst="rect">
            <a:avLst/>
          </a:prstGeom>
        </p:spPr>
      </p:pic>
      <p:sp>
        <p:nvSpPr>
          <p:cNvPr id="15" name="Datumsplatzhalter 8"/>
          <p:cNvSpPr txBox="1">
            <a:spLocks/>
          </p:cNvSpPr>
          <p:nvPr userDrawn="1"/>
        </p:nvSpPr>
        <p:spPr>
          <a:xfrm>
            <a:off x="360000" y="6498000"/>
            <a:ext cx="277184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0A3A5A"/>
                </a:solidFill>
              </a:rPr>
              <a:t>Alle Rechte bei / All </a:t>
            </a:r>
            <a:r>
              <a:rPr lang="de-DE" dirty="0" err="1" smtClean="0">
                <a:solidFill>
                  <a:srgbClr val="0A3A5A"/>
                </a:solidFill>
              </a:rPr>
              <a:t>rights</a:t>
            </a:r>
            <a:r>
              <a:rPr lang="de-DE" dirty="0" smtClean="0">
                <a:solidFill>
                  <a:srgbClr val="0A3A5A"/>
                </a:solidFill>
              </a:rPr>
              <a:t> </a:t>
            </a:r>
            <a:r>
              <a:rPr lang="de-DE" dirty="0" err="1" smtClean="0">
                <a:solidFill>
                  <a:srgbClr val="0A3A5A"/>
                </a:solidFill>
              </a:rPr>
              <a:t>with</a:t>
            </a:r>
            <a:r>
              <a:rPr lang="de-DE" dirty="0" smtClean="0">
                <a:solidFill>
                  <a:srgbClr val="0A3A5A"/>
                </a:solidFill>
              </a:rPr>
              <a:t> Bauhaus Luftfahrt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90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1"/>
          <p:cNvSpPr>
            <a:spLocks noGrp="1"/>
          </p:cNvSpPr>
          <p:nvPr>
            <p:ph type="title"/>
          </p:nvPr>
        </p:nvSpPr>
        <p:spPr bwMode="auto">
          <a:xfrm>
            <a:off x="324000" y="360000"/>
            <a:ext cx="8424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CH" dirty="0" smtClean="0"/>
              <a:t>Titel durch Klicken hinzufügen</a:t>
            </a:r>
            <a:endParaRPr lang="de-CH" dirty="0"/>
          </a:p>
        </p:txBody>
      </p:sp>
      <p:sp>
        <p:nvSpPr>
          <p:cNvPr id="8" name="Datumsplatzhalter 8"/>
          <p:cNvSpPr>
            <a:spLocks noGrp="1"/>
          </p:cNvSpPr>
          <p:nvPr>
            <p:ph type="dt" sz="half" idx="2"/>
          </p:nvPr>
        </p:nvSpPr>
        <p:spPr>
          <a:xfrm>
            <a:off x="7596336" y="6498000"/>
            <a:ext cx="683608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2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3131840" y="6498000"/>
            <a:ext cx="4428656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172400" y="6498000"/>
            <a:ext cx="61160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>
                <a:solidFill>
                  <a:srgbClr val="0A3A5A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96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0" r:id="rId1"/>
    <p:sldLayoutId id="2147484591" r:id="rId2"/>
    <p:sldLayoutId id="2147484592" r:id="rId3"/>
    <p:sldLayoutId id="2147484593" r:id="rId4"/>
    <p:sldLayoutId id="2147484594" r:id="rId5"/>
    <p:sldLayoutId id="2147484595" r:id="rId6"/>
    <p:sldLayoutId id="2147484596" r:id="rId7"/>
    <p:sldLayoutId id="2147484597" r:id="rId8"/>
    <p:sldLayoutId id="2147484598" r:id="rId9"/>
    <p:sldLayoutId id="2147484599" r:id="rId10"/>
    <p:sldLayoutId id="2147484600" r:id="rId11"/>
    <p:sldLayoutId id="2147484601" r:id="rId12"/>
  </p:sldLayoutIdLst>
  <p:hf hdr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de-CH" sz="2800" b="1" i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itchFamily="-123" charset="0"/>
          <a:ea typeface="ＭＳ Ｐゴシック" pitchFamily="-123" charset="-128"/>
          <a:cs typeface="ＭＳ Ｐゴシック" pitchFamily="-123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itchFamily="-123" charset="0"/>
          <a:ea typeface="ＭＳ Ｐゴシック" pitchFamily="-123" charset="-128"/>
          <a:cs typeface="ＭＳ Ｐゴシック" pitchFamily="-123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itchFamily="-123" charset="0"/>
          <a:ea typeface="ＭＳ Ｐゴシック" pitchFamily="-123" charset="-128"/>
          <a:cs typeface="ＭＳ Ｐゴシック" pitchFamily="-123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itchFamily="-123" charset="0"/>
          <a:ea typeface="ＭＳ Ｐゴシック" pitchFamily="-123" charset="-128"/>
          <a:cs typeface="ＭＳ Ｐゴシック" pitchFamily="-123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Frutiger 45 Light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Frutiger 45 Light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Frutiger 45 Light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Frutiger 45 Light" pitchFamily="34" charset="-128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charset="0"/>
        <a:defRPr sz="2100">
          <a:solidFill>
            <a:srgbClr val="000000"/>
          </a:solidFill>
          <a:latin typeface="Arial" pitchFamily="-123" charset="0"/>
          <a:ea typeface="+mn-ea"/>
          <a:cs typeface="+mn-cs"/>
        </a:defRPr>
      </a:lvl1pPr>
      <a:lvl2pPr marL="266700" indent="-265113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charset="0"/>
        <a:buChar char="–"/>
        <a:defRPr sz="2100">
          <a:solidFill>
            <a:srgbClr val="000000"/>
          </a:solidFill>
          <a:latin typeface="Arial" pitchFamily="-123" charset="0"/>
          <a:ea typeface="+mn-ea"/>
        </a:defRPr>
      </a:lvl2pPr>
      <a:lvl3pPr marL="533400" indent="-265113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charset="0"/>
        <a:buChar char="–"/>
        <a:defRPr sz="2100">
          <a:solidFill>
            <a:srgbClr val="000000"/>
          </a:solidFill>
          <a:latin typeface="Arial" pitchFamily="-123" charset="0"/>
          <a:ea typeface="+mn-ea"/>
        </a:defRPr>
      </a:lvl3pPr>
      <a:lvl4pPr marL="815975" indent="-280988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charset="0"/>
        <a:buChar char="–"/>
        <a:defRPr sz="2100">
          <a:solidFill>
            <a:srgbClr val="000000"/>
          </a:solidFill>
          <a:latin typeface="Arial" pitchFamily="-123" charset="0"/>
          <a:ea typeface="+mn-ea"/>
        </a:defRPr>
      </a:lvl4pPr>
      <a:lvl5pPr marL="1074738" indent="-257175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charset="0"/>
        <a:buChar char="–"/>
        <a:defRPr sz="2100">
          <a:solidFill>
            <a:srgbClr val="000000"/>
          </a:solidFill>
          <a:latin typeface="Arial" pitchFamily="-123" charset="0"/>
          <a:ea typeface="+mn-ea"/>
        </a:defRPr>
      </a:lvl5pPr>
      <a:lvl6pPr marL="1531938" indent="-257175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pitchFamily="34" charset="-128"/>
        <a:buChar char="–"/>
        <a:defRPr sz="2100">
          <a:solidFill>
            <a:srgbClr val="000000"/>
          </a:solidFill>
          <a:latin typeface="+mn-lt"/>
        </a:defRPr>
      </a:lvl6pPr>
      <a:lvl7pPr marL="1989138" indent="-257175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pitchFamily="34" charset="-128"/>
        <a:buChar char="–"/>
        <a:defRPr sz="2100">
          <a:solidFill>
            <a:srgbClr val="000000"/>
          </a:solidFill>
          <a:latin typeface="+mn-lt"/>
        </a:defRPr>
      </a:lvl7pPr>
      <a:lvl8pPr marL="2446338" indent="-257175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pitchFamily="34" charset="-128"/>
        <a:buChar char="–"/>
        <a:defRPr sz="2100">
          <a:solidFill>
            <a:srgbClr val="000000"/>
          </a:solidFill>
          <a:latin typeface="+mn-lt"/>
        </a:defRPr>
      </a:lvl8pPr>
      <a:lvl9pPr marL="2903538" indent="-257175" algn="l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Font typeface="Frutiger 45 Light" pitchFamily="34" charset="-128"/>
        <a:buChar char="–"/>
        <a:defRPr sz="21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794587"/>
            <a:ext cx="8424000" cy="1808700"/>
          </a:xfrm>
        </p:spPr>
        <p:txBody>
          <a:bodyPr/>
          <a:lstStyle/>
          <a:p>
            <a:r>
              <a:rPr lang="en-GB" dirty="0" smtClean="0"/>
              <a:t>Progress in Boarding Simulation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60000" y="3789040"/>
            <a:ext cx="8424000" cy="423193"/>
          </a:xfrm>
        </p:spPr>
        <p:txBody>
          <a:bodyPr/>
          <a:lstStyle/>
          <a:p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60000" y="4212233"/>
            <a:ext cx="8424000" cy="1269578"/>
          </a:xfrm>
        </p:spPr>
        <p:txBody>
          <a:bodyPr/>
          <a:lstStyle/>
          <a:p>
            <a:r>
              <a:rPr lang="en-GB" dirty="0" smtClean="0"/>
              <a:t>Marc Engelmann, Tobias Brügge-Zobel, Martin Glas, Michael Schmidt, Stefan Weber, Pedro Martinez, Philipp </a:t>
            </a:r>
            <a:r>
              <a:rPr lang="en-GB" dirty="0" err="1" smtClean="0"/>
              <a:t>Osterrieder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192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Frameworks &amp;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OpenCDT</a:t>
            </a:r>
            <a:endParaRPr lang="en-US" dirty="0" smtClean="0"/>
          </a:p>
          <a:p>
            <a:pPr lvl="1"/>
            <a:r>
              <a:rPr lang="en-US" b="0" dirty="0" smtClean="0"/>
              <a:t>Eclipse Modeling Framework (EMF)</a:t>
            </a:r>
          </a:p>
          <a:p>
            <a:pPr lvl="1"/>
            <a:r>
              <a:rPr lang="en-US" b="0" dirty="0" smtClean="0"/>
              <a:t>A* path-finding algorithm</a:t>
            </a:r>
          </a:p>
          <a:p>
            <a:pPr lvl="1"/>
            <a:r>
              <a:rPr lang="en-US" b="0" dirty="0" smtClean="0"/>
              <a:t>Parallel thread processing</a:t>
            </a:r>
          </a:p>
          <a:p>
            <a:pPr lvl="1"/>
            <a:r>
              <a:rPr lang="en-US" b="0" dirty="0" smtClean="0"/>
              <a:t>Graphics generation via </a:t>
            </a:r>
            <a:r>
              <a:rPr lang="en-US" b="0" i="1" dirty="0" smtClean="0"/>
              <a:t>Java SWT Framework</a:t>
            </a:r>
          </a:p>
          <a:p>
            <a:pPr lvl="1"/>
            <a:r>
              <a:rPr lang="en-US" b="0" dirty="0" err="1" smtClean="0"/>
              <a:t>CheckStyle</a:t>
            </a:r>
            <a:r>
              <a:rPr lang="en-US" b="0" dirty="0" smtClean="0"/>
              <a:t> </a:t>
            </a:r>
            <a:r>
              <a:rPr lang="en-US" b="0" dirty="0" err="1" smtClean="0"/>
              <a:t>plugin</a:t>
            </a:r>
            <a:r>
              <a:rPr lang="en-US" b="0" dirty="0" smtClean="0"/>
              <a:t> for code hints and </a:t>
            </a:r>
            <a:r>
              <a:rPr lang="en-US" b="0" smtClean="0"/>
              <a:t>correct formatting </a:t>
            </a:r>
            <a:endParaRPr lang="en-US" b="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JIRA for bug tracking and collaborative work</a:t>
            </a:r>
          </a:p>
          <a:p>
            <a:pPr lvl="1"/>
            <a:r>
              <a:rPr lang="en-US" b="0" dirty="0" smtClean="0"/>
              <a:t>Overview of open and </a:t>
            </a:r>
            <a:r>
              <a:rPr lang="en-US" b="0" dirty="0" smtClean="0"/>
              <a:t>accomplished </a:t>
            </a:r>
            <a:r>
              <a:rPr lang="en-US" b="0" dirty="0" smtClean="0"/>
              <a:t>tasks</a:t>
            </a:r>
          </a:p>
          <a:p>
            <a:pPr lvl="1"/>
            <a:r>
              <a:rPr lang="en-US" b="0" dirty="0" smtClean="0"/>
              <a:t>Report bugs and assign tasks to other </a:t>
            </a:r>
            <a:r>
              <a:rPr lang="en-US" b="0" dirty="0" smtClean="0"/>
              <a:t>developers</a:t>
            </a:r>
            <a:endParaRPr lang="en-US" b="0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GIT repository for code versioning</a:t>
            </a:r>
          </a:p>
          <a:p>
            <a:pPr lvl="1"/>
            <a:r>
              <a:rPr lang="en-US" b="0" dirty="0" smtClean="0"/>
              <a:t>Jump back to earlier </a:t>
            </a:r>
            <a:r>
              <a:rPr lang="en-US" b="0" dirty="0" smtClean="0"/>
              <a:t>versions</a:t>
            </a:r>
            <a:endParaRPr lang="en-US" b="0" dirty="0" smtClean="0"/>
          </a:p>
          <a:p>
            <a:pPr lvl="1"/>
            <a:r>
              <a:rPr lang="en-US" b="0" dirty="0" smtClean="0"/>
              <a:t>Work on the same source code with </a:t>
            </a:r>
            <a:r>
              <a:rPr lang="en-US" b="0" dirty="0" err="1" smtClean="0"/>
              <a:t>serveral</a:t>
            </a:r>
            <a:r>
              <a:rPr lang="en-US" b="0" dirty="0" smtClean="0"/>
              <a:t> </a:t>
            </a:r>
            <a:r>
              <a:rPr lang="en-US" b="0" dirty="0" smtClean="0"/>
              <a:t>developers simultaneously</a:t>
            </a:r>
            <a:endParaRPr lang="en-US" b="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2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pic>
        <p:nvPicPr>
          <p:cNvPr id="2050" name="Picture 2" descr="C:\Users\Marc.Engelmann\Desktop\splash.bmp"/>
          <p:cNvPicPr>
            <a:picLocks noChangeAspect="1" noChangeArrowheads="1"/>
          </p:cNvPicPr>
          <p:nvPr/>
        </p:nvPicPr>
        <p:blipFill>
          <a:blip r:embed="rId2" cstate="print"/>
          <a:srcRect t="29674" b="30761"/>
          <a:stretch>
            <a:fillRect/>
          </a:stretch>
        </p:blipFill>
        <p:spPr bwMode="auto">
          <a:xfrm>
            <a:off x="3851920" y="1340768"/>
            <a:ext cx="1944216" cy="576064"/>
          </a:xfrm>
          <a:prstGeom prst="rect">
            <a:avLst/>
          </a:prstGeom>
          <a:noFill/>
        </p:spPr>
      </p:pic>
      <p:pic>
        <p:nvPicPr>
          <p:cNvPr id="2051" name="Picture 3" descr="C:\Users\Marc.Engelmann\Desktop\Unbenan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645024"/>
            <a:ext cx="1123950" cy="542925"/>
          </a:xfrm>
          <a:prstGeom prst="rect">
            <a:avLst/>
          </a:prstGeom>
          <a:noFill/>
        </p:spPr>
      </p:pic>
      <p:pic>
        <p:nvPicPr>
          <p:cNvPr id="2052" name="Picture 4" descr="C:\Users\Marc.Engelmann\Desktop\logo@2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157192"/>
            <a:ext cx="1176287" cy="491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1802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– Version Alpha 0.1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OpenCDT</a:t>
            </a:r>
            <a:endParaRPr lang="en-US" dirty="0" smtClean="0"/>
          </a:p>
          <a:p>
            <a:r>
              <a:rPr lang="en-US" dirty="0" smtClean="0"/>
              <a:t>Cabin model definition</a:t>
            </a:r>
          </a:p>
          <a:p>
            <a:pPr lvl="1"/>
            <a:r>
              <a:rPr lang="en-US" b="0" dirty="0" smtClean="0"/>
              <a:t>Automatic generation and manual editing of each monument</a:t>
            </a:r>
          </a:p>
          <a:p>
            <a:r>
              <a:rPr lang="en-US" dirty="0" smtClean="0"/>
              <a:t>Passenger characteristics description</a:t>
            </a:r>
          </a:p>
          <a:p>
            <a:r>
              <a:rPr lang="en-US" dirty="0" smtClean="0"/>
              <a:t>Graphical cabin representation</a:t>
            </a:r>
          </a:p>
          <a:p>
            <a:r>
              <a:rPr lang="en-US" dirty="0" smtClean="0"/>
              <a:t>Console &amp; Info view</a:t>
            </a:r>
          </a:p>
          <a:p>
            <a:r>
              <a:rPr lang="en-US" dirty="0" smtClean="0"/>
              <a:t>A* path-finding algorithm</a:t>
            </a:r>
          </a:p>
          <a:p>
            <a:pPr lvl="1"/>
            <a:r>
              <a:rPr lang="en-US" b="0" dirty="0" smtClean="0"/>
              <a:t>cost and distance based</a:t>
            </a:r>
          </a:p>
          <a:p>
            <a:r>
              <a:rPr lang="en-US" dirty="0" smtClean="0"/>
              <a:t>Visualization of simulation results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20236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3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99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.Engelmann\Desktop\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4784"/>
            <a:ext cx="8856984" cy="47627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7" name="Textfeld 6"/>
          <p:cNvSpPr txBox="1"/>
          <p:nvPr/>
        </p:nvSpPr>
        <p:spPr bwMode="auto">
          <a:xfrm>
            <a:off x="1187624" y="2924944"/>
            <a:ext cx="751809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err="1" smtClean="0">
                <a:latin typeface="+mn-lt"/>
                <a:ea typeface="+mn-ea"/>
                <a:cs typeface="+mn-cs"/>
              </a:rPr>
              <a:t>Cabin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Model</a:t>
            </a:r>
          </a:p>
        </p:txBody>
      </p:sp>
      <p:sp>
        <p:nvSpPr>
          <p:cNvPr id="9" name="Textfeld 8"/>
          <p:cNvSpPr txBox="1"/>
          <p:nvPr/>
        </p:nvSpPr>
        <p:spPr bwMode="auto">
          <a:xfrm>
            <a:off x="3491880" y="3573016"/>
            <a:ext cx="1357744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smtClean="0">
                <a:latin typeface="+mn-lt"/>
                <a:ea typeface="+mn-ea"/>
                <a:cs typeface="+mn-cs"/>
              </a:rPr>
              <a:t>Parameter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assignment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 bwMode="auto">
          <a:xfrm>
            <a:off x="3851920" y="5661248"/>
            <a:ext cx="807913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err="1" smtClean="0">
                <a:latin typeface="+mn-lt"/>
                <a:ea typeface="+mn-ea"/>
                <a:cs typeface="+mn-cs"/>
              </a:rPr>
              <a:t>Console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view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 bwMode="auto">
          <a:xfrm>
            <a:off x="7380312" y="1268760"/>
            <a:ext cx="1152560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err="1" smtClean="0">
                <a:latin typeface="+mn-lt"/>
                <a:ea typeface="+mn-ea"/>
                <a:cs typeface="+mn-cs"/>
              </a:rPr>
              <a:t>Cabin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visualisation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4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auto">
          <a:xfrm>
            <a:off x="827584" y="6277903"/>
            <a:ext cx="554639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smtClean="0">
                <a:latin typeface="+mn-lt"/>
                <a:ea typeface="+mn-ea"/>
                <a:cs typeface="+mn-cs"/>
              </a:rPr>
              <a:t>Info View</a:t>
            </a:r>
          </a:p>
        </p:txBody>
      </p:sp>
    </p:spTree>
    <p:extLst>
      <p:ext uri="{BB962C8B-B14F-4D97-AF65-F5344CB8AC3E}">
        <p14:creationId xmlns="" xmlns:p14="http://schemas.microsoft.com/office/powerpoint/2010/main" val="15122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Seat Parameters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2090737"/>
            <a:ext cx="35814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84" y="1511300"/>
            <a:ext cx="2792008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2123728" y="2276872"/>
            <a:ext cx="2808312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5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03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Passenger </a:t>
            </a:r>
            <a:r>
              <a:rPr lang="de-DE" dirty="0" err="1" smtClean="0"/>
              <a:t>Chracteristics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84" y="1511300"/>
            <a:ext cx="2792008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2267744" y="4941168"/>
            <a:ext cx="3168352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098" name="Picture 2"/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097"/>
          <a:stretch/>
        </p:blipFill>
        <p:spPr bwMode="auto">
          <a:xfrm>
            <a:off x="5508104" y="1484784"/>
            <a:ext cx="2806979" cy="486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6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236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:\Marc Engelmann\aircraft_images\aircraft_rende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12776"/>
            <a:ext cx="1944321" cy="461320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Cabin</a:t>
            </a:r>
            <a:r>
              <a:rPr lang="de-DE" dirty="0" smtClean="0"/>
              <a:t> </a:t>
            </a:r>
            <a:r>
              <a:rPr lang="de-DE" dirty="0" err="1" smtClean="0"/>
              <a:t>Visualisation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9" name="Textfeld 8"/>
          <p:cNvSpPr txBox="1"/>
          <p:nvPr/>
        </p:nvSpPr>
        <p:spPr bwMode="auto">
          <a:xfrm>
            <a:off x="5652120" y="1988840"/>
            <a:ext cx="708527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smtClean="0">
                <a:latin typeface="+mn-lt"/>
                <a:ea typeface="+mn-ea"/>
                <a:cs typeface="+mn-cs"/>
              </a:rPr>
              <a:t>Monuments</a:t>
            </a:r>
          </a:p>
        </p:txBody>
      </p:sp>
      <p:sp>
        <p:nvSpPr>
          <p:cNvPr id="10" name="Textfeld 9"/>
          <p:cNvSpPr txBox="1"/>
          <p:nvPr/>
        </p:nvSpPr>
        <p:spPr bwMode="auto">
          <a:xfrm>
            <a:off x="5652120" y="2636911"/>
            <a:ext cx="338234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err="1" smtClean="0">
                <a:latin typeface="+mn-lt"/>
                <a:ea typeface="+mn-ea"/>
                <a:cs typeface="+mn-cs"/>
              </a:rPr>
              <a:t>Seats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 bwMode="auto">
          <a:xfrm>
            <a:off x="5652120" y="4005064"/>
            <a:ext cx="1603003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err="1" smtClean="0">
                <a:latin typeface="+mn-lt"/>
                <a:ea typeface="+mn-ea"/>
                <a:cs typeface="+mn-cs"/>
              </a:rPr>
              <a:t>Occupied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passenger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seats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2" name="Textfeld 11"/>
          <p:cNvSpPr txBox="1"/>
          <p:nvPr/>
        </p:nvSpPr>
        <p:spPr bwMode="auto">
          <a:xfrm>
            <a:off x="2555776" y="1988840"/>
            <a:ext cx="365485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smtClean="0">
                <a:latin typeface="+mn-lt"/>
                <a:ea typeface="+mn-ea"/>
                <a:cs typeface="+mn-cs"/>
              </a:rPr>
              <a:t>Doors</a:t>
            </a:r>
          </a:p>
        </p:txBody>
      </p:sp>
      <p:cxnSp>
        <p:nvCxnSpPr>
          <p:cNvPr id="13" name="Gerade Verbindung mit Pfeil 12"/>
          <p:cNvCxnSpPr>
            <a:stCxn id="12" idx="3"/>
          </p:cNvCxnSpPr>
          <p:nvPr/>
        </p:nvCxnSpPr>
        <p:spPr bwMode="auto">
          <a:xfrm flipV="1">
            <a:off x="2921261" y="2060848"/>
            <a:ext cx="1290699" cy="15709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12" idx="3"/>
          </p:cNvCxnSpPr>
          <p:nvPr/>
        </p:nvCxnSpPr>
        <p:spPr bwMode="auto">
          <a:xfrm>
            <a:off x="2921261" y="2076557"/>
            <a:ext cx="1218691" cy="1136419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1"/>
          </p:cNvCxnSpPr>
          <p:nvPr/>
        </p:nvCxnSpPr>
        <p:spPr bwMode="auto">
          <a:xfrm flipH="1" flipV="1">
            <a:off x="4572000" y="1916832"/>
            <a:ext cx="1080120" cy="159725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Gerade Verbindung mit Pfeil 20"/>
          <p:cNvCxnSpPr>
            <a:stCxn id="9" idx="1"/>
          </p:cNvCxnSpPr>
          <p:nvPr/>
        </p:nvCxnSpPr>
        <p:spPr bwMode="auto">
          <a:xfrm flipH="1">
            <a:off x="4644008" y="2076557"/>
            <a:ext cx="1008112" cy="128307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Gerade Verbindung mit Pfeil 23"/>
          <p:cNvCxnSpPr>
            <a:stCxn id="10" idx="1"/>
          </p:cNvCxnSpPr>
          <p:nvPr/>
        </p:nvCxnSpPr>
        <p:spPr bwMode="auto">
          <a:xfrm flipH="1" flipV="1">
            <a:off x="4498914" y="2680770"/>
            <a:ext cx="1153206" cy="43858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Gerade Verbindung mit Pfeil 25"/>
          <p:cNvCxnSpPr>
            <a:stCxn id="10" idx="1"/>
          </p:cNvCxnSpPr>
          <p:nvPr/>
        </p:nvCxnSpPr>
        <p:spPr bwMode="auto">
          <a:xfrm flipH="1">
            <a:off x="4499992" y="2724628"/>
            <a:ext cx="1152128" cy="344332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Gerade Verbindung mit Pfeil 28"/>
          <p:cNvCxnSpPr>
            <a:stCxn id="11" idx="1"/>
          </p:cNvCxnSpPr>
          <p:nvPr/>
        </p:nvCxnSpPr>
        <p:spPr bwMode="auto">
          <a:xfrm flipH="1" flipV="1">
            <a:off x="4572000" y="3861048"/>
            <a:ext cx="1080120" cy="231733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Foliennummernplatzhalt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7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8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569" b="992"/>
          <a:stretch/>
        </p:blipFill>
        <p:spPr bwMode="auto">
          <a:xfrm>
            <a:off x="611560" y="1412776"/>
            <a:ext cx="2047333" cy="490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28800"/>
            <a:ext cx="454424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 bwMode="auto">
          <a:xfrm>
            <a:off x="323528" y="1988839"/>
            <a:ext cx="658835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smtClean="0">
                <a:latin typeface="+mn-lt"/>
                <a:ea typeface="+mn-ea"/>
                <a:cs typeface="+mn-cs"/>
              </a:rPr>
              <a:t>Agent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path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3" name="Textfeld 12"/>
          <p:cNvSpPr txBox="1"/>
          <p:nvPr/>
        </p:nvSpPr>
        <p:spPr bwMode="auto">
          <a:xfrm>
            <a:off x="2123728" y="4527444"/>
            <a:ext cx="828753" cy="17543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smtClean="0">
                <a:latin typeface="+mn-lt"/>
                <a:ea typeface="+mn-ea"/>
                <a:cs typeface="+mn-cs"/>
              </a:rPr>
              <a:t>Potential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map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10" name="Gerade Verbindung mit Pfeil 9"/>
          <p:cNvCxnSpPr>
            <a:stCxn id="12" idx="3"/>
          </p:cNvCxnSpPr>
          <p:nvPr/>
        </p:nvCxnSpPr>
        <p:spPr bwMode="auto">
          <a:xfrm>
            <a:off x="982363" y="2076556"/>
            <a:ext cx="523303" cy="47877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Gerade Verbindung mit Pfeil 15"/>
          <p:cNvCxnSpPr>
            <a:stCxn id="13" idx="1"/>
          </p:cNvCxnSpPr>
          <p:nvPr/>
        </p:nvCxnSpPr>
        <p:spPr bwMode="auto">
          <a:xfrm flipH="1" flipV="1">
            <a:off x="1763688" y="4527444"/>
            <a:ext cx="360040" cy="87717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8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 bwMode="auto">
          <a:xfrm>
            <a:off x="5220072" y="1340768"/>
            <a:ext cx="2232248" cy="17543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smtClean="0">
                <a:latin typeface="+mn-lt"/>
                <a:ea typeface="+mn-ea"/>
                <a:cs typeface="+mn-cs"/>
              </a:rPr>
              <a:t>Live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feed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of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all relevant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information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Marc.Engelmann\Desktop\overview.PNG"/>
          <p:cNvPicPr>
            <a:picLocks noChangeAspect="1" noChangeArrowheads="1"/>
          </p:cNvPicPr>
          <p:nvPr/>
        </p:nvPicPr>
        <p:blipFill>
          <a:blip r:embed="rId4" cstate="print"/>
          <a:srcRect t="83722" r="75038"/>
          <a:stretch>
            <a:fillRect/>
          </a:stretch>
        </p:blipFill>
        <p:spPr bwMode="auto">
          <a:xfrm>
            <a:off x="4283968" y="4365104"/>
            <a:ext cx="4032448" cy="1413992"/>
          </a:xfrm>
          <a:prstGeom prst="rect">
            <a:avLst/>
          </a:prstGeom>
          <a:noFill/>
        </p:spPr>
      </p:pic>
      <p:sp>
        <p:nvSpPr>
          <p:cNvPr id="18" name="Textfeld 17"/>
          <p:cNvSpPr txBox="1"/>
          <p:nvPr/>
        </p:nvSpPr>
        <p:spPr bwMode="auto">
          <a:xfrm>
            <a:off x="5292080" y="4149080"/>
            <a:ext cx="2088232" cy="17543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Frutiger 45 Light" charset="0"/>
              <a:buNone/>
              <a:tabLst/>
            </a:pPr>
            <a:r>
              <a:rPr lang="de-DE" sz="1200" kern="0" dirty="0" err="1" smtClean="0">
                <a:latin typeface="+mn-lt"/>
                <a:ea typeface="+mn-ea"/>
                <a:cs typeface="+mn-cs"/>
              </a:rPr>
              <a:t>Overview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of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seats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</a:t>
            </a:r>
            <a:r>
              <a:rPr lang="de-DE" sz="1200" kern="0" dirty="0" err="1" smtClean="0">
                <a:latin typeface="+mn-lt"/>
                <a:ea typeface="+mn-ea"/>
                <a:cs typeface="+mn-cs"/>
              </a:rPr>
              <a:t>and</a:t>
            </a:r>
            <a:r>
              <a:rPr lang="de-DE" sz="1200" kern="0" dirty="0" smtClean="0">
                <a:latin typeface="+mn-lt"/>
                <a:ea typeface="+mn-ea"/>
                <a:cs typeface="+mn-cs"/>
              </a:rPr>
              <a:t> passenger</a:t>
            </a:r>
            <a:endParaRPr lang="de-DE" sz="1200" kern="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004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Version Alpha </a:t>
            </a:r>
            <a:r>
              <a:rPr lang="de-DE" dirty="0" smtClean="0"/>
              <a:t>0.2 (</a:t>
            </a:r>
            <a:r>
              <a:rPr lang="de-DE" dirty="0" err="1" smtClean="0"/>
              <a:t>Febuary</a:t>
            </a:r>
            <a:r>
              <a:rPr lang="de-DE" dirty="0" smtClean="0"/>
              <a:t> 2015)</a:t>
            </a:r>
            <a:endParaRPr lang="de-DE" dirty="0" smtClean="0"/>
          </a:p>
          <a:p>
            <a:pPr lvl="1"/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passengers</a:t>
            </a:r>
            <a:endParaRPr lang="de-DE" dirty="0" smtClean="0"/>
          </a:p>
          <a:p>
            <a:pPr lvl="2"/>
            <a:r>
              <a:rPr lang="de-DE" dirty="0" smtClean="0"/>
              <a:t>Dynamic </a:t>
            </a:r>
            <a:r>
              <a:rPr lang="de-DE" dirty="0" err="1" smtClean="0"/>
              <a:t>reactions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mood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Different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/ </a:t>
            </a:r>
            <a:r>
              <a:rPr lang="de-DE" dirty="0" err="1" smtClean="0"/>
              <a:t>family</a:t>
            </a:r>
            <a:r>
              <a:rPr lang="de-DE" dirty="0" smtClean="0"/>
              <a:t> / …</a:t>
            </a:r>
            <a:endParaRPr lang="de-DE" dirty="0"/>
          </a:p>
          <a:p>
            <a:pPr lvl="1"/>
            <a:r>
              <a:rPr lang="de-DE" dirty="0" smtClean="0"/>
              <a:t>Path </a:t>
            </a:r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improvements</a:t>
            </a:r>
            <a:endParaRPr lang="de-DE" dirty="0" smtClean="0"/>
          </a:p>
          <a:p>
            <a:pPr lvl="2"/>
            <a:r>
              <a:rPr lang="de-DE" dirty="0" err="1" smtClean="0"/>
              <a:t>Adapted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Matlab</a:t>
            </a:r>
            <a:r>
              <a:rPr lang="de-DE" dirty="0" smtClean="0"/>
              <a:t> </a:t>
            </a:r>
            <a:r>
              <a:rPr lang="de-DE" dirty="0" err="1" smtClean="0"/>
              <a:t>predecessor</a:t>
            </a:r>
            <a:endParaRPr lang="de-DE" dirty="0" smtClean="0"/>
          </a:p>
          <a:p>
            <a:pPr lvl="2"/>
            <a:r>
              <a:rPr lang="de-DE" dirty="0" smtClean="0"/>
              <a:t>Potential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passengers</a:t>
            </a:r>
            <a:endParaRPr lang="de-DE" dirty="0" smtClean="0"/>
          </a:p>
          <a:p>
            <a:pPr lvl="1"/>
            <a:r>
              <a:rPr lang="de-DE" dirty="0" err="1" smtClean="0"/>
              <a:t>Widebody</a:t>
            </a:r>
            <a:r>
              <a:rPr lang="de-DE" dirty="0" smtClean="0"/>
              <a:t> &amp; double deck </a:t>
            </a:r>
            <a:r>
              <a:rPr lang="de-DE" dirty="0" err="1" smtClean="0"/>
              <a:t>cabin</a:t>
            </a:r>
            <a:r>
              <a:rPr lang="de-DE" dirty="0" smtClean="0"/>
              <a:t> </a:t>
            </a:r>
            <a:r>
              <a:rPr lang="de-DE" dirty="0" err="1" smtClean="0"/>
              <a:t>designs</a:t>
            </a:r>
            <a:endParaRPr lang="de-DE" dirty="0" smtClean="0"/>
          </a:p>
          <a:p>
            <a:pPr lvl="1"/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endParaRPr lang="de-DE" dirty="0" smtClean="0"/>
          </a:p>
          <a:p>
            <a:pPr lvl="1"/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graphics</a:t>
            </a:r>
            <a:endParaRPr lang="de-DE" dirty="0" smtClean="0"/>
          </a:p>
          <a:p>
            <a:pPr lvl="1"/>
            <a:r>
              <a:rPr lang="de-DE" dirty="0" smtClean="0"/>
              <a:t>Live-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monuments</a:t>
            </a:r>
            <a:endParaRPr lang="de-DE" dirty="0" smtClean="0"/>
          </a:p>
          <a:p>
            <a:pPr lvl="1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17.12.2014</a:t>
            </a:r>
            <a:endParaRPr lang="de-CH" dirty="0" smtClean="0">
              <a:solidFill>
                <a:srgbClr val="0A3A5A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 smtClean="0"/>
              <a:t>Version </a:t>
            </a:r>
            <a:r>
              <a:rPr lang="de-DE" dirty="0" smtClean="0"/>
              <a:t>X</a:t>
            </a:r>
            <a:endParaRPr lang="en-US" dirty="0" smtClean="0"/>
          </a:p>
          <a:p>
            <a:pPr lvl="1"/>
            <a:r>
              <a:rPr lang="en-US" dirty="0" smtClean="0"/>
              <a:t>Definition of common cabin layouts</a:t>
            </a:r>
          </a:p>
          <a:p>
            <a:pPr lvl="1"/>
            <a:r>
              <a:rPr lang="en-US" dirty="0" smtClean="0"/>
              <a:t>Simulation result </a:t>
            </a:r>
            <a:r>
              <a:rPr lang="en-US" dirty="0" smtClean="0"/>
              <a:t>validations</a:t>
            </a:r>
          </a:p>
          <a:p>
            <a:pPr lvl="2"/>
            <a:r>
              <a:rPr lang="en-US" dirty="0" smtClean="0"/>
              <a:t>Comparison to real experiments</a:t>
            </a:r>
            <a:endParaRPr lang="en-US" dirty="0" smtClean="0"/>
          </a:p>
          <a:p>
            <a:pPr lvl="1"/>
            <a:r>
              <a:rPr lang="en-US" dirty="0" smtClean="0"/>
              <a:t>Batch simulation execution and parameter </a:t>
            </a:r>
            <a:r>
              <a:rPr lang="en-US" dirty="0" smtClean="0"/>
              <a:t>variation</a:t>
            </a:r>
            <a:endParaRPr lang="en-US" dirty="0" smtClean="0"/>
          </a:p>
          <a:p>
            <a:pPr lvl="1"/>
            <a:r>
              <a:rPr lang="en-US" dirty="0" smtClean="0"/>
              <a:t>Boarding strategies</a:t>
            </a:r>
          </a:p>
          <a:p>
            <a:pPr lvl="1"/>
            <a:r>
              <a:rPr lang="en-US" dirty="0" smtClean="0"/>
              <a:t>Release as </a:t>
            </a:r>
            <a:r>
              <a:rPr lang="en-US" dirty="0"/>
              <a:t>open source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New graphics </a:t>
            </a:r>
            <a:r>
              <a:rPr lang="en-US" dirty="0" smtClean="0"/>
              <a:t>framework (</a:t>
            </a:r>
            <a:r>
              <a:rPr lang="en-US" dirty="0" err="1" smtClean="0"/>
              <a:t>openGL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Third dimension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A3A5A"/>
                </a:solidFill>
              </a:rPr>
              <a:t> Seite </a:t>
            </a:r>
            <a:fld id="{9D1CE59F-3E2C-43A1-9A3C-65F063D14E4A}" type="slidenum">
              <a:rPr lang="de-DE" smtClean="0">
                <a:solidFill>
                  <a:srgbClr val="0A3A5A"/>
                </a:solidFill>
              </a:rPr>
              <a:pPr>
                <a:defRPr/>
              </a:pPr>
              <a:t>9</a:t>
            </a:fld>
            <a:endParaRPr lang="de-DE" dirty="0">
              <a:solidFill>
                <a:srgbClr val="0A3A5A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0A3A5A"/>
                </a:solidFill>
              </a:rPr>
              <a:t>Progress in Boarding Simulation</a:t>
            </a:r>
            <a:endParaRPr lang="de-CH" dirty="0" smtClean="0">
              <a:solidFill>
                <a:srgbClr val="0A3A5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15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OTER" val="3page"/>
</p:tagLst>
</file>

<file path=ppt/theme/theme1.xml><?xml version="1.0" encoding="utf-8"?>
<a:theme xmlns:a="http://schemas.openxmlformats.org/drawingml/2006/main" name="2_110328_Template_BHL-Presentation_white background">
  <a:themeElements>
    <a:clrScheme name="Benutzerdefiniert 12">
      <a:dk1>
        <a:srgbClr val="0A3A5A"/>
      </a:dk1>
      <a:lt1>
        <a:srgbClr val="2882BB"/>
      </a:lt1>
      <a:dk2>
        <a:srgbClr val="6AB9EC"/>
      </a:dk2>
      <a:lt2>
        <a:srgbClr val="D7801C"/>
      </a:lt2>
      <a:accent1>
        <a:srgbClr val="6AB9EC"/>
      </a:accent1>
      <a:accent2>
        <a:srgbClr val="D7801C"/>
      </a:accent2>
      <a:accent3>
        <a:srgbClr val="65883E"/>
      </a:accent3>
      <a:accent4>
        <a:srgbClr val="9EB337"/>
      </a:accent4>
      <a:accent5>
        <a:srgbClr val="F5D40E"/>
      </a:accent5>
      <a:accent6>
        <a:srgbClr val="CA4F1B"/>
      </a:accent6>
      <a:hlink>
        <a:srgbClr val="6AB9EC"/>
      </a:hlink>
      <a:folHlink>
        <a:srgbClr val="2882BB"/>
      </a:folHlink>
    </a:clrScheme>
    <a:fontScheme name="ediundsep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-128"/>
          </a:defRPr>
        </a:defPPr>
      </a:lstStyle>
    </a:lnDef>
    <a:txDef>
      <a:spPr bwMode="auto"/>
      <a:bodyPr lIns="0" tIns="0" rIns="0" bIns="0">
        <a:spAutoFit/>
      </a:bodyPr>
      <a:lstStyle>
        <a:defPPr marL="0" marR="0" indent="0" algn="l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ts val="1000"/>
          </a:spcAft>
          <a:buClrTx/>
          <a:buSzTx/>
          <a:buFont typeface="Frutiger 45 Light" charset="0"/>
          <a:buNone/>
          <a:tabLst/>
          <a:defRPr sz="1200" b="0" kern="0" dirty="0" smtClean="0">
            <a:solidFill>
              <a:srgbClr val="000000"/>
            </a:solidFill>
            <a:latin typeface="Frutiger 45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110328_Template_BHL-Presentation_white background</Template>
  <TotalTime>0</TotalTime>
  <Words>335</Words>
  <Application>Microsoft Office PowerPoint</Application>
  <PresentationFormat>Bildschirmpräsentation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2_110328_Template_BHL-Presentation_white background</vt:lpstr>
      <vt:lpstr>Progress in Boarding Simulation</vt:lpstr>
      <vt:lpstr>Frameworks &amp; Tools</vt:lpstr>
      <vt:lpstr>Features – Version Alpha 0.1</vt:lpstr>
      <vt:lpstr>Overview</vt:lpstr>
      <vt:lpstr>Seat Parameters</vt:lpstr>
      <vt:lpstr>Passenger Chracteristics</vt:lpstr>
      <vt:lpstr>Cabin Visualisation</vt:lpstr>
      <vt:lpstr>Simulation</vt:lpstr>
      <vt:lpstr>Future Work</vt:lpstr>
    </vt:vector>
  </TitlesOfParts>
  <Company>Bauhaus Luftfahrt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Simulation</dc:title>
  <cp:lastModifiedBy>Marc Engelmann</cp:lastModifiedBy>
  <cp:revision>956</cp:revision>
  <cp:lastPrinted>2014-09-22T11:57:23Z</cp:lastPrinted>
  <dcterms:created xsi:type="dcterms:W3CDTF">2011-03-28T09:34:36Z</dcterms:created>
  <dcterms:modified xsi:type="dcterms:W3CDTF">2014-12-17T12:21:48Z</dcterms:modified>
</cp:coreProperties>
</file>