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0T09:12:53.47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Baume1/Les_Bajoues/blob/main/Presentation.md#histoi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E8D8F-3209-4744-BCCE-235C3963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320" y="1159624"/>
            <a:ext cx="11053359" cy="2971801"/>
          </a:xfrm>
        </p:spPr>
        <p:txBody>
          <a:bodyPr>
            <a:normAutofit/>
          </a:bodyPr>
          <a:lstStyle/>
          <a:p>
            <a:pPr algn="ctr"/>
            <a:r>
              <a:rPr lang="fr-FR" sz="5400" dirty="0" err="1"/>
              <a:t>Feature</a:t>
            </a:r>
            <a:r>
              <a:rPr lang="fr-FR" sz="5400" dirty="0"/>
              <a:t>-Driven </a:t>
            </a:r>
            <a:r>
              <a:rPr lang="fr-FR" sz="5400" dirty="0" err="1"/>
              <a:t>Development</a:t>
            </a:r>
            <a:r>
              <a:rPr lang="fr-FR" sz="5400" dirty="0"/>
              <a:t> (FDD)</a:t>
            </a:r>
          </a:p>
        </p:txBody>
      </p:sp>
    </p:spTree>
    <p:extLst>
      <p:ext uri="{BB962C8B-B14F-4D97-AF65-F5344CB8AC3E}">
        <p14:creationId xmlns:p14="http://schemas.microsoft.com/office/powerpoint/2010/main" val="107958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E6F76-6E4F-4975-A921-8415DF1A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1092"/>
            <a:ext cx="8534400" cy="1507067"/>
          </a:xfrm>
        </p:spPr>
        <p:txBody>
          <a:bodyPr/>
          <a:lstStyle/>
          <a:p>
            <a:r>
              <a:rPr lang="fr-FR" dirty="0"/>
              <a:t>Les livrables et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C2C88-0C9B-40B1-BDDA-25444FDA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876658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</a:rPr>
              <a:t>Les normes de codage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Uniformité du code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Conventions pour la syntaxe, la structure, la nomenclature des variables et des fonctions, etc.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Compréhensibilité du code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La documentation du code joue un rôle crucial en expliquant le but, le fonctionnement et l'utilisation de chaque composant logiciel, grâce à des commentaires et des descriptions.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84842E-0E67-4C7D-9F1A-94BA7CC58AFC}"/>
              </a:ext>
            </a:extLst>
          </p:cNvPr>
          <p:cNvSpPr txBox="1"/>
          <p:nvPr/>
        </p:nvSpPr>
        <p:spPr>
          <a:xfrm>
            <a:off x="2446512" y="1764143"/>
            <a:ext cx="6606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Les livrables: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Création de liste de fonctionnalités, des plans de construction de fonctionnalités, et des rapports d'avancement.</a:t>
            </a:r>
          </a:p>
        </p:txBody>
      </p:sp>
      <p:pic>
        <p:nvPicPr>
          <p:cNvPr id="9218" name="Picture 2" descr="Qu'est-ce le codage informatique ?">
            <a:extLst>
              <a:ext uri="{FF2B5EF4-FFF2-40B4-BE49-F238E27FC236}">
                <a16:creationId xmlns:a16="http://schemas.microsoft.com/office/drawing/2014/main" id="{A540C134-C1D9-43CB-BDFA-EACA035EB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292" y="3883599"/>
            <a:ext cx="2912297" cy="1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ossier - Icônes fichiers et dossiers gratuites">
            <a:extLst>
              <a:ext uri="{FF2B5EF4-FFF2-40B4-BE49-F238E27FC236}">
                <a16:creationId xmlns:a16="http://schemas.microsoft.com/office/drawing/2014/main" id="{83D1D169-82FE-4963-A7D2-CAA0FF5B5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663221"/>
            <a:ext cx="1762300" cy="17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36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F0841-375C-401C-917D-DA08C8EA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80845"/>
            <a:ext cx="10754101" cy="1507067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Histoire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F6F3FF-8A04-43A9-9961-80BCC8A2B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170766"/>
            <a:ext cx="10144501" cy="3615267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es-ES" dirty="0">
                <a:solidFill>
                  <a:schemeClr val="bg1"/>
                </a:solidFill>
              </a:rPr>
              <a:t>Jeff De Luca en 1997</a:t>
            </a:r>
          </a:p>
          <a:p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fr-FR" dirty="0">
                <a:solidFill>
                  <a:schemeClr val="bg1"/>
                </a:solidFill>
              </a:rPr>
              <a:t>Banque de Singapour</a:t>
            </a:r>
          </a:p>
          <a:p>
            <a:r>
              <a:rPr lang="fr-FR" dirty="0">
                <a:solidFill>
                  <a:schemeClr val="bg1"/>
                </a:solidFill>
              </a:rPr>
              <a:t>-Livre Java Modeling in </a:t>
            </a:r>
            <a:r>
              <a:rPr lang="fr-FR" dirty="0" err="1">
                <a:solidFill>
                  <a:schemeClr val="bg1"/>
                </a:solidFill>
              </a:rPr>
              <a:t>Color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UML de Peter </a:t>
            </a:r>
            <a:r>
              <a:rPr lang="fr-FR" dirty="0" err="1">
                <a:solidFill>
                  <a:schemeClr val="bg1"/>
                </a:solidFill>
              </a:rPr>
              <a:t>Coad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Eric</a:t>
            </a:r>
            <a:r>
              <a:rPr lang="fr-FR" dirty="0">
                <a:solidFill>
                  <a:schemeClr val="bg1"/>
                </a:solidFill>
              </a:rPr>
              <a:t> Lefebvre et Jeff De Luca en 1999</a:t>
            </a:r>
          </a:p>
        </p:txBody>
      </p:sp>
      <p:pic>
        <p:nvPicPr>
          <p:cNvPr id="1028" name="Picture 4" descr="Jeff Deluca - IBM Technical Delivery Manager - IBM | LinkedIn">
            <a:extLst>
              <a:ext uri="{FF2B5EF4-FFF2-40B4-BE49-F238E27FC236}">
                <a16:creationId xmlns:a16="http://schemas.microsoft.com/office/drawing/2014/main" id="{FBA26670-7B9B-4D36-8FD6-EAC5B8F13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234" y="272932"/>
            <a:ext cx="2597555" cy="259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clusive: Bank of Singapore's Philippines market head exits">
            <a:extLst>
              <a:ext uri="{FF2B5EF4-FFF2-40B4-BE49-F238E27FC236}">
                <a16:creationId xmlns:a16="http://schemas.microsoft.com/office/drawing/2014/main" id="{801B9969-B72D-4B73-9F8C-2EC3AEB3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94" y="4009697"/>
            <a:ext cx="4934914" cy="246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5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BE30B-FCD7-44CD-A180-B590D12A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25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059F1-3556-4AFA-B3B2-8EC05879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24149"/>
            <a:ext cx="8534400" cy="3615267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196" name="Picture 4" descr="Exemple - Icônes divers gratuites">
            <a:extLst>
              <a:ext uri="{FF2B5EF4-FFF2-40B4-BE49-F238E27FC236}">
                <a16:creationId xmlns:a16="http://schemas.microsoft.com/office/drawing/2014/main" id="{1A3162CE-7DB1-4690-8F74-51B4344A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682" y="1126065"/>
            <a:ext cx="2758440" cy="27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es 20 meilleurs logiciels de gestion de projet - Codeur Blog">
            <a:extLst>
              <a:ext uri="{FF2B5EF4-FFF2-40B4-BE49-F238E27FC236}">
                <a16:creationId xmlns:a16="http://schemas.microsoft.com/office/drawing/2014/main" id="{F454420C-880B-44C6-9183-C6C9360F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28" y="2609370"/>
            <a:ext cx="5472278" cy="355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8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B44E5-D526-4136-96AD-5EB1BF00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22161"/>
            <a:ext cx="10504719" cy="1507067"/>
          </a:xfrm>
        </p:spPr>
        <p:txBody>
          <a:bodyPr/>
          <a:lstStyle/>
          <a:p>
            <a:r>
              <a:rPr lang="fr-FR" b="1" dirty="0"/>
              <a:t>Les fonctionnalités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27CE4-9413-4ED5-9A31-BFD9C01E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913" y="2331721"/>
            <a:ext cx="6556173" cy="889461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"action - résultat - objet"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297336-7DBA-4898-AB82-B70C4A3D3604}"/>
              </a:ext>
            </a:extLst>
          </p:cNvPr>
          <p:cNvSpPr txBox="1"/>
          <p:nvPr/>
        </p:nvSpPr>
        <p:spPr>
          <a:xfrm>
            <a:off x="410093" y="3977641"/>
            <a:ext cx="11371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"Envoyer - une notification par e-mail - pour les utilisateurs inscrits"</a:t>
            </a:r>
          </a:p>
        </p:txBody>
      </p:sp>
      <p:pic>
        <p:nvPicPr>
          <p:cNvPr id="7170" name="Picture 2" descr="Réglage Engrenage Outil Cog Isolé Web Plat Mobile Icône Vecteur Signe  Symbole Bouton Élément Silhouette Vecteurs libres de droits et plus  d'images vectorielles de Rouage - Mécanisme - iStock">
            <a:extLst>
              <a:ext uri="{FF2B5EF4-FFF2-40B4-BE49-F238E27FC236}">
                <a16:creationId xmlns:a16="http://schemas.microsoft.com/office/drawing/2014/main" id="{7EC394A5-0236-428B-AD0F-9B14B9691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451" y="1407505"/>
            <a:ext cx="1997479" cy="19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0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FDE6E-76A2-4420-86D9-8658B872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4096"/>
            <a:ext cx="8534400" cy="1507067"/>
          </a:xfrm>
        </p:spPr>
        <p:txBody>
          <a:bodyPr/>
          <a:lstStyle/>
          <a:p>
            <a:r>
              <a:rPr lang="fr-FR" b="1" dirty="0"/>
              <a:t>Développer une compréhension globale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D9BF72-C527-475E-B4A8-A30F6F2F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1720"/>
            <a:ext cx="8534400" cy="3615267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Compréhension globale des besoins du client, de l'objectif du projet </a:t>
            </a:r>
          </a:p>
          <a:p>
            <a:r>
              <a:rPr lang="fr-FR" sz="3200" dirty="0">
                <a:solidFill>
                  <a:schemeClr val="bg1"/>
                </a:solidFill>
              </a:rPr>
              <a:t>Collecte d'exigences initiales et la définition des grandes lignes du projet</a:t>
            </a:r>
          </a:p>
          <a:p>
            <a:endParaRPr lang="fr-FR" dirty="0"/>
          </a:p>
        </p:txBody>
      </p:sp>
      <p:pic>
        <p:nvPicPr>
          <p:cNvPr id="2050" name="Picture 2" descr="Compréhension — Upbility.fr">
            <a:extLst>
              <a:ext uri="{FF2B5EF4-FFF2-40B4-BE49-F238E27FC236}">
                <a16:creationId xmlns:a16="http://schemas.microsoft.com/office/drawing/2014/main" id="{8DE4F6CC-20B6-4384-A489-FAFD703D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4" y="1395760"/>
            <a:ext cx="2906684" cy="12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ment répondez-vous à l'exigence d'une relation client hyper  personnalisée ?">
            <a:extLst>
              <a:ext uri="{FF2B5EF4-FFF2-40B4-BE49-F238E27FC236}">
                <a16:creationId xmlns:a16="http://schemas.microsoft.com/office/drawing/2014/main" id="{C154C8BB-1F1C-4675-921C-3741E518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08" y="5300963"/>
            <a:ext cx="2368754" cy="129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7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314C8-5A46-43E1-A9EF-C62A44C9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5535"/>
            <a:ext cx="8534400" cy="1507067"/>
          </a:xfrm>
        </p:spPr>
        <p:txBody>
          <a:bodyPr/>
          <a:lstStyle/>
          <a:p>
            <a:r>
              <a:rPr lang="fr-FR" b="1" dirty="0"/>
              <a:t>Construire une liste de fonctionnalités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D94C3-76EA-445F-B681-C59E0595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713" y="2012602"/>
            <a:ext cx="8534400" cy="361526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L'équipe élabore une liste de fonctionnalités ou de caractéristiques du logiciel.</a:t>
            </a:r>
          </a:p>
          <a:p>
            <a:r>
              <a:rPr lang="fr-FR" sz="2800" dirty="0">
                <a:solidFill>
                  <a:schemeClr val="bg1"/>
                </a:solidFill>
              </a:rPr>
              <a:t>-Décrites de manière détaillée et priorisées en fonction de leur importance pour le projet.</a:t>
            </a:r>
          </a:p>
        </p:txBody>
      </p:sp>
      <p:pic>
        <p:nvPicPr>
          <p:cNvPr id="3074" name="Picture 2" descr="Dirigeant, téléchargez la check-list de la prise de fonction - Fédération  des élus des Entreprises publiques locales">
            <a:extLst>
              <a:ext uri="{FF2B5EF4-FFF2-40B4-BE49-F238E27FC236}">
                <a16:creationId xmlns:a16="http://schemas.microsoft.com/office/drawing/2014/main" id="{768D8EA2-81A6-4A32-BA0D-40EBD471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1" y="2818551"/>
            <a:ext cx="2003367" cy="200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91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97458-67D2-4447-8ECB-585C9B72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14343"/>
            <a:ext cx="8534400" cy="1507067"/>
          </a:xfrm>
        </p:spPr>
        <p:txBody>
          <a:bodyPr/>
          <a:lstStyle/>
          <a:p>
            <a:r>
              <a:rPr lang="fr-FR" b="1" dirty="0"/>
              <a:t>Planifier par fonctionnalité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60C252-2CE6-413E-83D0-33676D5C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548" y="1962959"/>
            <a:ext cx="8534400" cy="3615267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Définir les tâches nécessaires, d'estimer les ressources et le temps requis, et de créer un plan de développement.</a:t>
            </a:r>
          </a:p>
        </p:txBody>
      </p:sp>
      <p:pic>
        <p:nvPicPr>
          <p:cNvPr id="4098" name="Picture 2" descr="Icône Du Logo Horloge Murale | Vecteur Premium">
            <a:extLst>
              <a:ext uri="{FF2B5EF4-FFF2-40B4-BE49-F238E27FC236}">
                <a16:creationId xmlns:a16="http://schemas.microsoft.com/office/drawing/2014/main" id="{A0C1B036-2BAC-460C-AA9C-B53E47F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695" y="1279774"/>
            <a:ext cx="1843733" cy="184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sources Logo | Outil de conception de logo gratuit de Flaming Text">
            <a:extLst>
              <a:ext uri="{FF2B5EF4-FFF2-40B4-BE49-F238E27FC236}">
                <a16:creationId xmlns:a16="http://schemas.microsoft.com/office/drawing/2014/main" id="{3C839B7D-5A28-4EC4-8499-8B6C8283D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92" y="4912822"/>
            <a:ext cx="3451053" cy="128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70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AFDCB-8ED9-48B1-B81D-8ABC2A8C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56" y="239529"/>
            <a:ext cx="8534400" cy="1507067"/>
          </a:xfrm>
        </p:spPr>
        <p:txBody>
          <a:bodyPr/>
          <a:lstStyle/>
          <a:p>
            <a:r>
              <a:rPr lang="fr-FR" b="1" dirty="0"/>
              <a:t>Concevoir par fonctionnalité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9C93A-0AF2-4A36-A3AE-A14E6E04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56" y="2136190"/>
            <a:ext cx="6331730" cy="1399925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Conception détaillée de chaque fonctionnalité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E2DD3D-D8A6-4A27-8314-C12B42062040}"/>
              </a:ext>
            </a:extLst>
          </p:cNvPr>
          <p:cNvSpPr txBox="1"/>
          <p:nvPr/>
        </p:nvSpPr>
        <p:spPr>
          <a:xfrm>
            <a:off x="4380808" y="4904333"/>
            <a:ext cx="6674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Création de diagrammes de conception, de maquettes, et d'autres artefacts</a:t>
            </a:r>
          </a:p>
          <a:p>
            <a:endParaRPr lang="fr-FR" dirty="0"/>
          </a:p>
        </p:txBody>
      </p:sp>
      <p:pic>
        <p:nvPicPr>
          <p:cNvPr id="5122" name="Picture 2" descr="Diagramme circulaire — Wikipédia">
            <a:extLst>
              <a:ext uri="{FF2B5EF4-FFF2-40B4-BE49-F238E27FC236}">
                <a16:creationId xmlns:a16="http://schemas.microsoft.com/office/drawing/2014/main" id="{A5DFB8A5-8C55-40B2-AD36-E3436A42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78" y="4220823"/>
            <a:ext cx="2362546" cy="219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fficher les détails d'un certificat SSL">
            <a:extLst>
              <a:ext uri="{FF2B5EF4-FFF2-40B4-BE49-F238E27FC236}">
                <a16:creationId xmlns:a16="http://schemas.microsoft.com/office/drawing/2014/main" id="{7D058F3F-E3D9-4490-A9B6-32656947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04" y="1679818"/>
            <a:ext cx="3358342" cy="22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0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8C2B0-9496-4DD8-992B-3A51B967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1092"/>
            <a:ext cx="8534400" cy="1507067"/>
          </a:xfrm>
        </p:spPr>
        <p:txBody>
          <a:bodyPr/>
          <a:lstStyle/>
          <a:p>
            <a:r>
              <a:rPr lang="fr-FR" b="1" dirty="0"/>
              <a:t>Construire par fonctionnalité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431ED-D7DB-4D51-95BD-9F855C96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>
            <a:normAutofit/>
          </a:bodyPr>
          <a:lstStyle/>
          <a:p>
            <a:r>
              <a:rPr lang="fr-FR" sz="4600" b="1" dirty="0">
                <a:solidFill>
                  <a:schemeClr val="bg1"/>
                </a:solidFill>
              </a:rPr>
              <a:t>Les rôles: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Chef de Projet : Gère le projet, assure le suivi du planning et du budget, coordonne les équipes</a:t>
            </a:r>
          </a:p>
          <a:p>
            <a:r>
              <a:rPr lang="fr-FR" dirty="0">
                <a:solidFill>
                  <a:schemeClr val="bg1"/>
                </a:solidFill>
              </a:rPr>
              <a:t>Architecte en Chef : Conçoit l'architecture globale du système</a:t>
            </a:r>
          </a:p>
          <a:p>
            <a:r>
              <a:rPr lang="fr-FR" dirty="0">
                <a:solidFill>
                  <a:schemeClr val="bg1"/>
                </a:solidFill>
              </a:rPr>
              <a:t>Programmeurs : Écrivent, testent et entretiennent le code source</a:t>
            </a:r>
          </a:p>
          <a:p>
            <a:r>
              <a:rPr lang="fr-FR" dirty="0">
                <a:solidFill>
                  <a:schemeClr val="bg1"/>
                </a:solidFill>
              </a:rPr>
              <a:t>Ecrivains de Fonctionnalités : aident à traduire les besoins des utilisateurs en spécifications techniques</a:t>
            </a:r>
            <a:endParaRPr lang="fr-FR" dirty="0"/>
          </a:p>
        </p:txBody>
      </p:sp>
      <p:pic>
        <p:nvPicPr>
          <p:cNvPr id="6146" name="Picture 2" descr="8 Key Data Science Team Roles">
            <a:extLst>
              <a:ext uri="{FF2B5EF4-FFF2-40B4-BE49-F238E27FC236}">
                <a16:creationId xmlns:a16="http://schemas.microsoft.com/office/drawing/2014/main" id="{B3B7658D-708A-4AF2-89C8-6F2DD9B7F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381" y="2451868"/>
            <a:ext cx="2274407" cy="231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4327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312</Words>
  <Application>Microsoft Office PowerPoint</Application>
  <PresentationFormat>Grand écran</PresentationFormat>
  <Paragraphs>28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Secteur</vt:lpstr>
      <vt:lpstr>Feature-Driven Development (FDD)</vt:lpstr>
      <vt:lpstr>Histoire </vt:lpstr>
      <vt:lpstr>Exemple</vt:lpstr>
      <vt:lpstr>Les fonctionnalités</vt:lpstr>
      <vt:lpstr>Développer une compréhension globale</vt:lpstr>
      <vt:lpstr>Construire une liste de fonctionnalités</vt:lpstr>
      <vt:lpstr>Planifier par fonctionnalité</vt:lpstr>
      <vt:lpstr>Concevoir par fonctionnalité</vt:lpstr>
      <vt:lpstr>Construire par fonctionnalité</vt:lpstr>
      <vt:lpstr>Les livrables et 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Feature-Driven Development</dc:title>
  <dc:creator>User</dc:creator>
  <cp:lastModifiedBy>User</cp:lastModifiedBy>
  <cp:revision>6</cp:revision>
  <dcterms:created xsi:type="dcterms:W3CDTF">2023-11-10T08:06:21Z</dcterms:created>
  <dcterms:modified xsi:type="dcterms:W3CDTF">2023-11-10T09:36:32Z</dcterms:modified>
</cp:coreProperties>
</file>