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2801600" cx="9601200"/>
  <p:notesSz cx="6858000" cy="9144000"/>
  <p:embeddedFontLst>
    <p:embeddedFont>
      <p:font typeface="Pixelify Sans Medium"/>
      <p:regular r:id="rId24"/>
      <p:bold r:id="rId25"/>
    </p:embeddedFont>
    <p:embeddedFont>
      <p:font typeface="Pixelify Sans"/>
      <p:regular r:id="rId26"/>
      <p:bold r:id="rId27"/>
    </p:embeddedFont>
    <p:embeddedFont>
      <p:font typeface="Pixelify Sans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ixelifySans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ixelifySans-regular.fntdata"/><Relationship Id="rId25" Type="http://schemas.openxmlformats.org/officeDocument/2006/relationships/font" Target="fonts/PixelifySansMedium-bold.fntdata"/><Relationship Id="rId28" Type="http://schemas.openxmlformats.org/officeDocument/2006/relationships/font" Target="fonts/PixelifySansSemiBold-regular.fntdata"/><Relationship Id="rId27" Type="http://schemas.openxmlformats.org/officeDocument/2006/relationships/font" Target="fonts/Pixelify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ixelifySans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72082e1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6672082e1b_0_6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72082e1b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672082e1b_0_7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672082e1b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672082e1b_0_8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672082e1b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6672082e1b_0_9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72082e1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672082e1b_0_10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672082e1b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6672082e1b_0_11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672082e1b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6672082e1b_0_12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672082e1b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6672082e1b_0_13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672082e1b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6672082e1b_0_13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72082e1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672082e1b_0_1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72082e1b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6672082e1b_0_2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72082e1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672082e1b_0_4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72082e1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672082e1b_0_4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672082e1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6672082e1b_0_58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621000" cy="12821400"/>
          </a:xfrm>
          <a:prstGeom prst="rect">
            <a:avLst/>
          </a:prstGeom>
          <a:solidFill>
            <a:srgbClr val="0213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 title="ChatGPT Image 28 de set. de 2025, 23_56_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800" y="0"/>
            <a:ext cx="7421576" cy="111323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269649" y="11132350"/>
            <a:ext cx="508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Pixelify Sans"/>
                <a:ea typeface="Pixelify Sans"/>
                <a:cs typeface="Pixelify Sans"/>
                <a:sym typeface="Pixelify Sans"/>
              </a:rPr>
              <a:t>FRANCISCO SILVA</a:t>
            </a:r>
            <a:endParaRPr sz="48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870768" y="2822078"/>
            <a:ext cx="78165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Camada de Transporte é a responsável pela comunicação ponta a ponta (do processo remetente ao processo destinatário). Ela garante a entrega completa e confiável dos dados, tratando de segmentação e remontagem.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 os dados em segmentos e gerencia a conexão fim-a-fim. Usa protocolos como o TCP (Transmission Control Protocol) para entrega garantida (confiável) e o UDP (User Datagram Protocol) para entrega rápida (não garantida).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Uma videochamada usando UDP (a perda de um segmento é aceitável para manter a fluidez) ou o download de um arquivo usando TCP (cada segmento deve chegar e ser confirmado).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2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713250" y="832100"/>
            <a:ext cx="617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DE TRANSPORTE</a:t>
            </a:r>
            <a:endParaRPr sz="4800"/>
          </a:p>
        </p:txBody>
      </p:sp>
      <p:pic>
        <p:nvPicPr>
          <p:cNvPr id="181" name="Google Shape;181;p22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3067375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3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3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1377550" y="3183900"/>
            <a:ext cx="684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5 SESSÃO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GERENCIADOR DE DIÁLOGO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870768" y="2822078"/>
            <a:ext cx="7816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camada estabelece, gerencia e finaliza as sessões (diálogos) entre dois aplicativos. Ela garante que a comunicação permaneça ativa e, se houver uma interrupção, tenta restaurar a sessão.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Gerencia o início, a troca de informações e o término de uma sessão. Adiciona pontos de verificação na transmissão de dados.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login e logout em um sistema bancário ou a manutenção de uma conexão ativa em um servidor de jogos online.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245225" y="832100"/>
            <a:ext cx="506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DE SESSÃO</a:t>
            </a:r>
            <a:endParaRPr sz="4800"/>
          </a:p>
        </p:txBody>
      </p:sp>
      <p:pic>
        <p:nvPicPr>
          <p:cNvPr id="201" name="Google Shape;201;p24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4084450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5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42950" y="3183900"/>
            <a:ext cx="8115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6 APRESENTAÇÃO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TRADUTOR UNIVERSAL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870768" y="2822078"/>
            <a:ext cx="7816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Camada de Apresentação atua como um "tradutor" da rede. Ela garante que os dados enviados pelo remetente sejam compreensíveis pelo receptor, lidando com formatos e criptografia.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Formatação de dados, compressão e criptografia/descriptografia.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Abrir uma imagem JPEG ou um vídeo MPEG (ela garante que o formato do arquivo seja exibível) ou o processo de criptografia SSL/TLS (o "cadeado" no seu navegador).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1452600" y="848250"/>
            <a:ext cx="66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DE APRESENTAÇÃO</a:t>
            </a:r>
            <a:endParaRPr sz="4800"/>
          </a:p>
        </p:txBody>
      </p:sp>
      <p:pic>
        <p:nvPicPr>
          <p:cNvPr id="221" name="Google Shape;221;p26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5085400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7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7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742950" y="3183900"/>
            <a:ext cx="81153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7 APLICAÇÃO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PONTO DE CONTATO COM O USUÁRIO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70768" y="2822078"/>
            <a:ext cx="781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é a camada que o usuário final interage diretamente. Ela fornece os serviços de rede aos aplicativos de software.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Fornece interfaces para os aplicativos acessarem os serviços de rede.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Protocolos como HTTP (acesso a websites), SMTP (envio de e-mail), FTP (transferência de arquivos), e os próprios navegadores e clientes de e-mail.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894500" y="848250"/>
            <a:ext cx="581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DE APLICAÇÃO</a:t>
            </a:r>
            <a:endParaRPr sz="4800"/>
          </a:p>
        </p:txBody>
      </p:sp>
      <p:pic>
        <p:nvPicPr>
          <p:cNvPr id="241" name="Google Shape;241;p28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6570675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9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9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-50" y="4538400"/>
            <a:ext cx="9601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AGRADECIMENTOS</a:t>
            </a:r>
            <a:endParaRPr sz="7200"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892343" y="57389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SCORE: 10.000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0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870768" y="2822078"/>
            <a:ext cx="78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eBook foi produzido com auxílio de inteligência artificial e posteriormente diagramado manualmente.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material tem caráter exclusivamente didático e de demonstração. Não houve uma revisão humana detalhada do conteúdo, portanto ele pode apresentar imprecisões ou erros originados pela 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0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-20411" y="9171075"/>
            <a:ext cx="529499" cy="21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325975" y="848250"/>
            <a:ext cx="2906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OBRIGADO!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892343" y="2970696"/>
            <a:ext cx="7816500" cy="6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Modelo OSI (Open Systems Interconnection) é a espinha dorsal teórica das redes de computadores. Pense nele como um guia de arquitetura que divide o complexo processo de comunicação em rede em sete camadas menores e mais gerenciáveis. Cada camada tem uma função específica e se comunica com a camada acima e abaixo dela, garantindo que as informações passem do remetente ao destinatário de forma organizada.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o OSI é fundamental, pois ele nos ajuda a isolar e resolver problemas, além de entender como diferentes tecnologias (como Wi-Fi, cabos, protocolos e aplicativos) trabalham juntas. Vamos explorar cada uma dessas camadas de forma simples e com exemplos do mundo real.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20000" y="801575"/>
            <a:ext cx="756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DESVENDANDO O MODELO OSI</a:t>
            </a:r>
            <a:endParaRPr sz="4000"/>
          </a:p>
        </p:txBody>
      </p:sp>
      <p:sp>
        <p:nvSpPr>
          <p:cNvPr id="98" name="Google Shape;98;p14"/>
          <p:cNvSpPr txBox="1"/>
          <p:nvPr/>
        </p:nvSpPr>
        <p:spPr>
          <a:xfrm>
            <a:off x="870768" y="1961917"/>
            <a:ext cx="781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LÓGICA POR TRÁS DE TODA CONEXÃO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4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-1039650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952538" y="3183900"/>
            <a:ext cx="5696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1 FÍSICA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ONDE TUDO COMEÇA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  <p:pic>
        <p:nvPicPr>
          <p:cNvPr id="109" name="Google Shape;109;p15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70768" y="2822078"/>
            <a:ext cx="781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é a camada mais "terra a terra" da rede. Ela lida com a transmissão física de bits (o 0 e 1 binário) através do meio de comunicação. Ela define as especificações elétricas, mecânicas e de procedimento.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Transmite bits crus (sinais elétricos, luz ou ondas de rádio) pelo meio físico.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Cabos Ethernet (RJ-45), fibra óptica, cabos USB, conectores e a definição de voltagem e pinagem.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776350" y="832100"/>
            <a:ext cx="404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FÍSICA</a:t>
            </a:r>
            <a:endParaRPr sz="4800"/>
          </a:p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6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0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952538" y="3183900"/>
            <a:ext cx="5696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2 ENLACE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CARTEIRO DA VIZINHANÇA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8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70768" y="2822078"/>
            <a:ext cx="7816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Camada de Enlace garante a transferência confiável de dados através de um link físico (ou seja, de um dispositivo para outro adjacente). É aqui que entra o conceito de endereço MAC (Media Access Control).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Organiza os bits em frames (quadros), detecta e corrige erros de transmissão e gerencia o acesso ao meio físico.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Switches (eles usam o endereço MAC para enviar dados ao destino correto dentro da mesma rede), o protocolo Ethernet e a tecnologia Wi-Fi (que define como os dispositivos compartilham o ar).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562750" y="832100"/>
            <a:ext cx="447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ENLACE DE DADOS</a:t>
            </a:r>
            <a:endParaRPr sz="4800"/>
          </a:p>
        </p:txBody>
      </p:sp>
      <p:pic>
        <p:nvPicPr>
          <p:cNvPr id="141" name="Google Shape;141;p18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1017075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9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952538" y="3183900"/>
            <a:ext cx="5696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3 REDE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GPS DA REDE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5" l="0" r="0" t="63396"/>
          <a:stretch/>
        </p:blipFill>
        <p:spPr>
          <a:xfrm>
            <a:off x="0" y="11303000"/>
            <a:ext cx="9601199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870768" y="2822078"/>
            <a:ext cx="7816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camada é responsável pelo roteamento dos dados através de diferentes redes. É a camada que define o endereço IP (Internet Protocol) e descobre o melhor caminho para os dados chegarem ao seu destino final, mesmo que ele esteja em outro país.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faz: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Cria pacotes de dados e usa o endereço IP para fazer o endereçamento lógico e o roteamento entre redes.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Reais: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Roteadores (eles decidem para onde enviar o pacote na internet), o protocolo IP e a funcionalidade de um traceroute que mapeia o caminho.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0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640175" y="832100"/>
            <a:ext cx="427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CAMADA DE REDE</a:t>
            </a:r>
            <a:endParaRPr sz="4800"/>
          </a:p>
        </p:txBody>
      </p:sp>
      <p:pic>
        <p:nvPicPr>
          <p:cNvPr id="161" name="Google Shape;161;p20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13019" l="94485" r="0" t="38145"/>
          <a:stretch/>
        </p:blipFill>
        <p:spPr>
          <a:xfrm>
            <a:off x="0" y="2050300"/>
            <a:ext cx="529499" cy="21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1" title="Tetris-PNG-Clipart-Background-HD.png"/>
          <p:cNvPicPr preferRelativeResize="0"/>
          <p:nvPr/>
        </p:nvPicPr>
        <p:blipFill rotWithShape="1">
          <a:blip r:embed="rId3">
            <a:alphaModFix/>
          </a:blip>
          <a:srcRect b="2276" l="0" r="0" t="0"/>
          <a:stretch/>
        </p:blipFill>
        <p:spPr>
          <a:xfrm>
            <a:off x="0" y="8535350"/>
            <a:ext cx="9601199" cy="42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MODELO OSI - FRANCISCO SILVA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377550" y="3183900"/>
            <a:ext cx="6846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>
                <a:solidFill>
                  <a:schemeClr val="lt1"/>
                </a:solidFill>
                <a:latin typeface="Pixelify Sans Medium"/>
                <a:ea typeface="Pixelify Sans Medium"/>
                <a:cs typeface="Pixelify Sans Medium"/>
                <a:sym typeface="Pixelify Sans Medium"/>
              </a:rPr>
              <a:t>CAMADA 4 TRANSPORTE</a:t>
            </a:r>
            <a:endParaRPr>
              <a:latin typeface="Pixelify Sans Medium"/>
              <a:ea typeface="Pixelify Sans Medium"/>
              <a:cs typeface="Pixelify Sans Medium"/>
              <a:sym typeface="Pixelify Sans Medium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892343" y="5985291"/>
            <a:ext cx="78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Pixelify Sans SemiBold"/>
                <a:ea typeface="Pixelify Sans SemiBold"/>
                <a:cs typeface="Pixelify Sans SemiBold"/>
                <a:sym typeface="Pixelify Sans SemiBold"/>
              </a:rPr>
              <a:t>O CARTEIRO CONFIÁVEL</a:t>
            </a:r>
            <a:endParaRPr sz="2400">
              <a:solidFill>
                <a:schemeClr val="lt1"/>
              </a:solidFill>
              <a:latin typeface="Pixelify Sans"/>
              <a:ea typeface="Pixelify Sans"/>
              <a:cs typeface="Pixelify Sans"/>
              <a:sym typeface="Pixelify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